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4" r:id="rId2"/>
    <p:sldMasterId id="2147483672" r:id="rId3"/>
  </p:sldMasterIdLst>
  <p:notesMasterIdLst>
    <p:notesMasterId r:id="rId42"/>
  </p:notesMasterIdLst>
  <p:sldIdLst>
    <p:sldId id="380" r:id="rId4"/>
    <p:sldId id="568" r:id="rId5"/>
    <p:sldId id="569" r:id="rId6"/>
    <p:sldId id="570" r:id="rId7"/>
    <p:sldId id="452" r:id="rId8"/>
    <p:sldId id="571" r:id="rId9"/>
    <p:sldId id="572" r:id="rId10"/>
    <p:sldId id="573" r:id="rId11"/>
    <p:sldId id="574" r:id="rId12"/>
    <p:sldId id="575" r:id="rId13"/>
    <p:sldId id="576" r:id="rId14"/>
    <p:sldId id="559" r:id="rId15"/>
    <p:sldId id="577" r:id="rId16"/>
    <p:sldId id="538" r:id="rId17"/>
    <p:sldId id="566" r:id="rId18"/>
    <p:sldId id="547" r:id="rId19"/>
    <p:sldId id="548" r:id="rId20"/>
    <p:sldId id="549" r:id="rId21"/>
    <p:sldId id="546" r:id="rId22"/>
    <p:sldId id="544" r:id="rId23"/>
    <p:sldId id="539" r:id="rId24"/>
    <p:sldId id="541" r:id="rId25"/>
    <p:sldId id="542" r:id="rId26"/>
    <p:sldId id="578" r:id="rId27"/>
    <p:sldId id="550" r:id="rId28"/>
    <p:sldId id="551" r:id="rId29"/>
    <p:sldId id="562" r:id="rId30"/>
    <p:sldId id="563" r:id="rId31"/>
    <p:sldId id="565" r:id="rId32"/>
    <p:sldId id="564" r:id="rId33"/>
    <p:sldId id="554" r:id="rId34"/>
    <p:sldId id="558" r:id="rId35"/>
    <p:sldId id="560" r:id="rId36"/>
    <p:sldId id="561" r:id="rId37"/>
    <p:sldId id="555" r:id="rId38"/>
    <p:sldId id="557" r:id="rId39"/>
    <p:sldId id="553" r:id="rId40"/>
    <p:sldId id="399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Trebuchet MS" panose="020B0603020202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5" roundtripDataSignature="AMtx7mjLp+MrAim3aRAkN/KBFOT8Y8Zd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59A8"/>
    <a:srgbClr val="CBEBED"/>
    <a:srgbClr val="FF0000"/>
    <a:srgbClr val="96D6DB"/>
    <a:srgbClr val="F79930"/>
    <a:srgbClr val="FBC78D"/>
    <a:srgbClr val="D88D4B"/>
    <a:srgbClr val="B2D5EE"/>
    <a:srgbClr val="000000"/>
    <a:srgbClr val="004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235854-C2E7-4639-8B12-CBE04745A736}">
  <a:tblStyle styleId="{9B235854-C2E7-4639-8B12-CBE04745A73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>
        <p:scale>
          <a:sx n="75" d="100"/>
          <a:sy n="75" d="100"/>
        </p:scale>
        <p:origin x="1056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2.fntdata"/><Relationship Id="rId75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7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lma\OneDrive\Asztali%20g&#233;p\Form&#225;ci&#243;\partnerek\MLBKT\t&#225;mogat&#243;%20exc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lma\OneDrive\Asztali%20g&#233;p\Form&#225;ci&#243;\partnerek\MLBKT\t&#225;mogat&#243;%20exce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lma\OneDrive\Asztali%20g&#233;p\Form&#225;ci&#243;\partnerek\MLBKT\t&#225;mogat&#243;%20exce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lma\OneDrive\Asztali%20g&#233;p\Form&#225;ci&#243;\partnerek\MLBKT\t&#225;mogat&#243;%20excel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lma\OneDrive\Asztali%20g&#233;p\Form&#225;ci&#243;\&#252;gyfelek\V&#225;ltoz&#243;%20Vil&#225;g&#233;rt\2022.%20nov.%2023\T&#225;mogat&#243;%20t&#225;bl&#225;zatok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[GINOP113 - Összes cég.xlsx]Kereszttábla!Kimutatás2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numFmt formatCode="#,##0.0" sourceLinked="0"/>
          <c:spPr>
            <a:solidFill>
              <a:srgbClr val="FFC000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ellipse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3"/>
        <c:spPr>
          <a:solidFill>
            <a:schemeClr val="accent1"/>
          </a:solidFill>
          <a:ln w="38100" cap="rnd">
            <a:solidFill>
              <a:schemeClr val="accent5">
                <a:lumMod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numFmt formatCode="#,##0.0" sourceLinked="0"/>
          <c:spPr>
            <a:solidFill>
              <a:srgbClr val="FFC000"/>
            </a:solidFill>
            <a:ln>
              <a:solidFill>
                <a:schemeClr val="dk1">
                  <a:lumMod val="25000"/>
                  <a:lumOff val="75000"/>
                </a:schemeClr>
              </a:solidFill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ellipse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4"/>
        <c:spPr>
          <a:solidFill>
            <a:schemeClr val="accent1"/>
          </a:solidFill>
          <a:ln w="38100" cap="rnd">
            <a:solidFill>
              <a:schemeClr val="accent5">
                <a:lumMod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numFmt formatCode="#,##0.0" sourceLinked="0"/>
          <c:spPr>
            <a:solidFill>
              <a:srgbClr val="FFC000"/>
            </a:solidFill>
            <a:ln>
              <a:solidFill>
                <a:schemeClr val="dk1">
                  <a:lumMod val="25000"/>
                  <a:lumOff val="75000"/>
                </a:schemeClr>
              </a:solidFill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ellipse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5"/>
        <c:spPr>
          <a:solidFill>
            <a:schemeClr val="accent1"/>
          </a:solidFill>
          <a:ln w="38100" cap="rnd">
            <a:solidFill>
              <a:schemeClr val="accent5">
                <a:lumMod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numFmt formatCode="#,##0.0" sourceLinked="0"/>
          <c:spPr>
            <a:solidFill>
              <a:srgbClr val="FFC000"/>
            </a:solidFill>
            <a:ln>
              <a:solidFill>
                <a:schemeClr val="dk1">
                  <a:lumMod val="25000"/>
                  <a:lumOff val="75000"/>
                </a:schemeClr>
              </a:solidFill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ellipse">
                  <a:avLst/>
                </a:prstGeom>
                <a:noFill/>
                <a:ln>
                  <a:noFill/>
                </a:ln>
              </c15:spPr>
            </c:ext>
          </c:extLst>
        </c:dLbl>
      </c:pivotFmt>
    </c:pivotFmts>
    <c:plotArea>
      <c:layout>
        <c:manualLayout>
          <c:layoutTarget val="inner"/>
          <c:xMode val="edge"/>
          <c:yMode val="edge"/>
          <c:x val="0.22477091302004937"/>
          <c:y val="0.11511789181692095"/>
          <c:w val="0.5663688554551628"/>
          <c:h val="0.80639691333087082"/>
        </c:manualLayout>
      </c:layout>
      <c:radarChart>
        <c:radarStyle val="marker"/>
        <c:varyColors val="0"/>
        <c:ser>
          <c:idx val="0"/>
          <c:order val="0"/>
          <c:tx>
            <c:strRef>
              <c:f>Kereszttábla!$D$2</c:f>
              <c:strCache>
                <c:ptCount val="1"/>
                <c:pt idx="0">
                  <c:v>Összeg</c:v>
                </c:pt>
              </c:strCache>
            </c:strRef>
          </c:tx>
          <c:spPr>
            <a:ln w="3810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numFmt formatCode="#,##0.0" sourceLinked="0"/>
            <c:spPr>
              <a:solidFill>
                <a:srgbClr val="FFC000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Kereszttábla!$B$3:$C$10</c:f>
              <c:strCache>
                <c:ptCount val="7"/>
                <c:pt idx="0">
                  <c:v>Vállalatvezetés</c:v>
                </c:pt>
                <c:pt idx="1">
                  <c:v>Cél és stratégia</c:v>
                </c:pt>
                <c:pt idx="2">
                  <c:v>Minőség</c:v>
                </c:pt>
                <c:pt idx="3">
                  <c:v>Ellátási lánc</c:v>
                </c:pt>
                <c:pt idx="4">
                  <c:v>Karbantartás</c:v>
                </c:pt>
                <c:pt idx="5">
                  <c:v>IT infrastruktúra</c:v>
                </c:pt>
                <c:pt idx="6">
                  <c:v>Logisztika</c:v>
                </c:pt>
              </c:strCache>
            </c:strRef>
          </c:cat>
          <c:val>
            <c:numRef>
              <c:f>Kereszttábla!$D$3:$D$10</c:f>
              <c:numCache>
                <c:formatCode>General</c:formatCode>
                <c:ptCount val="7"/>
                <c:pt idx="0">
                  <c:v>1</c:v>
                </c:pt>
                <c:pt idx="1">
                  <c:v>1.5</c:v>
                </c:pt>
                <c:pt idx="2">
                  <c:v>1.8</c:v>
                </c:pt>
                <c:pt idx="3">
                  <c:v>1.2222222222222223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06-4674-A775-1C8A90D10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3552367"/>
        <c:axId val="593553199"/>
      </c:radarChart>
      <c:catAx>
        <c:axId val="5935523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hu-HU"/>
          </a:p>
        </c:txPr>
        <c:crossAx val="593553199"/>
        <c:crosses val="autoZero"/>
        <c:auto val="1"/>
        <c:lblAlgn val="ctr"/>
        <c:lblOffset val="100"/>
        <c:noMultiLvlLbl val="0"/>
      </c:catAx>
      <c:valAx>
        <c:axId val="593553199"/>
        <c:scaling>
          <c:orientation val="minMax"/>
          <c:max val="4"/>
          <c:min val="1"/>
        </c:scaling>
        <c:delete val="0"/>
        <c:axPos val="l"/>
        <c:majorGridlines>
          <c:spPr>
            <a:ln w="9525" cap="flat" cmpd="sng" algn="ctr">
              <a:solidFill>
                <a:srgbClr val="44546A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one"/>
        <c:spPr>
          <a:noFill/>
          <a:ln w="19050" cmpd="sng">
            <a:solidFill>
              <a:srgbClr val="0070C0"/>
            </a:solidFill>
            <a:tailEnd type="triangle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hu-HU"/>
          </a:p>
        </c:txPr>
        <c:crossAx val="593552367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Roboto" panose="02000000000000000000" pitchFamily="2" charset="0"/>
          <a:ea typeface="Roboto" panose="02000000000000000000" pitchFamily="2" charset="0"/>
        </a:defRPr>
      </a:pPr>
      <a:endParaRPr lang="hu-HU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36838315564536E-2"/>
          <c:y val="1.8192850140720362E-2"/>
          <c:w val="0.9258994727428983"/>
          <c:h val="0.9818071498592796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E72-4513-980D-8B8A139B737B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E72-4513-980D-8B8A139B737B}"/>
              </c:ext>
            </c:extLst>
          </c:dPt>
          <c:dLbls>
            <c:delete val="1"/>
          </c:dLbls>
          <c:val>
            <c:numRef>
              <c:f>Munka1!$C$3:$C$4</c:f>
              <c:numCache>
                <c:formatCode>0%</c:formatCode>
                <c:ptCount val="2"/>
                <c:pt idx="0">
                  <c:v>0.18</c:v>
                </c:pt>
                <c:pt idx="1">
                  <c:v>0.82000000000000006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72-4513-980D-8B8A139B737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36838315564536E-2"/>
          <c:y val="1.8192850140720362E-2"/>
          <c:w val="0.9258994727428983"/>
          <c:h val="0.9818071498592796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71E-4EDD-B649-0A255F37632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71E-4EDD-B649-0A255F37632E}"/>
              </c:ext>
            </c:extLst>
          </c:dPt>
          <c:dLbls>
            <c:delete val="1"/>
          </c:dLbls>
          <c:val>
            <c:numRef>
              <c:f>Munka1!$D$3:$D$4</c:f>
              <c:numCache>
                <c:formatCode>0%</c:formatCode>
                <c:ptCount val="2"/>
                <c:pt idx="0">
                  <c:v>0.38</c:v>
                </c:pt>
                <c:pt idx="1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1E-4EDD-B649-0A255F37632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36838315564536E-2"/>
          <c:y val="1.8192850140720362E-2"/>
          <c:w val="0.9258994727428983"/>
          <c:h val="0.9818071498592796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D88D4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9E8-48F6-B843-307E8E183B9A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9E8-48F6-B843-307E8E183B9A}"/>
              </c:ext>
            </c:extLst>
          </c:dPt>
          <c:dLbls>
            <c:delete val="1"/>
          </c:dLbls>
          <c:val>
            <c:numRef>
              <c:f>Munka1!$E$3:$E$4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E8-48F6-B843-307E8E183B9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36838315564536E-2"/>
          <c:y val="1.8192850140720362E-2"/>
          <c:w val="0.9258994727428983"/>
          <c:h val="0.9818071498592796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EB5-44E1-AB50-0B4FB4617878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EB5-44E1-AB50-0B4FB4617878}"/>
              </c:ext>
            </c:extLst>
          </c:dPt>
          <c:dLbls>
            <c:delete val="1"/>
          </c:dLbls>
          <c:val>
            <c:numRef>
              <c:f>Munka1!$F$3:$F$4</c:f>
              <c:numCache>
                <c:formatCode>0%</c:formatCode>
                <c:ptCount val="2"/>
                <c:pt idx="0">
                  <c:v>0.65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B5-44E1-AB50-0B4FB461787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739499289207555E-2"/>
          <c:y val="2.2783403481636273E-2"/>
          <c:w val="0.95152017868270067"/>
          <c:h val="0.8753739022286339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25924"/>
            </a:solidFill>
            <a:ln>
              <a:noFill/>
            </a:ln>
            <a:effectLst/>
          </c:spPr>
          <c:invertIfNegative val="0"/>
          <c:cat>
            <c:strRef>
              <c:f>vélemények!$A$1:$G$1</c:f>
              <c:strCache>
                <c:ptCount val="7"/>
                <c:pt idx="0">
                  <c:v>Work-life balance</c:v>
                </c:pt>
                <c:pt idx="1">
                  <c:v>Időbeosztás</c:v>
                </c:pt>
                <c:pt idx="2">
                  <c:v>Motiváció</c:v>
                </c:pt>
                <c:pt idx="3">
                  <c:v>Munkavégzés hatékonysága</c:v>
                </c:pt>
                <c:pt idx="4">
                  <c:v>Infrastruktúra – szervezés-vezetés</c:v>
                </c:pt>
                <c:pt idx="5">
                  <c:v>Rugalmasság biztosítása</c:v>
                </c:pt>
                <c:pt idx="6">
                  <c:v>Egységes szabályozás, munkavállalói esélyegyenlőség</c:v>
                </c:pt>
              </c:strCache>
            </c:strRef>
          </c:cat>
          <c:val>
            <c:numRef>
              <c:f>vélemények!$A$2:$G$2</c:f>
              <c:numCache>
                <c:formatCode>General</c:formatCode>
                <c:ptCount val="7"/>
                <c:pt idx="0">
                  <c:v>-4</c:v>
                </c:pt>
                <c:pt idx="1">
                  <c:v>-4</c:v>
                </c:pt>
                <c:pt idx="2">
                  <c:v>-2</c:v>
                </c:pt>
                <c:pt idx="3">
                  <c:v>-2</c:v>
                </c:pt>
                <c:pt idx="4">
                  <c:v>-2</c:v>
                </c:pt>
                <c:pt idx="5">
                  <c:v>0</c:v>
                </c:pt>
                <c:pt idx="6">
                  <c:v>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A6-4F6C-A795-D5F83952560C}"/>
            </c:ext>
          </c:extLst>
        </c:ser>
        <c:ser>
          <c:idx val="1"/>
          <c:order val="1"/>
          <c:spPr>
            <a:solidFill>
              <a:srgbClr val="06B0D4"/>
            </a:solidFill>
            <a:ln>
              <a:noFill/>
            </a:ln>
            <a:effectLst/>
          </c:spPr>
          <c:invertIfNegative val="0"/>
          <c:cat>
            <c:strRef>
              <c:f>vélemények!$A$1:$G$1</c:f>
              <c:strCache>
                <c:ptCount val="7"/>
                <c:pt idx="0">
                  <c:v>Work-life balance</c:v>
                </c:pt>
                <c:pt idx="1">
                  <c:v>Időbeosztás</c:v>
                </c:pt>
                <c:pt idx="2">
                  <c:v>Motiváció</c:v>
                </c:pt>
                <c:pt idx="3">
                  <c:v>Munkavégzés hatékonysága</c:v>
                </c:pt>
                <c:pt idx="4">
                  <c:v>Infrastruktúra – szervezés-vezetés</c:v>
                </c:pt>
                <c:pt idx="5">
                  <c:v>Rugalmasság biztosítása</c:v>
                </c:pt>
                <c:pt idx="6">
                  <c:v>Egységes szabályozás, munkavállalói esélyegyenlőség</c:v>
                </c:pt>
              </c:strCache>
            </c:strRef>
          </c:cat>
          <c:val>
            <c:numRef>
              <c:f>vélemények!$A$3:$G$3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3</c:v>
                </c:pt>
                <c:pt idx="4">
                  <c:v>0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A6-4F6C-A795-D5F839525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02781999"/>
        <c:axId val="702783247"/>
      </c:barChart>
      <c:catAx>
        <c:axId val="7027819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pPr>
            <a:endParaRPr lang="hu-HU"/>
          </a:p>
        </c:txPr>
        <c:crossAx val="702783247"/>
        <c:crosses val="autoZero"/>
        <c:auto val="1"/>
        <c:lblAlgn val="r"/>
        <c:lblOffset val="100"/>
        <c:noMultiLvlLbl val="0"/>
      </c:catAx>
      <c:valAx>
        <c:axId val="702783247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pPr>
            <a:endParaRPr lang="hu-HU"/>
          </a:p>
        </c:txPr>
        <c:crossAx val="702781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Roboto Condensed" panose="02000000000000000000" pitchFamily="2" charset="0"/>
          <a:ea typeface="Roboto Condensed" panose="02000000000000000000" pitchFamily="2" charset="0"/>
        </a:defRPr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slide" Target="../slides/slide12.xml"/><Relationship Id="rId1" Type="http://schemas.openxmlformats.org/officeDocument/2006/relationships/slide" Target="../slides/slide6.xml"/><Relationship Id="rId6" Type="http://schemas.openxmlformats.org/officeDocument/2006/relationships/slide" Target="../slides/slide37.xml"/><Relationship Id="rId5" Type="http://schemas.openxmlformats.org/officeDocument/2006/relationships/slide" Target="../slides/slide23.xml"/><Relationship Id="rId4" Type="http://schemas.openxmlformats.org/officeDocument/2006/relationships/slide" Target="../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74FEC3-268B-45D2-A6FC-9A0D0946D92C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8EE1B80-971B-42E2-84B2-A45BD6AB6D68}">
      <dgm:prSet phldrT="[Szöveg]"/>
      <dgm:spPr>
        <a:solidFill>
          <a:srgbClr val="4F59A8"/>
        </a:solidFill>
      </dgm:spPr>
      <dgm:t>
        <a:bodyPr/>
        <a:lstStyle/>
        <a:p>
          <a:r>
            <a:rPr lang="hu-HU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KIK VAGYUNK?</a:t>
          </a:r>
        </a:p>
      </dgm:t>
    </dgm:pt>
    <dgm:pt modelId="{726CF92A-037A-4703-B092-FDB597E0744B}" type="parTrans" cxnId="{37DA16CE-F1D4-458B-B070-81FF84053F4D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87816B6-3F6A-450A-B361-9715BA6B5DAC}" type="sibTrans" cxnId="{37DA16CE-F1D4-458B-B070-81FF84053F4D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F6F238E-A5F5-44C6-9D3C-37135556FE3B}">
      <dgm:prSet phldrT="[Szöveg]" custT="1"/>
      <dgm:spPr>
        <a:solidFill>
          <a:srgbClr val="CBEBED">
            <a:alpha val="90000"/>
          </a:srgbClr>
        </a:solidFill>
      </dgm:spPr>
      <dgm:t>
        <a:bodyPr/>
        <a:lstStyle/>
        <a:p>
          <a:pPr marL="228600" indent="0" algn="ctr">
            <a:buNone/>
          </a:pPr>
          <a:r>
            <a:rPr lang="hu-HU" sz="2000" b="1" i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Küldetésünk:</a:t>
          </a:r>
        </a:p>
      </dgm:t>
    </dgm:pt>
    <dgm:pt modelId="{372663F5-8E7C-46F7-8944-602022E54D4F}" type="parTrans" cxnId="{3270F334-35BF-42B4-A8E9-B09E28FBFC98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2888DF6-04D2-48F6-9911-945EA123150C}" type="sibTrans" cxnId="{3270F334-35BF-42B4-A8E9-B09E28FBFC98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3246DBF-38C9-4098-A53E-CAB36D9BB4B1}">
      <dgm:prSet phldrT="[Szöveg]"/>
      <dgm:spPr>
        <a:solidFill>
          <a:srgbClr val="4F59A8"/>
        </a:solidFill>
      </dgm:spPr>
      <dgm:t>
        <a:bodyPr/>
        <a:lstStyle/>
        <a:p>
          <a:r>
            <a:rPr lang="hu-HU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MIT CSINÁLUNK?</a:t>
          </a:r>
        </a:p>
      </dgm:t>
    </dgm:pt>
    <dgm:pt modelId="{828F0190-4DAE-431D-B0DC-C97151AED3FF}" type="parTrans" cxnId="{B6284557-DD0D-46B0-B42A-7E06A35330DD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87DEB29-63A3-4FC5-92B2-3039738C0EBF}" type="sibTrans" cxnId="{B6284557-DD0D-46B0-B42A-7E06A35330DD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9B51C950-64C2-4F47-871D-A2DBD515DFA9}">
      <dgm:prSet phldrT="[Szöveg]" custT="1"/>
      <dgm:spPr>
        <a:solidFill>
          <a:srgbClr val="CBEBED">
            <a:alpha val="89804"/>
          </a:srgbClr>
        </a:solidFill>
      </dgm:spPr>
      <dgm:t>
        <a:bodyPr/>
        <a:lstStyle/>
        <a:p>
          <a:pPr algn="ctr">
            <a:buNone/>
          </a:pPr>
          <a:r>
            <a:rPr lang="hu-HU" sz="2000" b="1" i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Két fő irány: </a:t>
          </a:r>
        </a:p>
      </dgm:t>
    </dgm:pt>
    <dgm:pt modelId="{27EDBE2C-73CA-41AB-B56A-A0081BB33CFD}" type="parTrans" cxnId="{6D1905FE-7E02-4B2D-99B9-D89A80F30315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4968D84-CC89-4123-80BC-46F7B02215EB}" type="sibTrans" cxnId="{6D1905FE-7E02-4B2D-99B9-D89A80F30315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65F770A-B07A-49A0-9FA8-BB7D76C1ED3B}">
      <dgm:prSet custT="1"/>
      <dgm:spPr>
        <a:solidFill>
          <a:srgbClr val="CBEBED">
            <a:alpha val="90000"/>
          </a:srgbClr>
        </a:solidFill>
      </dgm:spPr>
      <dgm:t>
        <a:bodyPr/>
        <a:lstStyle/>
        <a:p>
          <a:pPr marL="0" indent="0" algn="ctr">
            <a:buNone/>
          </a:pPr>
          <a:r>
            <a:rPr lang="hu-HU" sz="2000" b="0" i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A Formáció Csoport azért jött létre, hogy a hazai </a:t>
          </a:r>
          <a:r>
            <a:rPr lang="hu-HU" sz="2000" b="0" i="0" dirty="0" err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for</a:t>
          </a:r>
          <a:r>
            <a:rPr lang="hu-HU" sz="2000" b="0" i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-profit és a hálózatos non-profit szervezetek versenyképességét erősítse. </a:t>
          </a:r>
        </a:p>
      </dgm:t>
    </dgm:pt>
    <dgm:pt modelId="{B1F5E1FD-36E0-4D66-BF64-DB70D3CAA0B1}" type="parTrans" cxnId="{DB97E6D7-8954-4945-999C-D88F57263E18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EEE6456-099C-4DA3-A095-EBD0FF5A29D8}" type="sibTrans" cxnId="{DB97E6D7-8954-4945-999C-D88F57263E18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DB6919E-EEE9-4C11-A30F-D46CB30FCA30}">
      <dgm:prSet custT="1"/>
      <dgm:spPr>
        <a:solidFill>
          <a:srgbClr val="CBEBED">
            <a:alpha val="90000"/>
          </a:srgbClr>
        </a:solidFill>
      </dgm:spPr>
      <dgm:t>
        <a:bodyPr/>
        <a:lstStyle/>
        <a:p>
          <a:pPr marL="228600" indent="0" algn="l"/>
          <a:endParaRPr lang="hu-HU" sz="2000" b="0" i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C7DA8B6-4979-44FA-8616-95C7E23C0B56}" type="parTrans" cxnId="{E58AC6FC-5D0C-448D-A226-6870F576D83E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9658D6F-9E68-42F4-911A-77B41086B13C}" type="sibTrans" cxnId="{E58AC6FC-5D0C-448D-A226-6870F576D83E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FA4E78DF-707A-4E4F-9FA4-30EC2EE6EA0E}">
      <dgm:prSet custT="1"/>
      <dgm:spPr>
        <a:solidFill>
          <a:srgbClr val="CBEBED">
            <a:alpha val="90000"/>
          </a:srgbClr>
        </a:solidFill>
      </dgm:spPr>
      <dgm:t>
        <a:bodyPr/>
        <a:lstStyle/>
        <a:p>
          <a:pPr marL="228600" indent="0" algn="ctr">
            <a:buNone/>
          </a:pPr>
          <a:r>
            <a:rPr lang="hu-HU" sz="2000" b="1" i="0" u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Szakembereink:</a:t>
          </a:r>
        </a:p>
      </dgm:t>
    </dgm:pt>
    <dgm:pt modelId="{934710B0-A89A-4C7E-BDBB-721721C9CE6D}" type="parTrans" cxnId="{9D20732C-C364-4BFC-AAAA-51AB4BEA72B7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FBF2752D-8501-4541-ABAC-25E2A34912D7}" type="sibTrans" cxnId="{9D20732C-C364-4BFC-AAAA-51AB4BEA72B7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A1625CB-5132-404D-A38A-56C673802BD1}">
      <dgm:prSet custT="1"/>
      <dgm:spPr>
        <a:solidFill>
          <a:srgbClr val="CBEBED">
            <a:alpha val="90000"/>
          </a:srgbClr>
        </a:solidFill>
      </dgm:spPr>
      <dgm:t>
        <a:bodyPr/>
        <a:lstStyle/>
        <a:p>
          <a:pPr marL="228600" indent="0" algn="l">
            <a:buFont typeface="Arial" panose="020B0604020202020204" pitchFamily="34" charset="0"/>
            <a:buChar char="•"/>
          </a:pPr>
          <a:r>
            <a:rPr lang="hu-HU" sz="2000" b="0" i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A Csoport üzlet- és szervezetfejlesztéssel foglalkozó tanácsadóknak a csoportosulása.</a:t>
          </a:r>
        </a:p>
      </dgm:t>
    </dgm:pt>
    <dgm:pt modelId="{DE7A9742-A795-485E-BE72-0C8698F13993}" type="parTrans" cxnId="{FDC7B060-727C-41A4-A2CF-FAA149586CEF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52D28D5-446B-43AF-94A6-2C706A840BDC}" type="sibTrans" cxnId="{FDC7B060-727C-41A4-A2CF-FAA149586CEF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31B3FFF-5428-42AD-B1FB-D759DE9A0E36}">
      <dgm:prSet custT="1"/>
      <dgm:spPr>
        <a:solidFill>
          <a:srgbClr val="CBEBED">
            <a:alpha val="89804"/>
          </a:srgbClr>
        </a:solidFill>
      </dgm:spPr>
      <dgm:t>
        <a:bodyPr/>
        <a:lstStyle/>
        <a:p>
          <a:pPr algn="l"/>
          <a:r>
            <a:rPr lang="hu-HU" sz="2000" b="0" i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Komplex vállalkozásfejlesztés (üzlet-, működés- és szervezetfejlesztés)</a:t>
          </a:r>
        </a:p>
      </dgm:t>
    </dgm:pt>
    <dgm:pt modelId="{9B380289-7D06-4B99-88E1-9AE78ED3073E}" type="parTrans" cxnId="{73035C83-67BA-42C9-B770-37341AF28EDE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B0F04E9-515E-495F-AFED-4933B6CFBAF5}" type="sibTrans" cxnId="{73035C83-67BA-42C9-B770-37341AF28EDE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DF5741A-70E7-44A7-BCC3-B25CCF4AF491}">
      <dgm:prSet custT="1"/>
      <dgm:spPr>
        <a:solidFill>
          <a:srgbClr val="CBEBED">
            <a:alpha val="89804"/>
          </a:srgbClr>
        </a:solidFill>
      </dgm:spPr>
      <dgm:t>
        <a:bodyPr/>
        <a:lstStyle/>
        <a:p>
          <a:pPr algn="l"/>
          <a:r>
            <a:rPr lang="hu-HU" sz="2000" b="0" i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Üzleti közösségek építése és menedzsmentje</a:t>
          </a:r>
        </a:p>
      </dgm:t>
    </dgm:pt>
    <dgm:pt modelId="{C64FEDC8-8BF0-4C82-8649-E8D129210838}" type="parTrans" cxnId="{7584946F-2C37-4031-8EBE-A5CCB8589993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70E677B-395C-4A78-9E89-8B861A1B146A}" type="sibTrans" cxnId="{7584946F-2C37-4031-8EBE-A5CCB8589993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8FACBD1-21E8-4D85-8311-50312E80F5FB}">
      <dgm:prSet custT="1"/>
      <dgm:spPr>
        <a:solidFill>
          <a:srgbClr val="CBEBED">
            <a:alpha val="89804"/>
          </a:srgbClr>
        </a:solidFill>
      </dgm:spPr>
      <dgm:t>
        <a:bodyPr/>
        <a:lstStyle/>
        <a:p>
          <a:pPr algn="l">
            <a:buNone/>
          </a:pPr>
          <a:endParaRPr lang="hu-HU" sz="2000" b="0" i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6C3F56D-481D-4906-90B8-F91A050DE236}" type="parTrans" cxnId="{670807D0-480A-4198-90BC-170F468387BE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663CA7E-0C72-4BD6-99EB-18A9302FD4F1}" type="sibTrans" cxnId="{670807D0-480A-4198-90BC-170F468387BE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690EBDE-ED7A-4928-8887-5CBC2BA11788}">
      <dgm:prSet custT="1"/>
      <dgm:spPr>
        <a:solidFill>
          <a:srgbClr val="CBEBED">
            <a:alpha val="89804"/>
          </a:srgbClr>
        </a:solidFill>
      </dgm:spPr>
      <dgm:t>
        <a:bodyPr/>
        <a:lstStyle/>
        <a:p>
          <a:pPr algn="ctr">
            <a:buNone/>
          </a:pPr>
          <a:r>
            <a:rPr lang="hu-HU" sz="2000" b="1" i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Tapasztalatunk: </a:t>
          </a:r>
        </a:p>
      </dgm:t>
    </dgm:pt>
    <dgm:pt modelId="{B4DC6C24-2EC2-40CB-8560-FC3503622C6B}" type="parTrans" cxnId="{19AFE12A-AA18-4D93-ABB0-24DECD4A2B1C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135CFC1-E75B-4586-AB44-DF527AE78FF0}" type="sibTrans" cxnId="{19AFE12A-AA18-4D93-ABB0-24DECD4A2B1C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60C9BA06-7633-4063-8739-D5DA7E408BF2}">
      <dgm:prSet custT="1"/>
      <dgm:spPr>
        <a:solidFill>
          <a:srgbClr val="CBEBED">
            <a:alpha val="89804"/>
          </a:srgbClr>
        </a:solidFill>
      </dgm:spPr>
      <dgm:t>
        <a:bodyPr/>
        <a:lstStyle/>
        <a:p>
          <a:pPr algn="l"/>
          <a:r>
            <a:rPr lang="hu-HU" sz="2000" b="1" i="1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</a:rPr>
            <a:t>Az országos rugalmas foglalkoztatási program vezetői voltunk</a:t>
          </a:r>
        </a:p>
      </dgm:t>
    </dgm:pt>
    <dgm:pt modelId="{10E347A7-EC88-42CF-AD6D-11079727F4F8}" type="parTrans" cxnId="{5A3AE31B-C273-4BD5-A767-F57A940AF3C3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751B192-F39C-4576-9DE5-48A79F51B252}" type="sibTrans" cxnId="{5A3AE31B-C273-4BD5-A767-F57A940AF3C3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2AB623A-A5EA-4E31-96A9-B9A18A9628BC}">
      <dgm:prSet custT="1"/>
      <dgm:spPr>
        <a:solidFill>
          <a:srgbClr val="CBEBED">
            <a:alpha val="89804"/>
          </a:srgbClr>
        </a:solidFill>
      </dgm:spPr>
      <dgm:t>
        <a:bodyPr/>
        <a:lstStyle/>
        <a:p>
          <a:pPr algn="l"/>
          <a:r>
            <a:rPr lang="hu-HU" sz="2000" b="0" i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Országos és nemzetközi projektek megtervezése és megvalósítása</a:t>
          </a:r>
        </a:p>
      </dgm:t>
    </dgm:pt>
    <dgm:pt modelId="{53D7F4D6-18C1-4594-9598-766C21A34EE0}" type="parTrans" cxnId="{B9080373-5DD8-4151-BA44-8E5BC3183C0B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8A7844F-BC76-4BA1-AACA-79E8B23EF482}" type="sibTrans" cxnId="{B9080373-5DD8-4151-BA44-8E5BC3183C0B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BCBDE4B-A07B-461C-B4B5-ADC9658DB9A8}">
      <dgm:prSet custT="1"/>
      <dgm:spPr>
        <a:solidFill>
          <a:srgbClr val="CBEBED">
            <a:alpha val="90000"/>
          </a:srgbClr>
        </a:solidFill>
      </dgm:spPr>
      <dgm:t>
        <a:bodyPr/>
        <a:lstStyle/>
        <a:p>
          <a:pPr marL="228600" indent="0" algn="l">
            <a:buFont typeface="Arial" panose="020B0604020202020204" pitchFamily="34" charset="0"/>
            <a:buChar char="•"/>
          </a:pPr>
          <a:r>
            <a:rPr lang="hu-HU" sz="2000" b="0" i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Vannak köztünk közgazdászok, mérnökök, HR-esek, innovációs és technológiai szakértők, folyamatfejlesztők. </a:t>
          </a:r>
        </a:p>
      </dgm:t>
    </dgm:pt>
    <dgm:pt modelId="{0973C539-FA7E-45C1-B804-76DAE1D94A7E}" type="parTrans" cxnId="{51B12FA9-C7B1-4FF6-B19B-A153E6DD9093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CA61208-F7FF-4CDD-903A-8A9161B12817}" type="sibTrans" cxnId="{51B12FA9-C7B1-4FF6-B19B-A153E6DD9093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9309AA4-9D0F-4790-A55F-110BF62750FA}">
      <dgm:prSet custT="1"/>
      <dgm:spPr>
        <a:solidFill>
          <a:srgbClr val="CBEBED">
            <a:alpha val="89804"/>
          </a:srgbClr>
        </a:solidFill>
      </dgm:spPr>
      <dgm:t>
        <a:bodyPr/>
        <a:lstStyle/>
        <a:p>
          <a:pPr algn="l"/>
          <a:r>
            <a:rPr lang="hu-HU" sz="2000" b="0" i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Egyénenként 15-30 év tanácsadói tapasztalat</a:t>
          </a:r>
        </a:p>
      </dgm:t>
    </dgm:pt>
    <dgm:pt modelId="{F3EDBE11-3C68-473B-BAF6-12E0DCFD1169}" type="parTrans" cxnId="{76895C7D-A141-4BA3-BA97-76A398E66705}">
      <dgm:prSet/>
      <dgm:spPr/>
      <dgm:t>
        <a:bodyPr/>
        <a:lstStyle/>
        <a:p>
          <a:endParaRPr lang="hu-HU"/>
        </a:p>
      </dgm:t>
    </dgm:pt>
    <dgm:pt modelId="{EDBF193D-5CA6-47AA-AEE3-B682EF6FE554}" type="sibTrans" cxnId="{76895C7D-A141-4BA3-BA97-76A398E66705}">
      <dgm:prSet/>
      <dgm:spPr/>
      <dgm:t>
        <a:bodyPr/>
        <a:lstStyle/>
        <a:p>
          <a:endParaRPr lang="hu-HU"/>
        </a:p>
      </dgm:t>
    </dgm:pt>
    <dgm:pt modelId="{3DCCA161-65A3-464E-8362-35FF46F24D8B}">
      <dgm:prSet custT="1"/>
      <dgm:spPr>
        <a:solidFill>
          <a:srgbClr val="CBEBED">
            <a:alpha val="90000"/>
          </a:srgbClr>
        </a:solidFill>
      </dgm:spPr>
      <dgm:t>
        <a:bodyPr/>
        <a:lstStyle/>
        <a:p>
          <a:pPr marL="0" indent="0" algn="ctr">
            <a:buNone/>
          </a:pPr>
          <a:endParaRPr lang="hu-HU" sz="2000" b="0" i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9FC62F6B-09EA-4B31-A30D-2BB811B567F5}" type="parTrans" cxnId="{A0238CF2-3C4E-433C-97C1-1943F3FF9109}">
      <dgm:prSet/>
      <dgm:spPr/>
      <dgm:t>
        <a:bodyPr/>
        <a:lstStyle/>
        <a:p>
          <a:endParaRPr lang="hu-HU"/>
        </a:p>
      </dgm:t>
    </dgm:pt>
    <dgm:pt modelId="{5B1358DD-4F8E-4D7F-9378-38B8E4FA5B33}" type="sibTrans" cxnId="{A0238CF2-3C4E-433C-97C1-1943F3FF9109}">
      <dgm:prSet/>
      <dgm:spPr/>
      <dgm:t>
        <a:bodyPr/>
        <a:lstStyle/>
        <a:p>
          <a:endParaRPr lang="hu-HU"/>
        </a:p>
      </dgm:t>
    </dgm:pt>
    <dgm:pt modelId="{4F56424C-7EAE-4FF7-A507-9A258F656BB9}" type="pres">
      <dgm:prSet presAssocID="{9574FEC3-268B-45D2-A6FC-9A0D0946D92C}" presName="Name0" presStyleCnt="0">
        <dgm:presLayoutVars>
          <dgm:dir/>
          <dgm:animLvl val="lvl"/>
          <dgm:resizeHandles val="exact"/>
        </dgm:presLayoutVars>
      </dgm:prSet>
      <dgm:spPr/>
    </dgm:pt>
    <dgm:pt modelId="{98F8EE89-9805-439B-897A-E9BE46E464EA}" type="pres">
      <dgm:prSet presAssocID="{98EE1B80-971B-42E2-84B2-A45BD6AB6D68}" presName="composite" presStyleCnt="0"/>
      <dgm:spPr/>
    </dgm:pt>
    <dgm:pt modelId="{D4FF041C-4497-488D-A671-3E95ABAD489A}" type="pres">
      <dgm:prSet presAssocID="{98EE1B80-971B-42E2-84B2-A45BD6AB6D6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743CDD4-9809-42D4-A5D8-7B5760199851}" type="pres">
      <dgm:prSet presAssocID="{98EE1B80-971B-42E2-84B2-A45BD6AB6D68}" presName="desTx" presStyleLbl="alignAccFollowNode1" presStyleIdx="0" presStyleCnt="2">
        <dgm:presLayoutVars>
          <dgm:bulletEnabled val="1"/>
        </dgm:presLayoutVars>
      </dgm:prSet>
      <dgm:spPr/>
    </dgm:pt>
    <dgm:pt modelId="{00601B11-0A24-42EE-976A-5B40EA3491FF}" type="pres">
      <dgm:prSet presAssocID="{887816B6-3F6A-450A-B361-9715BA6B5DAC}" presName="space" presStyleCnt="0"/>
      <dgm:spPr/>
    </dgm:pt>
    <dgm:pt modelId="{C8C6889D-29DA-47E2-A6FD-0C4EC378878E}" type="pres">
      <dgm:prSet presAssocID="{D3246DBF-38C9-4098-A53E-CAB36D9BB4B1}" presName="composite" presStyleCnt="0"/>
      <dgm:spPr/>
    </dgm:pt>
    <dgm:pt modelId="{18F1C94F-D9AB-4935-91B9-C0E2A54A2399}" type="pres">
      <dgm:prSet presAssocID="{D3246DBF-38C9-4098-A53E-CAB36D9BB4B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E37E5D8D-C9AD-4210-AFDE-5D57E08495B4}" type="pres">
      <dgm:prSet presAssocID="{D3246DBF-38C9-4098-A53E-CAB36D9BB4B1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0FE5E700-056E-4877-87EE-ED9BDB19A4E0}" type="presOf" srcId="{3DCCA161-65A3-464E-8362-35FF46F24D8B}" destId="{C743CDD4-9809-42D4-A5D8-7B5760199851}" srcOrd="0" destOrd="2" presId="urn:microsoft.com/office/officeart/2005/8/layout/hList1"/>
    <dgm:cxn modelId="{AC8D6801-F78B-4032-BE1B-A8279D6C3E6A}" type="presOf" srcId="{98EE1B80-971B-42E2-84B2-A45BD6AB6D68}" destId="{D4FF041C-4497-488D-A671-3E95ABAD489A}" srcOrd="0" destOrd="0" presId="urn:microsoft.com/office/officeart/2005/8/layout/hList1"/>
    <dgm:cxn modelId="{6DB6B401-6F27-44FE-A503-8FD92AD2D108}" type="presOf" srcId="{CF6F238E-A5F5-44C6-9D3C-37135556FE3B}" destId="{C743CDD4-9809-42D4-A5D8-7B5760199851}" srcOrd="0" destOrd="0" presId="urn:microsoft.com/office/officeart/2005/8/layout/hList1"/>
    <dgm:cxn modelId="{5A3AE31B-C273-4BD5-A767-F57A940AF3C3}" srcId="{D3246DBF-38C9-4098-A53E-CAB36D9BB4B1}" destId="{60C9BA06-7633-4063-8739-D5DA7E408BF2}" srcOrd="4" destOrd="0" parTransId="{10E347A7-EC88-42CF-AD6D-11079727F4F8}" sibTransId="{3751B192-F39C-4576-9DE5-48A79F51B252}"/>
    <dgm:cxn modelId="{F3049F21-25E8-41F7-B073-00D6AFBDACDB}" type="presOf" srcId="{365F770A-B07A-49A0-9FA8-BB7D76C1ED3B}" destId="{C743CDD4-9809-42D4-A5D8-7B5760199851}" srcOrd="0" destOrd="1" presId="urn:microsoft.com/office/officeart/2005/8/layout/hList1"/>
    <dgm:cxn modelId="{19AFE12A-AA18-4D93-ABB0-24DECD4A2B1C}" srcId="{58FACBD1-21E8-4D85-8311-50312E80F5FB}" destId="{0690EBDE-ED7A-4928-8887-5CBC2BA11788}" srcOrd="0" destOrd="0" parTransId="{B4DC6C24-2EC2-40CB-8560-FC3503622C6B}" sibTransId="{1135CFC1-E75B-4586-AB44-DF527AE78FF0}"/>
    <dgm:cxn modelId="{9D20732C-C364-4BFC-AAAA-51AB4BEA72B7}" srcId="{98EE1B80-971B-42E2-84B2-A45BD6AB6D68}" destId="{FA4E78DF-707A-4E4F-9FA4-30EC2EE6EA0E}" srcOrd="4" destOrd="0" parTransId="{934710B0-A89A-4C7E-BDBB-721721C9CE6D}" sibTransId="{FBF2752D-8501-4541-ABAC-25E2A34912D7}"/>
    <dgm:cxn modelId="{3270F334-35BF-42B4-A8E9-B09E28FBFC98}" srcId="{98EE1B80-971B-42E2-84B2-A45BD6AB6D68}" destId="{CF6F238E-A5F5-44C6-9D3C-37135556FE3B}" srcOrd="0" destOrd="0" parTransId="{372663F5-8E7C-46F7-8944-602022E54D4F}" sibTransId="{A2888DF6-04D2-48F6-9911-945EA123150C}"/>
    <dgm:cxn modelId="{DC53643C-1608-49FE-84DE-B3B71DBB46C5}" type="presOf" srcId="{8DF5741A-70E7-44A7-BCC3-B25CCF4AF491}" destId="{E37E5D8D-C9AD-4210-AFDE-5D57E08495B4}" srcOrd="0" destOrd="2" presId="urn:microsoft.com/office/officeart/2005/8/layout/hList1"/>
    <dgm:cxn modelId="{1CCA7B5F-C710-4A98-BFBD-11DC472F578E}" type="presOf" srcId="{CDB6919E-EEE9-4C11-A30F-D46CB30FCA30}" destId="{C743CDD4-9809-42D4-A5D8-7B5760199851}" srcOrd="0" destOrd="3" presId="urn:microsoft.com/office/officeart/2005/8/layout/hList1"/>
    <dgm:cxn modelId="{FDC7B060-727C-41A4-A2CF-FAA149586CEF}" srcId="{98EE1B80-971B-42E2-84B2-A45BD6AB6D68}" destId="{EA1625CB-5132-404D-A38A-56C673802BD1}" srcOrd="5" destOrd="0" parTransId="{DE7A9742-A795-485E-BE72-0C8698F13993}" sibTransId="{D52D28D5-446B-43AF-94A6-2C706A840BDC}"/>
    <dgm:cxn modelId="{6012E863-41CD-4744-A717-E86023DD9289}" type="presOf" srcId="{A2AB623A-A5EA-4E31-96A9-B9A18A9628BC}" destId="{E37E5D8D-C9AD-4210-AFDE-5D57E08495B4}" srcOrd="0" destOrd="7" presId="urn:microsoft.com/office/officeart/2005/8/layout/hList1"/>
    <dgm:cxn modelId="{7584946F-2C37-4031-8EBE-A5CCB8589993}" srcId="{D3246DBF-38C9-4098-A53E-CAB36D9BB4B1}" destId="{8DF5741A-70E7-44A7-BCC3-B25CCF4AF491}" srcOrd="2" destOrd="0" parTransId="{C64FEDC8-8BF0-4C82-8649-E8D129210838}" sibTransId="{B70E677B-395C-4A78-9E89-8B861A1B146A}"/>
    <dgm:cxn modelId="{B9080373-5DD8-4151-BA44-8E5BC3183C0B}" srcId="{D3246DBF-38C9-4098-A53E-CAB36D9BB4B1}" destId="{A2AB623A-A5EA-4E31-96A9-B9A18A9628BC}" srcOrd="6" destOrd="0" parTransId="{53D7F4D6-18C1-4594-9598-766C21A34EE0}" sibTransId="{B8A7844F-BC76-4BA1-AACA-79E8B23EF482}"/>
    <dgm:cxn modelId="{4532EF74-E830-4383-8B96-AE43593839C6}" type="presOf" srcId="{9574FEC3-268B-45D2-A6FC-9A0D0946D92C}" destId="{4F56424C-7EAE-4FF7-A507-9A258F656BB9}" srcOrd="0" destOrd="0" presId="urn:microsoft.com/office/officeart/2005/8/layout/hList1"/>
    <dgm:cxn modelId="{B6284557-DD0D-46B0-B42A-7E06A35330DD}" srcId="{9574FEC3-268B-45D2-A6FC-9A0D0946D92C}" destId="{D3246DBF-38C9-4098-A53E-CAB36D9BB4B1}" srcOrd="1" destOrd="0" parTransId="{828F0190-4DAE-431D-B0DC-C97151AED3FF}" sibTransId="{B87DEB29-63A3-4FC5-92B2-3039738C0EBF}"/>
    <dgm:cxn modelId="{76895C7D-A141-4BA3-BA97-76A398E66705}" srcId="{D3246DBF-38C9-4098-A53E-CAB36D9BB4B1}" destId="{49309AA4-9D0F-4790-A55F-110BF62750FA}" srcOrd="5" destOrd="0" parTransId="{F3EDBE11-3C68-473B-BAF6-12E0DCFD1169}" sibTransId="{EDBF193D-5CA6-47AA-AEE3-B682EF6FE554}"/>
    <dgm:cxn modelId="{73035C83-67BA-42C9-B770-37341AF28EDE}" srcId="{D3246DBF-38C9-4098-A53E-CAB36D9BB4B1}" destId="{331B3FFF-5428-42AD-B1FB-D759DE9A0E36}" srcOrd="1" destOrd="0" parTransId="{9B380289-7D06-4B99-88E1-9AE78ED3073E}" sibTransId="{8B0F04E9-515E-495F-AFED-4933B6CFBAF5}"/>
    <dgm:cxn modelId="{C3787C84-53A2-42B4-A2A1-D21F1BCAEC4F}" type="presOf" srcId="{58FACBD1-21E8-4D85-8311-50312E80F5FB}" destId="{E37E5D8D-C9AD-4210-AFDE-5D57E08495B4}" srcOrd="0" destOrd="3" presId="urn:microsoft.com/office/officeart/2005/8/layout/hList1"/>
    <dgm:cxn modelId="{5B026388-B032-4D25-8398-EA6CB36EC83D}" type="presOf" srcId="{FA4E78DF-707A-4E4F-9FA4-30EC2EE6EA0E}" destId="{C743CDD4-9809-42D4-A5D8-7B5760199851}" srcOrd="0" destOrd="4" presId="urn:microsoft.com/office/officeart/2005/8/layout/hList1"/>
    <dgm:cxn modelId="{DB77F1A4-896B-4551-AA80-3AC5BE3587D2}" type="presOf" srcId="{9B51C950-64C2-4F47-871D-A2DBD515DFA9}" destId="{E37E5D8D-C9AD-4210-AFDE-5D57E08495B4}" srcOrd="0" destOrd="0" presId="urn:microsoft.com/office/officeart/2005/8/layout/hList1"/>
    <dgm:cxn modelId="{51B12FA9-C7B1-4FF6-B19B-A153E6DD9093}" srcId="{98EE1B80-971B-42E2-84B2-A45BD6AB6D68}" destId="{4BCBDE4B-A07B-461C-B4B5-ADC9658DB9A8}" srcOrd="6" destOrd="0" parTransId="{0973C539-FA7E-45C1-B804-76DAE1D94A7E}" sibTransId="{5CA61208-F7FF-4CDD-903A-8A9161B12817}"/>
    <dgm:cxn modelId="{BDB9DCC4-5114-4907-A7A7-EC8000777F36}" type="presOf" srcId="{49309AA4-9D0F-4790-A55F-110BF62750FA}" destId="{E37E5D8D-C9AD-4210-AFDE-5D57E08495B4}" srcOrd="0" destOrd="6" presId="urn:microsoft.com/office/officeart/2005/8/layout/hList1"/>
    <dgm:cxn modelId="{7B3B58C5-7A64-40A5-BADA-CB4AFD37D577}" type="presOf" srcId="{D3246DBF-38C9-4098-A53E-CAB36D9BB4B1}" destId="{18F1C94F-D9AB-4935-91B9-C0E2A54A2399}" srcOrd="0" destOrd="0" presId="urn:microsoft.com/office/officeart/2005/8/layout/hList1"/>
    <dgm:cxn modelId="{0E514CCA-CAC0-4471-AA0B-399F129B2A30}" type="presOf" srcId="{331B3FFF-5428-42AD-B1FB-D759DE9A0E36}" destId="{E37E5D8D-C9AD-4210-AFDE-5D57E08495B4}" srcOrd="0" destOrd="1" presId="urn:microsoft.com/office/officeart/2005/8/layout/hList1"/>
    <dgm:cxn modelId="{37DA16CE-F1D4-458B-B070-81FF84053F4D}" srcId="{9574FEC3-268B-45D2-A6FC-9A0D0946D92C}" destId="{98EE1B80-971B-42E2-84B2-A45BD6AB6D68}" srcOrd="0" destOrd="0" parTransId="{726CF92A-037A-4703-B092-FDB597E0744B}" sibTransId="{887816B6-3F6A-450A-B361-9715BA6B5DAC}"/>
    <dgm:cxn modelId="{670807D0-480A-4198-90BC-170F468387BE}" srcId="{D3246DBF-38C9-4098-A53E-CAB36D9BB4B1}" destId="{58FACBD1-21E8-4D85-8311-50312E80F5FB}" srcOrd="3" destOrd="0" parTransId="{86C3F56D-481D-4906-90B8-F91A050DE236}" sibTransId="{E663CA7E-0C72-4BD6-99EB-18A9302FD4F1}"/>
    <dgm:cxn modelId="{574805D1-B4C5-4FA2-B6C3-8347B6A68FDC}" type="presOf" srcId="{60C9BA06-7633-4063-8739-D5DA7E408BF2}" destId="{E37E5D8D-C9AD-4210-AFDE-5D57E08495B4}" srcOrd="0" destOrd="5" presId="urn:microsoft.com/office/officeart/2005/8/layout/hList1"/>
    <dgm:cxn modelId="{DB97E6D7-8954-4945-999C-D88F57263E18}" srcId="{98EE1B80-971B-42E2-84B2-A45BD6AB6D68}" destId="{365F770A-B07A-49A0-9FA8-BB7D76C1ED3B}" srcOrd="1" destOrd="0" parTransId="{B1F5E1FD-36E0-4D66-BF64-DB70D3CAA0B1}" sibTransId="{8EEE6456-099C-4DA3-A095-EBD0FF5A29D8}"/>
    <dgm:cxn modelId="{A0238CF2-3C4E-433C-97C1-1943F3FF9109}" srcId="{98EE1B80-971B-42E2-84B2-A45BD6AB6D68}" destId="{3DCCA161-65A3-464E-8362-35FF46F24D8B}" srcOrd="2" destOrd="0" parTransId="{9FC62F6B-09EA-4B31-A30D-2BB811B567F5}" sibTransId="{5B1358DD-4F8E-4D7F-9378-38B8E4FA5B33}"/>
    <dgm:cxn modelId="{E5E267F4-727D-4553-85DB-237EF79925FE}" type="presOf" srcId="{4BCBDE4B-A07B-461C-B4B5-ADC9658DB9A8}" destId="{C743CDD4-9809-42D4-A5D8-7B5760199851}" srcOrd="0" destOrd="6" presId="urn:microsoft.com/office/officeart/2005/8/layout/hList1"/>
    <dgm:cxn modelId="{C5C006F8-0D1D-4DAD-AAC6-91C056119733}" type="presOf" srcId="{0690EBDE-ED7A-4928-8887-5CBC2BA11788}" destId="{E37E5D8D-C9AD-4210-AFDE-5D57E08495B4}" srcOrd="0" destOrd="4" presId="urn:microsoft.com/office/officeart/2005/8/layout/hList1"/>
    <dgm:cxn modelId="{E58AC6FC-5D0C-448D-A226-6870F576D83E}" srcId="{98EE1B80-971B-42E2-84B2-A45BD6AB6D68}" destId="{CDB6919E-EEE9-4C11-A30F-D46CB30FCA30}" srcOrd="3" destOrd="0" parTransId="{2C7DA8B6-4979-44FA-8616-95C7E23C0B56}" sibTransId="{C9658D6F-9E68-42F4-911A-77B41086B13C}"/>
    <dgm:cxn modelId="{6D1905FE-7E02-4B2D-99B9-D89A80F30315}" srcId="{D3246DBF-38C9-4098-A53E-CAB36D9BB4B1}" destId="{9B51C950-64C2-4F47-871D-A2DBD515DFA9}" srcOrd="0" destOrd="0" parTransId="{27EDBE2C-73CA-41AB-B56A-A0081BB33CFD}" sibTransId="{C4968D84-CC89-4123-80BC-46F7B02215EB}"/>
    <dgm:cxn modelId="{3B4D0AFE-AF61-4FEE-ADB2-A764D7BDDB87}" type="presOf" srcId="{EA1625CB-5132-404D-A38A-56C673802BD1}" destId="{C743CDD4-9809-42D4-A5D8-7B5760199851}" srcOrd="0" destOrd="5" presId="urn:microsoft.com/office/officeart/2005/8/layout/hList1"/>
    <dgm:cxn modelId="{7CF3C5DE-9EE7-4279-91C3-2D7FFA17DDD8}" type="presParOf" srcId="{4F56424C-7EAE-4FF7-A507-9A258F656BB9}" destId="{98F8EE89-9805-439B-897A-E9BE46E464EA}" srcOrd="0" destOrd="0" presId="urn:microsoft.com/office/officeart/2005/8/layout/hList1"/>
    <dgm:cxn modelId="{1EF579CA-AC5A-47E2-9B56-857F55FF8B88}" type="presParOf" srcId="{98F8EE89-9805-439B-897A-E9BE46E464EA}" destId="{D4FF041C-4497-488D-A671-3E95ABAD489A}" srcOrd="0" destOrd="0" presId="urn:microsoft.com/office/officeart/2005/8/layout/hList1"/>
    <dgm:cxn modelId="{4DFF9204-E675-4471-ADB1-75A77AC446A8}" type="presParOf" srcId="{98F8EE89-9805-439B-897A-E9BE46E464EA}" destId="{C743CDD4-9809-42D4-A5D8-7B5760199851}" srcOrd="1" destOrd="0" presId="urn:microsoft.com/office/officeart/2005/8/layout/hList1"/>
    <dgm:cxn modelId="{C8244348-485D-4B5E-8EF5-36EF810535E6}" type="presParOf" srcId="{4F56424C-7EAE-4FF7-A507-9A258F656BB9}" destId="{00601B11-0A24-42EE-976A-5B40EA3491FF}" srcOrd="1" destOrd="0" presId="urn:microsoft.com/office/officeart/2005/8/layout/hList1"/>
    <dgm:cxn modelId="{CBEDA8C1-943F-4F0E-B566-AA48C1C08137}" type="presParOf" srcId="{4F56424C-7EAE-4FF7-A507-9A258F656BB9}" destId="{C8C6889D-29DA-47E2-A6FD-0C4EC378878E}" srcOrd="2" destOrd="0" presId="urn:microsoft.com/office/officeart/2005/8/layout/hList1"/>
    <dgm:cxn modelId="{8A875CF7-6390-473D-9D75-A1533B2AEF0C}" type="presParOf" srcId="{C8C6889D-29DA-47E2-A6FD-0C4EC378878E}" destId="{18F1C94F-D9AB-4935-91B9-C0E2A54A2399}" srcOrd="0" destOrd="0" presId="urn:microsoft.com/office/officeart/2005/8/layout/hList1"/>
    <dgm:cxn modelId="{53C035D0-98A5-4054-A2DF-675B8EE92172}" type="presParOf" srcId="{C8C6889D-29DA-47E2-A6FD-0C4EC378878E}" destId="{E37E5D8D-C9AD-4210-AFDE-5D57E08495B4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8E853B2-5AA1-4D13-A9AC-BCC96AEEB50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F894A8F9-77B9-42BD-9744-76F8FC999EFB}">
      <dgm:prSet phldrT="[Szöveg]" custT="1"/>
      <dgm:spPr>
        <a:solidFill>
          <a:srgbClr val="4F59A8"/>
        </a:solidFill>
      </dgm:spPr>
      <dgm:t>
        <a:bodyPr/>
        <a:lstStyle/>
        <a:p>
          <a:r>
            <a:rPr lang="hu-HU" sz="2100" b="1" dirty="0">
              <a:latin typeface="Roboto" panose="02000000000000000000" pitchFamily="2" charset="0"/>
              <a:ea typeface="Roboto" panose="02000000000000000000" pitchFamily="2" charset="0"/>
            </a:rPr>
            <a:t>Amit a digitalizáció megváltoztat a munkavégzésben</a:t>
          </a:r>
        </a:p>
      </dgm:t>
    </dgm:pt>
    <dgm:pt modelId="{EC427AF1-2133-464B-8A93-A5AF5A123F8D}" type="parTrans" cxnId="{971FB58D-FFCA-4C4B-8551-6D74CF6CF05E}">
      <dgm:prSet/>
      <dgm:spPr/>
      <dgm:t>
        <a:bodyPr/>
        <a:lstStyle/>
        <a:p>
          <a:endParaRPr lang="hu-HU" sz="21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615C7866-F976-4109-AD7A-69F789FE6F6B}" type="sibTrans" cxnId="{971FB58D-FFCA-4C4B-8551-6D74CF6CF05E}">
      <dgm:prSet/>
      <dgm:spPr/>
      <dgm:t>
        <a:bodyPr/>
        <a:lstStyle/>
        <a:p>
          <a:endParaRPr lang="hu-HU" sz="21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E6AF200-FFAA-410F-AB6B-A9BC54CD9CB3}">
      <dgm:prSet phldrT="[Szöveg]" custT="1"/>
      <dgm:spPr/>
      <dgm:t>
        <a:bodyPr/>
        <a:lstStyle/>
        <a:p>
          <a:pPr marL="358775" lvl="1" indent="-358775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hu-HU" sz="2100" kern="1200" dirty="0">
              <a:latin typeface="Roboto" panose="02000000000000000000" pitchFamily="2" charset="0"/>
              <a:ea typeface="Roboto" panose="02000000000000000000" pitchFamily="2" charset="0"/>
            </a:rPr>
            <a:t>Egyre több munka lesz </a:t>
          </a:r>
          <a:r>
            <a:rPr lang="hu-HU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bárhonnan végezhető – az alkalmazottak igénye erre növekszik!</a:t>
          </a:r>
        </a:p>
      </dgm:t>
    </dgm:pt>
    <dgm:pt modelId="{231D3BFF-A167-4788-817E-78A27BA68A8E}" type="parTrans" cxnId="{4256EF7D-395B-496C-8E8C-E26E8D9639A0}">
      <dgm:prSet/>
      <dgm:spPr/>
      <dgm:t>
        <a:bodyPr/>
        <a:lstStyle/>
        <a:p>
          <a:endParaRPr lang="hu-HU" sz="21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51A40BA-8714-4485-84AD-1B40AD78BBA3}" type="sibTrans" cxnId="{4256EF7D-395B-496C-8E8C-E26E8D9639A0}">
      <dgm:prSet/>
      <dgm:spPr/>
      <dgm:t>
        <a:bodyPr/>
        <a:lstStyle/>
        <a:p>
          <a:endParaRPr lang="hu-HU" sz="21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90F310D0-B054-4C00-B3AC-93D870F28FE6}">
      <dgm:prSet phldrT="[Szöveg]" custT="1"/>
      <dgm:spPr/>
      <dgm:t>
        <a:bodyPr/>
        <a:lstStyle/>
        <a:p>
          <a:pPr marL="358775" lvl="1" indent="-358775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hu-HU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 digitális irányítású rendszerekhez szükség van folyamatos emberi felügyeletre és beavatkozásra</a:t>
          </a:r>
        </a:p>
      </dgm:t>
    </dgm:pt>
    <dgm:pt modelId="{43E6B867-1302-4184-B827-75F83BD7DBBB}" type="parTrans" cxnId="{3030C4B6-A7D1-4AA6-BF95-77AC0035BAE6}">
      <dgm:prSet/>
      <dgm:spPr/>
      <dgm:t>
        <a:bodyPr/>
        <a:lstStyle/>
        <a:p>
          <a:endParaRPr lang="hu-HU" sz="21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8426510-859B-4EB2-B67A-49A7A2094A7B}" type="sibTrans" cxnId="{3030C4B6-A7D1-4AA6-BF95-77AC0035BAE6}">
      <dgm:prSet/>
      <dgm:spPr/>
      <dgm:t>
        <a:bodyPr/>
        <a:lstStyle/>
        <a:p>
          <a:endParaRPr lang="hu-HU" sz="21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691B7C56-D90B-49DE-942C-B3BF70336ADF}">
      <dgm:prSet phldrT="[Szöveg]" custT="1"/>
      <dgm:spPr>
        <a:solidFill>
          <a:srgbClr val="4F59A8"/>
        </a:solidFill>
      </dgm:spPr>
      <dgm:t>
        <a:bodyPr/>
        <a:lstStyle/>
        <a:p>
          <a:r>
            <a:rPr lang="hu-HU" sz="2100" b="1" dirty="0">
              <a:latin typeface="Roboto" panose="02000000000000000000" pitchFamily="2" charset="0"/>
              <a:ea typeface="Roboto" panose="02000000000000000000" pitchFamily="2" charset="0"/>
            </a:rPr>
            <a:t>A home-office biztosította lehetőségek</a:t>
          </a:r>
        </a:p>
      </dgm:t>
    </dgm:pt>
    <dgm:pt modelId="{690A3669-2EAD-4C91-955C-374C4E6974C9}" type="parTrans" cxnId="{4C6CA277-8202-41B6-92E7-2C001D77E9F8}">
      <dgm:prSet/>
      <dgm:spPr/>
      <dgm:t>
        <a:bodyPr/>
        <a:lstStyle/>
        <a:p>
          <a:endParaRPr lang="hu-HU" sz="21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7062B6B-CEF9-49DC-AECD-FF7EF1D25A03}" type="sibTrans" cxnId="{4C6CA277-8202-41B6-92E7-2C001D77E9F8}">
      <dgm:prSet/>
      <dgm:spPr/>
      <dgm:t>
        <a:bodyPr/>
        <a:lstStyle/>
        <a:p>
          <a:endParaRPr lang="hu-HU" sz="21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BB1A096-D2C7-4F79-9D6C-FA92F6A6BDB8}">
      <dgm:prSet phldrT="[Szöveg]" custT="1"/>
      <dgm:spPr/>
      <dgm:t>
        <a:bodyPr/>
        <a:lstStyle/>
        <a:p>
          <a:pPr marL="358775" indent="-358775">
            <a:buFont typeface="Wingdings" panose="05000000000000000000" pitchFamily="2" charset="2"/>
            <a:buChar char="ü"/>
          </a:pPr>
          <a:r>
            <a:rPr lang="hu-HU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 home-office mind térben, mind időben rugalmasságot biztosít nem csak a munkavállalónak, de a munkáltatónak is</a:t>
          </a:r>
        </a:p>
      </dgm:t>
    </dgm:pt>
    <dgm:pt modelId="{817AE66E-DF0D-49DC-979A-BBD0F88CFEA9}" type="parTrans" cxnId="{69551866-7495-4031-9B72-51307FA951AE}">
      <dgm:prSet/>
      <dgm:spPr/>
      <dgm:t>
        <a:bodyPr/>
        <a:lstStyle/>
        <a:p>
          <a:endParaRPr lang="hu-HU" sz="21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68DB3104-E118-4503-9C27-7C73E9EFEC50}" type="sibTrans" cxnId="{69551866-7495-4031-9B72-51307FA951AE}">
      <dgm:prSet/>
      <dgm:spPr/>
      <dgm:t>
        <a:bodyPr/>
        <a:lstStyle/>
        <a:p>
          <a:endParaRPr lang="hu-HU" sz="21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EC06DD6-D6B1-4FB8-A9C6-A5B95443EA8F}">
      <dgm:prSet phldrT="[Szöveg]" custT="1"/>
      <dgm:spPr/>
      <dgm:t>
        <a:bodyPr/>
        <a:lstStyle/>
        <a:p>
          <a:pPr marL="358775" lvl="1" indent="-358775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hu-HU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Az adatalapú üzleti működésben a teljesítményt is egyre inkább adatalapon mérik</a:t>
          </a:r>
        </a:p>
      </dgm:t>
    </dgm:pt>
    <dgm:pt modelId="{BE1B2B4A-F591-4E06-8655-BD3D5DF6D015}" type="parTrans" cxnId="{2B89565C-3524-4612-B0D0-B9160A050491}">
      <dgm:prSet/>
      <dgm:spPr/>
      <dgm:t>
        <a:bodyPr/>
        <a:lstStyle/>
        <a:p>
          <a:endParaRPr lang="hu-HU" sz="2100"/>
        </a:p>
      </dgm:t>
    </dgm:pt>
    <dgm:pt modelId="{871FF4A3-78CF-4E92-A490-2AA294DCD7EF}" type="sibTrans" cxnId="{2B89565C-3524-4612-B0D0-B9160A050491}">
      <dgm:prSet/>
      <dgm:spPr/>
      <dgm:t>
        <a:bodyPr/>
        <a:lstStyle/>
        <a:p>
          <a:endParaRPr lang="hu-HU" sz="2100"/>
        </a:p>
      </dgm:t>
    </dgm:pt>
    <dgm:pt modelId="{F346188A-AFFD-4CAE-AC54-6DF591558D7B}">
      <dgm:prSet phldrT="[Szöveg]" custT="1"/>
      <dgm:spPr/>
      <dgm:t>
        <a:bodyPr/>
        <a:lstStyle/>
        <a:p>
          <a:pPr marL="358775" lvl="1" indent="-358775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hu-HU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Komplex problémáknál azonnali és szoros együttműködés kell a dolgozók között</a:t>
          </a:r>
        </a:p>
      </dgm:t>
    </dgm:pt>
    <dgm:pt modelId="{DCDB6D42-93E6-4600-9D18-930F8CD26D2B}" type="parTrans" cxnId="{0B7D2E8B-A84C-4A2F-9C48-7B85E82BD86B}">
      <dgm:prSet/>
      <dgm:spPr/>
      <dgm:t>
        <a:bodyPr/>
        <a:lstStyle/>
        <a:p>
          <a:endParaRPr lang="hu-HU" sz="2100"/>
        </a:p>
      </dgm:t>
    </dgm:pt>
    <dgm:pt modelId="{C31F8EE9-5306-444F-B4EE-2EFBE9AD2E41}" type="sibTrans" cxnId="{0B7D2E8B-A84C-4A2F-9C48-7B85E82BD86B}">
      <dgm:prSet/>
      <dgm:spPr/>
      <dgm:t>
        <a:bodyPr/>
        <a:lstStyle/>
        <a:p>
          <a:endParaRPr lang="hu-HU" sz="2100"/>
        </a:p>
      </dgm:t>
    </dgm:pt>
    <dgm:pt modelId="{5CB00CC8-1D9E-47D9-AACA-712B3A62A07F}">
      <dgm:prSet phldrT="[Szöveg]" custT="1"/>
      <dgm:spPr/>
      <dgm:t>
        <a:bodyPr/>
        <a:lstStyle/>
        <a:p>
          <a:pPr marL="358775" indent="-358775">
            <a:buFont typeface="Wingdings" panose="05000000000000000000" pitchFamily="2" charset="2"/>
            <a:buChar char="ü"/>
          </a:pPr>
          <a:r>
            <a:rPr lang="hu-HU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Az elvégzett munka – jól felépített teljesítménymérési és –értékelési rendszer esetén – adatalapon mérhető</a:t>
          </a:r>
        </a:p>
      </dgm:t>
    </dgm:pt>
    <dgm:pt modelId="{857FFB78-AE0F-4E1A-8EE6-179C59C66642}" type="parTrans" cxnId="{42E9AC00-F239-4DA4-A5F1-A9E318DE88B7}">
      <dgm:prSet/>
      <dgm:spPr/>
      <dgm:t>
        <a:bodyPr/>
        <a:lstStyle/>
        <a:p>
          <a:endParaRPr lang="hu-HU" sz="2100"/>
        </a:p>
      </dgm:t>
    </dgm:pt>
    <dgm:pt modelId="{A060FF1A-EBF8-4654-AC7B-0A02E54773F3}" type="sibTrans" cxnId="{42E9AC00-F239-4DA4-A5F1-A9E318DE88B7}">
      <dgm:prSet/>
      <dgm:spPr/>
      <dgm:t>
        <a:bodyPr/>
        <a:lstStyle/>
        <a:p>
          <a:endParaRPr lang="hu-HU" sz="2100"/>
        </a:p>
      </dgm:t>
    </dgm:pt>
    <dgm:pt modelId="{0B0D49B5-7E01-4027-A3E3-F7CC5ADA99E7}">
      <dgm:prSet phldrT="[Szöveg]" custT="1"/>
      <dgm:spPr/>
      <dgm:t>
        <a:bodyPr/>
        <a:lstStyle/>
        <a:p>
          <a:pPr marL="358775" indent="-358775">
            <a:buFont typeface="Wingdings" panose="05000000000000000000" pitchFamily="2" charset="2"/>
            <a:buChar char="ü"/>
          </a:pPr>
          <a:r>
            <a:rPr lang="hu-HU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 kapcsolatfelvétel ideje sokszor sokkal gyorsabb online a kollégákkal, mint személyesen</a:t>
          </a:r>
        </a:p>
      </dgm:t>
    </dgm:pt>
    <dgm:pt modelId="{970572A2-B3E2-4FC2-A440-D003328643B4}" type="parTrans" cxnId="{6BCC431A-BF7F-47E8-88D7-DC3CA3DC2E1A}">
      <dgm:prSet/>
      <dgm:spPr/>
      <dgm:t>
        <a:bodyPr/>
        <a:lstStyle/>
        <a:p>
          <a:endParaRPr lang="hu-HU" sz="2100"/>
        </a:p>
      </dgm:t>
    </dgm:pt>
    <dgm:pt modelId="{38A12E3A-C51F-4FFA-9ACC-D26C5D4CC13E}" type="sibTrans" cxnId="{6BCC431A-BF7F-47E8-88D7-DC3CA3DC2E1A}">
      <dgm:prSet/>
      <dgm:spPr/>
      <dgm:t>
        <a:bodyPr/>
        <a:lstStyle/>
        <a:p>
          <a:endParaRPr lang="hu-HU" sz="2100"/>
        </a:p>
      </dgm:t>
    </dgm:pt>
    <dgm:pt modelId="{FBF3E10B-F06E-4909-AAAC-F6845C9C2D4E}">
      <dgm:prSet phldrT="[Szöveg]" custT="1"/>
      <dgm:spPr/>
      <dgm:t>
        <a:bodyPr/>
        <a:lstStyle/>
        <a:p>
          <a:pPr marL="358775" indent="-358775">
            <a:buFont typeface="Wingdings" panose="05000000000000000000" pitchFamily="2" charset="2"/>
            <a:buChar char="ü"/>
          </a:pPr>
          <a:r>
            <a:rPr lang="hu-HU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Rugalmasabb rendelkezésre állás</a:t>
          </a:r>
        </a:p>
      </dgm:t>
    </dgm:pt>
    <dgm:pt modelId="{EE58BF6D-74B0-4B3B-96A0-BAD48D7AAC17}" type="parTrans" cxnId="{4DBF6EA9-87E9-4C20-9CB2-390D5C98EFFE}">
      <dgm:prSet/>
      <dgm:spPr/>
      <dgm:t>
        <a:bodyPr/>
        <a:lstStyle/>
        <a:p>
          <a:endParaRPr lang="hu-HU" sz="2100"/>
        </a:p>
      </dgm:t>
    </dgm:pt>
    <dgm:pt modelId="{37B9516C-A5DE-47CF-94C7-DE21323EA9F5}" type="sibTrans" cxnId="{4DBF6EA9-87E9-4C20-9CB2-390D5C98EFFE}">
      <dgm:prSet/>
      <dgm:spPr/>
      <dgm:t>
        <a:bodyPr/>
        <a:lstStyle/>
        <a:p>
          <a:endParaRPr lang="hu-HU" sz="2100"/>
        </a:p>
      </dgm:t>
    </dgm:pt>
    <dgm:pt modelId="{135A46D2-4190-43A1-8A7A-9F7E8FF07333}" type="pres">
      <dgm:prSet presAssocID="{C8E853B2-5AA1-4D13-A9AC-BCC96AEEB504}" presName="Name0" presStyleCnt="0">
        <dgm:presLayoutVars>
          <dgm:dir/>
          <dgm:animLvl val="lvl"/>
          <dgm:resizeHandles val="exact"/>
        </dgm:presLayoutVars>
      </dgm:prSet>
      <dgm:spPr/>
    </dgm:pt>
    <dgm:pt modelId="{4C2A4C2C-AB57-4918-9ECC-8E2C4F5422F1}" type="pres">
      <dgm:prSet presAssocID="{F894A8F9-77B9-42BD-9744-76F8FC999EFB}" presName="composite" presStyleCnt="0"/>
      <dgm:spPr/>
    </dgm:pt>
    <dgm:pt modelId="{F0FD77B8-3B95-4AE6-9873-9882D892D428}" type="pres">
      <dgm:prSet presAssocID="{F894A8F9-77B9-42BD-9744-76F8FC999EF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834FD7D-FA7F-4BAB-A867-B1D4EC486669}" type="pres">
      <dgm:prSet presAssocID="{F894A8F9-77B9-42BD-9744-76F8FC999EFB}" presName="desTx" presStyleLbl="alignAccFollowNode1" presStyleIdx="0" presStyleCnt="2">
        <dgm:presLayoutVars>
          <dgm:bulletEnabled val="1"/>
        </dgm:presLayoutVars>
      </dgm:prSet>
      <dgm:spPr/>
    </dgm:pt>
    <dgm:pt modelId="{3D36EB0D-0199-4E55-8581-E24432E292D4}" type="pres">
      <dgm:prSet presAssocID="{615C7866-F976-4109-AD7A-69F789FE6F6B}" presName="space" presStyleCnt="0"/>
      <dgm:spPr/>
    </dgm:pt>
    <dgm:pt modelId="{23FB2310-7A61-4636-8E9C-8617A78236E7}" type="pres">
      <dgm:prSet presAssocID="{691B7C56-D90B-49DE-942C-B3BF70336ADF}" presName="composite" presStyleCnt="0"/>
      <dgm:spPr/>
    </dgm:pt>
    <dgm:pt modelId="{959BAF3B-5EFA-45DC-95BA-C37ADD582558}" type="pres">
      <dgm:prSet presAssocID="{691B7C56-D90B-49DE-942C-B3BF70336AD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9F245A4-BC35-4F19-80BF-EAB9C1A9EB03}" type="pres">
      <dgm:prSet presAssocID="{691B7C56-D90B-49DE-942C-B3BF70336AD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42E9AC00-F239-4DA4-A5F1-A9E318DE88B7}" srcId="{691B7C56-D90B-49DE-942C-B3BF70336ADF}" destId="{5CB00CC8-1D9E-47D9-AACA-712B3A62A07F}" srcOrd="2" destOrd="0" parTransId="{857FFB78-AE0F-4E1A-8EE6-179C59C66642}" sibTransId="{A060FF1A-EBF8-4654-AC7B-0A02E54773F3}"/>
    <dgm:cxn modelId="{1FB45203-62DD-4179-8BB6-C47CDB2C7805}" type="presOf" srcId="{FBF3E10B-F06E-4909-AAAC-F6845C9C2D4E}" destId="{29F245A4-BC35-4F19-80BF-EAB9C1A9EB03}" srcOrd="0" destOrd="1" presId="urn:microsoft.com/office/officeart/2005/8/layout/hList1"/>
    <dgm:cxn modelId="{474D3D06-CC9B-4D18-9A4E-CF0C4F9F2221}" type="presOf" srcId="{EEC06DD6-D6B1-4FB8-A9C6-A5B95443EA8F}" destId="{9834FD7D-FA7F-4BAB-A867-B1D4EC486669}" srcOrd="0" destOrd="2" presId="urn:microsoft.com/office/officeart/2005/8/layout/hList1"/>
    <dgm:cxn modelId="{6BCC431A-BF7F-47E8-88D7-DC3CA3DC2E1A}" srcId="{691B7C56-D90B-49DE-942C-B3BF70336ADF}" destId="{0B0D49B5-7E01-4027-A3E3-F7CC5ADA99E7}" srcOrd="3" destOrd="0" parTransId="{970572A2-B3E2-4FC2-A440-D003328643B4}" sibTransId="{38A12E3A-C51F-4FFA-9ACC-D26C5D4CC13E}"/>
    <dgm:cxn modelId="{318E9F33-C370-4E6D-8AE8-77A1FEE4702F}" type="presOf" srcId="{EE6AF200-FFAA-410F-AB6B-A9BC54CD9CB3}" destId="{9834FD7D-FA7F-4BAB-A867-B1D4EC486669}" srcOrd="0" destOrd="0" presId="urn:microsoft.com/office/officeart/2005/8/layout/hList1"/>
    <dgm:cxn modelId="{92185135-3623-4788-9266-2E65A6EC3377}" type="presOf" srcId="{691B7C56-D90B-49DE-942C-B3BF70336ADF}" destId="{959BAF3B-5EFA-45DC-95BA-C37ADD582558}" srcOrd="0" destOrd="0" presId="urn:microsoft.com/office/officeart/2005/8/layout/hList1"/>
    <dgm:cxn modelId="{2B89565C-3524-4612-B0D0-B9160A050491}" srcId="{F894A8F9-77B9-42BD-9744-76F8FC999EFB}" destId="{EEC06DD6-D6B1-4FB8-A9C6-A5B95443EA8F}" srcOrd="2" destOrd="0" parTransId="{BE1B2B4A-F591-4E06-8655-BD3D5DF6D015}" sibTransId="{871FF4A3-78CF-4E92-A490-2AA294DCD7EF}"/>
    <dgm:cxn modelId="{89BF4D62-70C6-4754-9387-852FE7CB5D14}" type="presOf" srcId="{1BB1A096-D2C7-4F79-9D6C-FA92F6A6BDB8}" destId="{29F245A4-BC35-4F19-80BF-EAB9C1A9EB03}" srcOrd="0" destOrd="0" presId="urn:microsoft.com/office/officeart/2005/8/layout/hList1"/>
    <dgm:cxn modelId="{69551866-7495-4031-9B72-51307FA951AE}" srcId="{691B7C56-D90B-49DE-942C-B3BF70336ADF}" destId="{1BB1A096-D2C7-4F79-9D6C-FA92F6A6BDB8}" srcOrd="0" destOrd="0" parTransId="{817AE66E-DF0D-49DC-979A-BBD0F88CFEA9}" sibTransId="{68DB3104-E118-4503-9C27-7C73E9EFEC50}"/>
    <dgm:cxn modelId="{30FC6E6A-4E07-48C0-9C20-1EA27852CD32}" type="presOf" srcId="{F894A8F9-77B9-42BD-9744-76F8FC999EFB}" destId="{F0FD77B8-3B95-4AE6-9873-9882D892D428}" srcOrd="0" destOrd="0" presId="urn:microsoft.com/office/officeart/2005/8/layout/hList1"/>
    <dgm:cxn modelId="{4C6CA277-8202-41B6-92E7-2C001D77E9F8}" srcId="{C8E853B2-5AA1-4D13-A9AC-BCC96AEEB504}" destId="{691B7C56-D90B-49DE-942C-B3BF70336ADF}" srcOrd="1" destOrd="0" parTransId="{690A3669-2EAD-4C91-955C-374C4E6974C9}" sibTransId="{77062B6B-CEF9-49DC-AECD-FF7EF1D25A03}"/>
    <dgm:cxn modelId="{4256EF7D-395B-496C-8E8C-E26E8D9639A0}" srcId="{F894A8F9-77B9-42BD-9744-76F8FC999EFB}" destId="{EE6AF200-FFAA-410F-AB6B-A9BC54CD9CB3}" srcOrd="0" destOrd="0" parTransId="{231D3BFF-A167-4788-817E-78A27BA68A8E}" sibTransId="{551A40BA-8714-4485-84AD-1B40AD78BBA3}"/>
    <dgm:cxn modelId="{F6F01682-82B3-4AF6-ACB0-FDEDDAB8B53E}" type="presOf" srcId="{0B0D49B5-7E01-4027-A3E3-F7CC5ADA99E7}" destId="{29F245A4-BC35-4F19-80BF-EAB9C1A9EB03}" srcOrd="0" destOrd="3" presId="urn:microsoft.com/office/officeart/2005/8/layout/hList1"/>
    <dgm:cxn modelId="{0B7D2E8B-A84C-4A2F-9C48-7B85E82BD86B}" srcId="{F894A8F9-77B9-42BD-9744-76F8FC999EFB}" destId="{F346188A-AFFD-4CAE-AC54-6DF591558D7B}" srcOrd="3" destOrd="0" parTransId="{DCDB6D42-93E6-4600-9D18-930F8CD26D2B}" sibTransId="{C31F8EE9-5306-444F-B4EE-2EFBE9AD2E41}"/>
    <dgm:cxn modelId="{971FB58D-FFCA-4C4B-8551-6D74CF6CF05E}" srcId="{C8E853B2-5AA1-4D13-A9AC-BCC96AEEB504}" destId="{F894A8F9-77B9-42BD-9744-76F8FC999EFB}" srcOrd="0" destOrd="0" parTransId="{EC427AF1-2133-464B-8A93-A5AF5A123F8D}" sibTransId="{615C7866-F976-4109-AD7A-69F789FE6F6B}"/>
    <dgm:cxn modelId="{8CE7DF94-A880-441B-9861-C5A2449E4658}" type="presOf" srcId="{C8E853B2-5AA1-4D13-A9AC-BCC96AEEB504}" destId="{135A46D2-4190-43A1-8A7A-9F7E8FF07333}" srcOrd="0" destOrd="0" presId="urn:microsoft.com/office/officeart/2005/8/layout/hList1"/>
    <dgm:cxn modelId="{F0BABA9C-6C1F-4063-A104-A303031F6E3C}" type="presOf" srcId="{90F310D0-B054-4C00-B3AC-93D870F28FE6}" destId="{9834FD7D-FA7F-4BAB-A867-B1D4EC486669}" srcOrd="0" destOrd="1" presId="urn:microsoft.com/office/officeart/2005/8/layout/hList1"/>
    <dgm:cxn modelId="{7413B9A7-7AC5-4FF1-87FA-B503E8786FCC}" type="presOf" srcId="{5CB00CC8-1D9E-47D9-AACA-712B3A62A07F}" destId="{29F245A4-BC35-4F19-80BF-EAB9C1A9EB03}" srcOrd="0" destOrd="2" presId="urn:microsoft.com/office/officeart/2005/8/layout/hList1"/>
    <dgm:cxn modelId="{4DBF6EA9-87E9-4C20-9CB2-390D5C98EFFE}" srcId="{691B7C56-D90B-49DE-942C-B3BF70336ADF}" destId="{FBF3E10B-F06E-4909-AAAC-F6845C9C2D4E}" srcOrd="1" destOrd="0" parTransId="{EE58BF6D-74B0-4B3B-96A0-BAD48D7AAC17}" sibTransId="{37B9516C-A5DE-47CF-94C7-DE21323EA9F5}"/>
    <dgm:cxn modelId="{3030C4B6-A7D1-4AA6-BF95-77AC0035BAE6}" srcId="{F894A8F9-77B9-42BD-9744-76F8FC999EFB}" destId="{90F310D0-B054-4C00-B3AC-93D870F28FE6}" srcOrd="1" destOrd="0" parTransId="{43E6B867-1302-4184-B827-75F83BD7DBBB}" sibTransId="{18426510-859B-4EB2-B67A-49A7A2094A7B}"/>
    <dgm:cxn modelId="{233C41C6-6098-425E-9BF6-1573B4C2B76B}" type="presOf" srcId="{F346188A-AFFD-4CAE-AC54-6DF591558D7B}" destId="{9834FD7D-FA7F-4BAB-A867-B1D4EC486669}" srcOrd="0" destOrd="3" presId="urn:microsoft.com/office/officeart/2005/8/layout/hList1"/>
    <dgm:cxn modelId="{8EB5E69B-89E7-4048-B007-40F7AE754139}" type="presParOf" srcId="{135A46D2-4190-43A1-8A7A-9F7E8FF07333}" destId="{4C2A4C2C-AB57-4918-9ECC-8E2C4F5422F1}" srcOrd="0" destOrd="0" presId="urn:microsoft.com/office/officeart/2005/8/layout/hList1"/>
    <dgm:cxn modelId="{FA7438F5-7C41-44C6-8103-E9D256B84CDC}" type="presParOf" srcId="{4C2A4C2C-AB57-4918-9ECC-8E2C4F5422F1}" destId="{F0FD77B8-3B95-4AE6-9873-9882D892D428}" srcOrd="0" destOrd="0" presId="urn:microsoft.com/office/officeart/2005/8/layout/hList1"/>
    <dgm:cxn modelId="{B85FB9C8-E699-415C-A599-DED28332FDA0}" type="presParOf" srcId="{4C2A4C2C-AB57-4918-9ECC-8E2C4F5422F1}" destId="{9834FD7D-FA7F-4BAB-A867-B1D4EC486669}" srcOrd="1" destOrd="0" presId="urn:microsoft.com/office/officeart/2005/8/layout/hList1"/>
    <dgm:cxn modelId="{EBD960B4-9902-49C7-9169-E4E574A68050}" type="presParOf" srcId="{135A46D2-4190-43A1-8A7A-9F7E8FF07333}" destId="{3D36EB0D-0199-4E55-8581-E24432E292D4}" srcOrd="1" destOrd="0" presId="urn:microsoft.com/office/officeart/2005/8/layout/hList1"/>
    <dgm:cxn modelId="{CB2B5080-F232-4D3E-8CF0-5F371554B1BE}" type="presParOf" srcId="{135A46D2-4190-43A1-8A7A-9F7E8FF07333}" destId="{23FB2310-7A61-4636-8E9C-8617A78236E7}" srcOrd="2" destOrd="0" presId="urn:microsoft.com/office/officeart/2005/8/layout/hList1"/>
    <dgm:cxn modelId="{679EF96B-8668-4599-9DB4-253D917ABD4A}" type="presParOf" srcId="{23FB2310-7A61-4636-8E9C-8617A78236E7}" destId="{959BAF3B-5EFA-45DC-95BA-C37ADD582558}" srcOrd="0" destOrd="0" presId="urn:microsoft.com/office/officeart/2005/8/layout/hList1"/>
    <dgm:cxn modelId="{27D9CCB1-E86E-4AEC-B489-030C21A92295}" type="presParOf" srcId="{23FB2310-7A61-4636-8E9C-8617A78236E7}" destId="{29F245A4-BC35-4F19-80BF-EAB9C1A9EB0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32988B-AEB3-4B02-8E76-343A8DECED4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24C94B4-A73B-45B7-BE6A-53276896F503}">
      <dgm:prSet phldrT="[Szöveg]" custT="1"/>
      <dgm:spPr>
        <a:solidFill>
          <a:srgbClr val="CBEBED"/>
        </a:solidFill>
      </dgm:spPr>
      <dgm:t>
        <a:bodyPr/>
        <a:lstStyle/>
        <a:p>
          <a:r>
            <a:rPr lang="hu-HU" sz="24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  <a:hlinkClick xmlns:r="http://schemas.openxmlformats.org/officeDocument/2006/relationships" r:id="rId1" action="ppaction://hlinksldjump"/>
            </a:rPr>
            <a:t>Digitalizációs helyzetkép</a:t>
          </a:r>
          <a:endParaRPr lang="hu-HU" sz="2400" dirty="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1CE4C49-27A7-423B-8417-048D092F12C5}" type="parTrans" cxnId="{DB1C5515-F099-4FEB-B908-E8D6BA1CC315}">
      <dgm:prSet/>
      <dgm:spPr/>
      <dgm:t>
        <a:bodyPr/>
        <a:lstStyle/>
        <a:p>
          <a:endParaRPr lang="hu-HU" sz="240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30A5FD3-6BF4-4E73-A6CA-3FB660D50EF5}" type="sibTrans" cxnId="{DB1C5515-F099-4FEB-B908-E8D6BA1CC315}">
      <dgm:prSet/>
      <dgm:spPr/>
      <dgm:t>
        <a:bodyPr/>
        <a:lstStyle/>
        <a:p>
          <a:endParaRPr lang="hu-HU" sz="240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2E47ADB-789A-4299-9DDE-F585730D4B5C}">
      <dgm:prSet phldrT="[Szöveg]" custT="1"/>
      <dgm:spPr>
        <a:solidFill>
          <a:srgbClr val="CBEBED"/>
        </a:solidFill>
      </dgm:spPr>
      <dgm:t>
        <a:bodyPr/>
        <a:lstStyle/>
        <a:p>
          <a:r>
            <a:rPr lang="hu-HU" sz="24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  <a:hlinkClick xmlns:r="http://schemas.openxmlformats.org/officeDocument/2006/relationships" r:id="rId2" action="ppaction://hlinksldjump"/>
            </a:rPr>
            <a:t>A transzformációs projektek célja</a:t>
          </a:r>
          <a:endParaRPr lang="hu-HU" sz="2400" dirty="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9E9FCF74-752A-4143-B2DC-C8D28DD42214}" type="parTrans" cxnId="{A83A0A72-3205-4329-B8D3-46CA45932694}">
      <dgm:prSet/>
      <dgm:spPr/>
      <dgm:t>
        <a:bodyPr/>
        <a:lstStyle/>
        <a:p>
          <a:endParaRPr lang="hu-HU" sz="240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9BFC51A5-88BC-45F5-9771-C840E172E814}" type="sibTrans" cxnId="{A83A0A72-3205-4329-B8D3-46CA45932694}">
      <dgm:prSet/>
      <dgm:spPr/>
      <dgm:t>
        <a:bodyPr/>
        <a:lstStyle/>
        <a:p>
          <a:endParaRPr lang="hu-HU" sz="240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ACC16FF-5C97-45A7-8A3B-0BBBF8AA9E47}">
      <dgm:prSet phldrT="[Szöveg]" custT="1"/>
      <dgm:spPr>
        <a:solidFill>
          <a:srgbClr val="CBEBED"/>
        </a:solidFill>
      </dgm:spPr>
      <dgm:t>
        <a:bodyPr/>
        <a:lstStyle/>
        <a:p>
          <a:r>
            <a:rPr lang="hu-HU" sz="24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  <a:hlinkClick xmlns:r="http://schemas.openxmlformats.org/officeDocument/2006/relationships" r:id="rId3" action="ppaction://hlinksldjump"/>
            </a:rPr>
            <a:t>Mitől sikeres egy transzformációs projekt?</a:t>
          </a:r>
          <a:endParaRPr lang="hu-HU" sz="2400" dirty="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BA4080F-6506-4EAE-A0CA-C5E19A9C42A0}" type="parTrans" cxnId="{7A3BF76B-79EE-48F7-A329-C40466FD6DC3}">
      <dgm:prSet/>
      <dgm:spPr/>
      <dgm:t>
        <a:bodyPr/>
        <a:lstStyle/>
        <a:p>
          <a:endParaRPr lang="hu-HU" sz="240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FC296CD-4EBC-4367-B092-614281382CC8}" type="sibTrans" cxnId="{7A3BF76B-79EE-48F7-A329-C40466FD6DC3}">
      <dgm:prSet/>
      <dgm:spPr/>
      <dgm:t>
        <a:bodyPr/>
        <a:lstStyle/>
        <a:p>
          <a:endParaRPr lang="hu-HU" sz="240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40D360F-7FD5-42AA-B9D9-A150BE0EB9A3}">
      <dgm:prSet phldrT="[Szöveg]" custT="1"/>
      <dgm:spPr>
        <a:solidFill>
          <a:srgbClr val="CBEBED"/>
        </a:solidFill>
      </dgm:spPr>
      <dgm:t>
        <a:bodyPr/>
        <a:lstStyle/>
        <a:p>
          <a:r>
            <a:rPr lang="hu-HU" sz="24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  <a:hlinkClick xmlns:r="http://schemas.openxmlformats.org/officeDocument/2006/relationships" r:id="rId4" action="ppaction://hlinksldjump"/>
            </a:rPr>
            <a:t>Home office és digitális transzformáció?</a:t>
          </a:r>
          <a:endParaRPr lang="hu-HU" sz="2400" dirty="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3A9392D-E681-4C49-AA31-61F363B012B6}" type="parTrans" cxnId="{A36A68C8-606E-4C4C-88DE-FAEE0D617564}">
      <dgm:prSet/>
      <dgm:spPr/>
      <dgm:t>
        <a:bodyPr/>
        <a:lstStyle/>
        <a:p>
          <a:endParaRPr lang="hu-HU" sz="240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993E575-ED4D-4BFF-9309-1D5DAC5043C0}" type="sibTrans" cxnId="{A36A68C8-606E-4C4C-88DE-FAEE0D617564}">
      <dgm:prSet/>
      <dgm:spPr/>
      <dgm:t>
        <a:bodyPr/>
        <a:lstStyle/>
        <a:p>
          <a:endParaRPr lang="hu-HU" sz="240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0E4E812-0CD1-4785-8C0A-758152FFAB9A}">
      <dgm:prSet phldrT="[Szöveg]" custT="1"/>
      <dgm:spPr>
        <a:solidFill>
          <a:srgbClr val="CBEBED"/>
        </a:solidFill>
      </dgm:spPr>
      <dgm:t>
        <a:bodyPr/>
        <a:lstStyle/>
        <a:p>
          <a:r>
            <a:rPr lang="hu-HU" sz="24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  <a:hlinkClick xmlns:r="http://schemas.openxmlformats.org/officeDocument/2006/relationships" r:id="rId5" action="ppaction://hlinksldjump"/>
            </a:rPr>
            <a:t>A munkahelyi szereplők együttműködése</a:t>
          </a:r>
          <a:endParaRPr lang="hu-HU" sz="2400" dirty="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800284F-1753-4138-84C7-37A164B478CD}" type="parTrans" cxnId="{70104051-AC81-43DB-A12E-579959153F8E}">
      <dgm:prSet/>
      <dgm:spPr/>
      <dgm:t>
        <a:bodyPr/>
        <a:lstStyle/>
        <a:p>
          <a:endParaRPr lang="hu-HU" sz="240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F5D4912-6FCD-4100-9839-B353A0EB3B66}" type="sibTrans" cxnId="{70104051-AC81-43DB-A12E-579959153F8E}">
      <dgm:prSet/>
      <dgm:spPr/>
      <dgm:t>
        <a:bodyPr/>
        <a:lstStyle/>
        <a:p>
          <a:endParaRPr lang="hu-HU" sz="240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FE9D4CC-54FB-4A36-AF95-5E917FDC01FE}">
      <dgm:prSet phldrT="[Szöveg]" custT="1"/>
      <dgm:spPr>
        <a:solidFill>
          <a:srgbClr val="CBEBED"/>
        </a:solidFill>
      </dgm:spPr>
      <dgm:t>
        <a:bodyPr/>
        <a:lstStyle/>
        <a:p>
          <a:r>
            <a:rPr lang="hu-HU" sz="24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  <a:hlinkClick xmlns:r="http://schemas.openxmlformats.org/officeDocument/2006/relationships" r:id="rId6" action="ppaction://hlinksldjump"/>
            </a:rPr>
            <a:t>A DIGI-O-hoz hasonló projektek jelentősége mindebben</a:t>
          </a:r>
          <a:endParaRPr lang="hu-HU" sz="2400" dirty="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565D948-96E5-4596-872E-EC49736F7A79}" type="parTrans" cxnId="{095173D9-1261-438E-9818-E0834581C603}">
      <dgm:prSet/>
      <dgm:spPr/>
      <dgm:t>
        <a:bodyPr/>
        <a:lstStyle/>
        <a:p>
          <a:endParaRPr lang="hu-HU" sz="240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71F6634-9AEB-4EAC-9E3D-98BB9DD4A48C}" type="sibTrans" cxnId="{095173D9-1261-438E-9818-E0834581C603}">
      <dgm:prSet/>
      <dgm:spPr/>
      <dgm:t>
        <a:bodyPr/>
        <a:lstStyle/>
        <a:p>
          <a:endParaRPr lang="hu-HU" sz="240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18E85EC-6EEC-46B2-A9B6-795555CE7C42}" type="pres">
      <dgm:prSet presAssocID="{AC32988B-AEB3-4B02-8E76-343A8DECED48}" presName="linear" presStyleCnt="0">
        <dgm:presLayoutVars>
          <dgm:animLvl val="lvl"/>
          <dgm:resizeHandles val="exact"/>
        </dgm:presLayoutVars>
      </dgm:prSet>
      <dgm:spPr/>
    </dgm:pt>
    <dgm:pt modelId="{9FBAA5B9-CE6A-49B3-BDD2-375081112029}" type="pres">
      <dgm:prSet presAssocID="{124C94B4-A73B-45B7-BE6A-53276896F50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BBC6108-C82E-4CBA-AE98-50CB410188A0}" type="pres">
      <dgm:prSet presAssocID="{E30A5FD3-6BF4-4E73-A6CA-3FB660D50EF5}" presName="spacer" presStyleCnt="0"/>
      <dgm:spPr/>
    </dgm:pt>
    <dgm:pt modelId="{55FB36DD-03CE-42DD-A89B-F9C02A96C27A}" type="pres">
      <dgm:prSet presAssocID="{12E47ADB-789A-4299-9DDE-F585730D4B5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3DA4A74-2498-4F8F-9BD7-5EFAB5418E14}" type="pres">
      <dgm:prSet presAssocID="{9BFC51A5-88BC-45F5-9771-C840E172E814}" presName="spacer" presStyleCnt="0"/>
      <dgm:spPr/>
    </dgm:pt>
    <dgm:pt modelId="{9A1A1D7A-AC1A-4C8A-85B6-6AC785024A38}" type="pres">
      <dgm:prSet presAssocID="{3ACC16FF-5C97-45A7-8A3B-0BBBF8AA9E4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BF48535-92D1-47A0-AC87-9F0E3EEC3A9D}" type="pres">
      <dgm:prSet presAssocID="{0FC296CD-4EBC-4367-B092-614281382CC8}" presName="spacer" presStyleCnt="0"/>
      <dgm:spPr/>
    </dgm:pt>
    <dgm:pt modelId="{4496B71E-E61F-4548-B550-DD2265AA1C09}" type="pres">
      <dgm:prSet presAssocID="{A0E4E812-0CD1-4785-8C0A-758152FFAB9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6B35490-D5A8-46B2-BDFC-77D7ECDD071D}" type="pres">
      <dgm:prSet presAssocID="{EF5D4912-6FCD-4100-9839-B353A0EB3B66}" presName="spacer" presStyleCnt="0"/>
      <dgm:spPr/>
    </dgm:pt>
    <dgm:pt modelId="{17B19020-C8BD-476A-B1D7-72A26E8F2571}" type="pres">
      <dgm:prSet presAssocID="{240D360F-7FD5-42AA-B9D9-A150BE0EB9A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0C68AA5-6036-405F-B159-9772553056F4}" type="pres">
      <dgm:prSet presAssocID="{2993E575-ED4D-4BFF-9309-1D5DAC5043C0}" presName="spacer" presStyleCnt="0"/>
      <dgm:spPr/>
    </dgm:pt>
    <dgm:pt modelId="{EC65D54D-D28E-4D2B-9536-0D3A202390CF}" type="pres">
      <dgm:prSet presAssocID="{2FE9D4CC-54FB-4A36-AF95-5E917FDC01FE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B1C5515-F099-4FEB-B908-E8D6BA1CC315}" srcId="{AC32988B-AEB3-4B02-8E76-343A8DECED48}" destId="{124C94B4-A73B-45B7-BE6A-53276896F503}" srcOrd="0" destOrd="0" parTransId="{11CE4C49-27A7-423B-8417-048D092F12C5}" sibTransId="{E30A5FD3-6BF4-4E73-A6CA-3FB660D50EF5}"/>
    <dgm:cxn modelId="{88539D32-250B-4AC1-AD0F-AFDBF20F4E42}" type="presOf" srcId="{AC32988B-AEB3-4B02-8E76-343A8DECED48}" destId="{218E85EC-6EEC-46B2-A9B6-795555CE7C42}" srcOrd="0" destOrd="0" presId="urn:microsoft.com/office/officeart/2005/8/layout/vList2"/>
    <dgm:cxn modelId="{0B428835-A446-408B-811B-08059C595878}" type="presOf" srcId="{A0E4E812-0CD1-4785-8C0A-758152FFAB9A}" destId="{4496B71E-E61F-4548-B550-DD2265AA1C09}" srcOrd="0" destOrd="0" presId="urn:microsoft.com/office/officeart/2005/8/layout/vList2"/>
    <dgm:cxn modelId="{E51B5939-7C37-4C13-9EB9-EEBF9CB62BE0}" type="presOf" srcId="{12E47ADB-789A-4299-9DDE-F585730D4B5C}" destId="{55FB36DD-03CE-42DD-A89B-F9C02A96C27A}" srcOrd="0" destOrd="0" presId="urn:microsoft.com/office/officeart/2005/8/layout/vList2"/>
    <dgm:cxn modelId="{18A1B267-238B-45CF-B1CC-CB9FF544F136}" type="presOf" srcId="{2FE9D4CC-54FB-4A36-AF95-5E917FDC01FE}" destId="{EC65D54D-D28E-4D2B-9536-0D3A202390CF}" srcOrd="0" destOrd="0" presId="urn:microsoft.com/office/officeart/2005/8/layout/vList2"/>
    <dgm:cxn modelId="{7A3BF76B-79EE-48F7-A329-C40466FD6DC3}" srcId="{AC32988B-AEB3-4B02-8E76-343A8DECED48}" destId="{3ACC16FF-5C97-45A7-8A3B-0BBBF8AA9E47}" srcOrd="2" destOrd="0" parTransId="{1BA4080F-6506-4EAE-A0CA-C5E19A9C42A0}" sibTransId="{0FC296CD-4EBC-4367-B092-614281382CC8}"/>
    <dgm:cxn modelId="{70104051-AC81-43DB-A12E-579959153F8E}" srcId="{AC32988B-AEB3-4B02-8E76-343A8DECED48}" destId="{A0E4E812-0CD1-4785-8C0A-758152FFAB9A}" srcOrd="3" destOrd="0" parTransId="{E800284F-1753-4138-84C7-37A164B478CD}" sibTransId="{EF5D4912-6FCD-4100-9839-B353A0EB3B66}"/>
    <dgm:cxn modelId="{A83A0A72-3205-4329-B8D3-46CA45932694}" srcId="{AC32988B-AEB3-4B02-8E76-343A8DECED48}" destId="{12E47ADB-789A-4299-9DDE-F585730D4B5C}" srcOrd="1" destOrd="0" parTransId="{9E9FCF74-752A-4143-B2DC-C8D28DD42214}" sibTransId="{9BFC51A5-88BC-45F5-9771-C840E172E814}"/>
    <dgm:cxn modelId="{6A9DAA53-9477-4F74-BDB8-B075F39E5F0A}" type="presOf" srcId="{124C94B4-A73B-45B7-BE6A-53276896F503}" destId="{9FBAA5B9-CE6A-49B3-BDD2-375081112029}" srcOrd="0" destOrd="0" presId="urn:microsoft.com/office/officeart/2005/8/layout/vList2"/>
    <dgm:cxn modelId="{21D6D191-6B7B-443E-826F-89D374A9C0C1}" type="presOf" srcId="{240D360F-7FD5-42AA-B9D9-A150BE0EB9A3}" destId="{17B19020-C8BD-476A-B1D7-72A26E8F2571}" srcOrd="0" destOrd="0" presId="urn:microsoft.com/office/officeart/2005/8/layout/vList2"/>
    <dgm:cxn modelId="{A36A68C8-606E-4C4C-88DE-FAEE0D617564}" srcId="{AC32988B-AEB3-4B02-8E76-343A8DECED48}" destId="{240D360F-7FD5-42AA-B9D9-A150BE0EB9A3}" srcOrd="4" destOrd="0" parTransId="{23A9392D-E681-4C49-AA31-61F363B012B6}" sibTransId="{2993E575-ED4D-4BFF-9309-1D5DAC5043C0}"/>
    <dgm:cxn modelId="{095173D9-1261-438E-9818-E0834581C603}" srcId="{AC32988B-AEB3-4B02-8E76-343A8DECED48}" destId="{2FE9D4CC-54FB-4A36-AF95-5E917FDC01FE}" srcOrd="5" destOrd="0" parTransId="{0565D948-96E5-4596-872E-EC49736F7A79}" sibTransId="{771F6634-9AEB-4EAC-9E3D-98BB9DD4A48C}"/>
    <dgm:cxn modelId="{A827A9E6-94C8-4AB1-A570-68DC46031181}" type="presOf" srcId="{3ACC16FF-5C97-45A7-8A3B-0BBBF8AA9E47}" destId="{9A1A1D7A-AC1A-4C8A-85B6-6AC785024A38}" srcOrd="0" destOrd="0" presId="urn:microsoft.com/office/officeart/2005/8/layout/vList2"/>
    <dgm:cxn modelId="{79D2DCD8-0BFC-49C9-A5A7-35A947686AFD}" type="presParOf" srcId="{218E85EC-6EEC-46B2-A9B6-795555CE7C42}" destId="{9FBAA5B9-CE6A-49B3-BDD2-375081112029}" srcOrd="0" destOrd="0" presId="urn:microsoft.com/office/officeart/2005/8/layout/vList2"/>
    <dgm:cxn modelId="{874EB444-4B34-4E29-AB9F-03841FDF0C1D}" type="presParOf" srcId="{218E85EC-6EEC-46B2-A9B6-795555CE7C42}" destId="{7BBC6108-C82E-4CBA-AE98-50CB410188A0}" srcOrd="1" destOrd="0" presId="urn:microsoft.com/office/officeart/2005/8/layout/vList2"/>
    <dgm:cxn modelId="{842C9743-A6C4-4F46-A6E5-69DCB60FB630}" type="presParOf" srcId="{218E85EC-6EEC-46B2-A9B6-795555CE7C42}" destId="{55FB36DD-03CE-42DD-A89B-F9C02A96C27A}" srcOrd="2" destOrd="0" presId="urn:microsoft.com/office/officeart/2005/8/layout/vList2"/>
    <dgm:cxn modelId="{2E7E1BE7-849C-4A75-8820-2A6DEB0A5B35}" type="presParOf" srcId="{218E85EC-6EEC-46B2-A9B6-795555CE7C42}" destId="{C3DA4A74-2498-4F8F-9BD7-5EFAB5418E14}" srcOrd="3" destOrd="0" presId="urn:microsoft.com/office/officeart/2005/8/layout/vList2"/>
    <dgm:cxn modelId="{6925DFD2-988A-40C7-857E-60780551FFCF}" type="presParOf" srcId="{218E85EC-6EEC-46B2-A9B6-795555CE7C42}" destId="{9A1A1D7A-AC1A-4C8A-85B6-6AC785024A38}" srcOrd="4" destOrd="0" presId="urn:microsoft.com/office/officeart/2005/8/layout/vList2"/>
    <dgm:cxn modelId="{C86FE8E8-9BDA-475D-885D-D7F3ED1182B0}" type="presParOf" srcId="{218E85EC-6EEC-46B2-A9B6-795555CE7C42}" destId="{EBF48535-92D1-47A0-AC87-9F0E3EEC3A9D}" srcOrd="5" destOrd="0" presId="urn:microsoft.com/office/officeart/2005/8/layout/vList2"/>
    <dgm:cxn modelId="{0B34B6CF-01EA-46F0-80C4-07A7CBA467EE}" type="presParOf" srcId="{218E85EC-6EEC-46B2-A9B6-795555CE7C42}" destId="{4496B71E-E61F-4548-B550-DD2265AA1C09}" srcOrd="6" destOrd="0" presId="urn:microsoft.com/office/officeart/2005/8/layout/vList2"/>
    <dgm:cxn modelId="{E648EC44-07F5-4876-BF87-70AAE8CCA26A}" type="presParOf" srcId="{218E85EC-6EEC-46B2-A9B6-795555CE7C42}" destId="{76B35490-D5A8-46B2-BDFC-77D7ECDD071D}" srcOrd="7" destOrd="0" presId="urn:microsoft.com/office/officeart/2005/8/layout/vList2"/>
    <dgm:cxn modelId="{ECE54CE2-E78B-4115-B58F-6F271101DE0C}" type="presParOf" srcId="{218E85EC-6EEC-46B2-A9B6-795555CE7C42}" destId="{17B19020-C8BD-476A-B1D7-72A26E8F2571}" srcOrd="8" destOrd="0" presId="urn:microsoft.com/office/officeart/2005/8/layout/vList2"/>
    <dgm:cxn modelId="{EB19E3BB-644B-4290-B7AA-E368DCC92500}" type="presParOf" srcId="{218E85EC-6EEC-46B2-A9B6-795555CE7C42}" destId="{80C68AA5-6036-405F-B159-9772553056F4}" srcOrd="9" destOrd="0" presId="urn:microsoft.com/office/officeart/2005/8/layout/vList2"/>
    <dgm:cxn modelId="{39CE88A3-A0F4-4928-BFAF-D7B1EB6557CF}" type="presParOf" srcId="{218E85EC-6EEC-46B2-A9B6-795555CE7C42}" destId="{EC65D54D-D28E-4D2B-9536-0D3A202390C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CF0AEC-8D26-42E9-A513-108699A96F4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62EAA7F-A0C9-4313-B372-85386C0F8ECD}">
      <dgm:prSet phldrT="[Szöveg]" custT="1"/>
      <dgm:spPr>
        <a:solidFill>
          <a:srgbClr val="4F59A8"/>
        </a:solidFill>
      </dgm:spPr>
      <dgm:t>
        <a:bodyPr/>
        <a:lstStyle/>
        <a:p>
          <a:pPr>
            <a:buClr>
              <a:schemeClr val="lt1"/>
            </a:buClr>
            <a:buSzPts val="2800"/>
            <a:buFont typeface="Arial"/>
            <a:buNone/>
          </a:pPr>
          <a:r>
            <a:rPr lang="hu-HU" sz="2000" b="1" i="0" u="none" strike="noStrike" cap="none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rPr>
            <a:t>Piaci vonatkozások</a:t>
          </a:r>
          <a:endParaRPr lang="hu-HU" sz="2000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65EB0E1-46FF-4F70-94F0-C12AAF324CB3}" type="parTrans" cxnId="{4BC8F984-5BF2-4EFE-886D-B0DAB97B40CB}">
      <dgm:prSet/>
      <dgm:spPr/>
      <dgm:t>
        <a:bodyPr/>
        <a:lstStyle/>
        <a:p>
          <a:endParaRPr lang="hu-HU" sz="16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0AF7B09-1462-4C64-8F88-D1A078BA4589}" type="sibTrans" cxnId="{4BC8F984-5BF2-4EFE-886D-B0DAB97B40CB}">
      <dgm:prSet/>
      <dgm:spPr/>
      <dgm:t>
        <a:bodyPr/>
        <a:lstStyle/>
        <a:p>
          <a:endParaRPr lang="hu-HU" sz="16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A37650C-1776-40DD-B377-8C930C1C711D}">
      <dgm:prSet phldrT="[Szöveg]" custT="1"/>
      <dgm:spPr>
        <a:solidFill>
          <a:srgbClr val="CBEBED">
            <a:alpha val="50196"/>
          </a:srgb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Mindegyik terméknek növekvő piaci kereslete volt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059DD02C-26EE-4123-A897-7B2097223FAD}" type="parTrans" cxnId="{CE8C18EE-8640-49CE-8231-908C8A4B06C3}">
      <dgm:prSet/>
      <dgm:spPr/>
      <dgm:t>
        <a:bodyPr/>
        <a:lstStyle/>
        <a:p>
          <a:endParaRPr lang="hu-HU" sz="16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A5D5A02-6955-4998-8E02-499E629D0B90}" type="sibTrans" cxnId="{CE8C18EE-8640-49CE-8231-908C8A4B06C3}">
      <dgm:prSet/>
      <dgm:spPr/>
      <dgm:t>
        <a:bodyPr/>
        <a:lstStyle/>
        <a:p>
          <a:endParaRPr lang="hu-HU" sz="16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F3F6C7D-4900-4684-95DC-31243E9BBDEE}">
      <dgm:prSet phldrT="[Szöveg]" custT="1"/>
      <dgm:spPr>
        <a:solidFill>
          <a:srgbClr val="4F59A8"/>
        </a:solidFill>
      </dgm:spPr>
      <dgm:t>
        <a:bodyPr/>
        <a:lstStyle/>
        <a:p>
          <a:pPr>
            <a:buClr>
              <a:schemeClr val="lt1"/>
            </a:buClr>
            <a:buSzPts val="2800"/>
            <a:buFont typeface="Arial"/>
            <a:buNone/>
          </a:pPr>
          <a:r>
            <a:rPr lang="hu-HU" sz="2000" b="1" i="0" u="none" strike="noStrike" cap="none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rPr>
            <a:t>Szervezeti képességek</a:t>
          </a:r>
          <a:endParaRPr lang="hu-HU" sz="2000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6B417007-7F39-4A5D-8302-90669BA52DF5}" type="parTrans" cxnId="{D645285B-E3DB-4517-9BE6-4730368A23B7}">
      <dgm:prSet/>
      <dgm:spPr/>
      <dgm:t>
        <a:bodyPr/>
        <a:lstStyle/>
        <a:p>
          <a:endParaRPr lang="hu-HU" sz="16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22AEAC0-EA8D-443E-9CB4-3557F8528C81}" type="sibTrans" cxnId="{D645285B-E3DB-4517-9BE6-4730368A23B7}">
      <dgm:prSet/>
      <dgm:spPr/>
      <dgm:t>
        <a:bodyPr/>
        <a:lstStyle/>
        <a:p>
          <a:endParaRPr lang="hu-HU" sz="16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9243BD0-A1E0-4BF0-81DC-029CE487A9E9}">
      <dgm:prSet phldrT="[Szöveg]" custT="1"/>
      <dgm:spPr>
        <a:solidFill>
          <a:srgbClr val="CBEBED">
            <a:alpha val="50196"/>
          </a:srgb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Mindegyik cégnek van 3-5 éves és éves üzleti terve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B244C156-E02D-4825-9D69-4CDB4D8C8775}" type="parTrans" cxnId="{816ABD16-8DA7-4310-8683-244E43173B4B}">
      <dgm:prSet/>
      <dgm:spPr/>
      <dgm:t>
        <a:bodyPr/>
        <a:lstStyle/>
        <a:p>
          <a:endParaRPr lang="hu-HU" sz="16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110F5F9-54AD-4704-9807-527947A49B7C}" type="sibTrans" cxnId="{816ABD16-8DA7-4310-8683-244E43173B4B}">
      <dgm:prSet/>
      <dgm:spPr/>
      <dgm:t>
        <a:bodyPr/>
        <a:lstStyle/>
        <a:p>
          <a:endParaRPr lang="hu-HU" sz="16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6A8B4A2-C70F-4A3B-B182-26ACBDE86559}">
      <dgm:prSet phldrT="[Szöveg]" custT="1"/>
      <dgm:spPr>
        <a:solidFill>
          <a:srgbClr val="4F59A8"/>
        </a:solidFill>
      </dgm:spPr>
      <dgm:t>
        <a:bodyPr/>
        <a:lstStyle/>
        <a:p>
          <a:pPr>
            <a:buClr>
              <a:schemeClr val="lt1"/>
            </a:buClr>
            <a:buSzPts val="2800"/>
            <a:buFont typeface="Arial"/>
            <a:buNone/>
          </a:pPr>
          <a:r>
            <a:rPr lang="hu-HU" sz="2000" b="1" i="0" u="none" strike="noStrike" cap="none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rPr>
            <a:t>Tanulási folyamat</a:t>
          </a:r>
          <a:endParaRPr lang="hu-HU" sz="2000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B877E12-54A5-4038-BA4F-81ABED1EB96D}" type="parTrans" cxnId="{0E7E12C8-B9F5-45BE-B5F5-D83EE126A905}">
      <dgm:prSet/>
      <dgm:spPr/>
      <dgm:t>
        <a:bodyPr/>
        <a:lstStyle/>
        <a:p>
          <a:endParaRPr lang="hu-HU" sz="16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E0F001D-D3B3-4881-BB45-A68ACA69CC33}" type="sibTrans" cxnId="{0E7E12C8-B9F5-45BE-B5F5-D83EE126A905}">
      <dgm:prSet/>
      <dgm:spPr/>
      <dgm:t>
        <a:bodyPr/>
        <a:lstStyle/>
        <a:p>
          <a:endParaRPr lang="hu-HU" sz="16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771A260-B1A7-4A73-B4BD-10B96BA4EA15}">
      <dgm:prSet phldrT="[Szöveg]" custT="1"/>
      <dgm:spPr>
        <a:solidFill>
          <a:srgbClr val="CBEBED">
            <a:alpha val="50196"/>
          </a:srgb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Kísérleti folyamat: csak lépésről lépésre megy, hibázással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89D857EC-7CAF-4029-822F-E4F18B1CC9B2}" type="parTrans" cxnId="{256C93A6-C75C-4434-B81F-D2B347618510}">
      <dgm:prSet/>
      <dgm:spPr/>
      <dgm:t>
        <a:bodyPr/>
        <a:lstStyle/>
        <a:p>
          <a:endParaRPr lang="hu-HU" sz="16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EC338F7-8D6F-4D25-AC16-B4A991ED2566}" type="sibTrans" cxnId="{256C93A6-C75C-4434-B81F-D2B347618510}">
      <dgm:prSet/>
      <dgm:spPr/>
      <dgm:t>
        <a:bodyPr/>
        <a:lstStyle/>
        <a:p>
          <a:endParaRPr lang="hu-HU" sz="16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CB475CA-3C05-41E6-8203-5B59348F4081}">
      <dgm:prSet custT="1"/>
      <dgm:spPr>
        <a:solidFill>
          <a:srgbClr val="CBEBED">
            <a:alpha val="50196"/>
          </a:srgb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Erősödő verseny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BAB728BE-7F38-4DF6-BAB4-8F3F83B5E52F}" type="parTrans" cxnId="{E37A798C-4741-401B-A297-29CED695B128}">
      <dgm:prSet/>
      <dgm:spPr/>
      <dgm:t>
        <a:bodyPr/>
        <a:lstStyle/>
        <a:p>
          <a:endParaRPr lang="hu-HU" sz="1600"/>
        </a:p>
      </dgm:t>
    </dgm:pt>
    <dgm:pt modelId="{2249A478-33C5-429C-A9C6-23A865662D6D}" type="sibTrans" cxnId="{E37A798C-4741-401B-A297-29CED695B128}">
      <dgm:prSet/>
      <dgm:spPr/>
      <dgm:t>
        <a:bodyPr/>
        <a:lstStyle/>
        <a:p>
          <a:endParaRPr lang="hu-HU" sz="1600"/>
        </a:p>
      </dgm:t>
    </dgm:pt>
    <dgm:pt modelId="{AE6326C1-CFBD-4D07-AFFD-1EE7EC854C7A}">
      <dgm:prSet custT="1"/>
      <dgm:spPr>
        <a:solidFill>
          <a:srgbClr val="CBEBED">
            <a:alpha val="50196"/>
          </a:srgb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A beszállítók valamennyi cégnél „motorként” és inspirációként szolgáltak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F6025096-1AF4-4071-BB8B-C818CEC4D746}" type="parTrans" cxnId="{24E87BD3-2703-4EF9-BEB8-C7CFCDA8EB22}">
      <dgm:prSet/>
      <dgm:spPr/>
      <dgm:t>
        <a:bodyPr/>
        <a:lstStyle/>
        <a:p>
          <a:endParaRPr lang="hu-HU" sz="1600"/>
        </a:p>
      </dgm:t>
    </dgm:pt>
    <dgm:pt modelId="{CA47C4B7-68A1-4ACF-B537-F5B2739C4620}" type="sibTrans" cxnId="{24E87BD3-2703-4EF9-BEB8-C7CFCDA8EB22}">
      <dgm:prSet/>
      <dgm:spPr/>
      <dgm:t>
        <a:bodyPr/>
        <a:lstStyle/>
        <a:p>
          <a:endParaRPr lang="hu-HU" sz="1600"/>
        </a:p>
      </dgm:t>
    </dgm:pt>
    <dgm:pt modelId="{220B509C-4AB7-46B2-AC2C-AA211F5FB0FD}">
      <dgm:prSet custT="1"/>
      <dgm:spPr>
        <a:solidFill>
          <a:srgbClr val="CBEBED">
            <a:alpha val="50196"/>
          </a:srgb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Az iparági kapcsolatok alapvetőek: autógyártás az élen!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8F976AE9-F3B1-4615-84F8-CC374820F8C6}" type="parTrans" cxnId="{47527689-A434-4D23-85D9-8B43D79673B9}">
      <dgm:prSet/>
      <dgm:spPr/>
      <dgm:t>
        <a:bodyPr/>
        <a:lstStyle/>
        <a:p>
          <a:endParaRPr lang="hu-HU" sz="1600"/>
        </a:p>
      </dgm:t>
    </dgm:pt>
    <dgm:pt modelId="{A8874B96-A839-4168-830C-1CDCCCC2AA3B}" type="sibTrans" cxnId="{47527689-A434-4D23-85D9-8B43D79673B9}">
      <dgm:prSet/>
      <dgm:spPr/>
      <dgm:t>
        <a:bodyPr/>
        <a:lstStyle/>
        <a:p>
          <a:endParaRPr lang="hu-HU" sz="1600"/>
        </a:p>
      </dgm:t>
    </dgm:pt>
    <dgm:pt modelId="{15CAD953-DFDE-431E-BC67-84D97B453584}">
      <dgm:prSet custT="1"/>
      <dgm:spPr>
        <a:solidFill>
          <a:srgbClr val="CBEBED">
            <a:alpha val="50196"/>
          </a:srgb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it-IT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Legjobbak a piacon: Festo, Continental – sok gyakorlati tudás!</a:t>
          </a:r>
          <a:endParaRPr lang="it-IT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F3B4205B-9A76-40B6-BDB1-D7843C334EDB}" type="parTrans" cxnId="{FAC3C17B-1BAB-41A6-A607-B29E3B92D4D7}">
      <dgm:prSet/>
      <dgm:spPr/>
      <dgm:t>
        <a:bodyPr/>
        <a:lstStyle/>
        <a:p>
          <a:endParaRPr lang="hu-HU" sz="1600"/>
        </a:p>
      </dgm:t>
    </dgm:pt>
    <dgm:pt modelId="{12640BB7-E0C0-49D2-B3E9-C56EDB35A106}" type="sibTrans" cxnId="{FAC3C17B-1BAB-41A6-A607-B29E3B92D4D7}">
      <dgm:prSet/>
      <dgm:spPr/>
      <dgm:t>
        <a:bodyPr/>
        <a:lstStyle/>
        <a:p>
          <a:endParaRPr lang="hu-HU" sz="1600"/>
        </a:p>
      </dgm:t>
    </dgm:pt>
    <dgm:pt modelId="{D17721F3-2DE5-4D49-BB5B-DE6A5F1EC8B9}">
      <dgm:prSet custT="1"/>
      <dgm:spPr>
        <a:solidFill>
          <a:srgbClr val="CBEBED">
            <a:alpha val="50196"/>
          </a:srgb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Robotok és emberek együttműködése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08AC5E64-E080-4A54-822B-8A4399C83534}" type="parTrans" cxnId="{600A6265-C523-494B-8094-31B72C38C18B}">
      <dgm:prSet/>
      <dgm:spPr/>
      <dgm:t>
        <a:bodyPr/>
        <a:lstStyle/>
        <a:p>
          <a:endParaRPr lang="hu-HU" sz="1600"/>
        </a:p>
      </dgm:t>
    </dgm:pt>
    <dgm:pt modelId="{AD5DA0FC-61C6-40F1-B149-AF16EBD9233E}" type="sibTrans" cxnId="{600A6265-C523-494B-8094-31B72C38C18B}">
      <dgm:prSet/>
      <dgm:spPr/>
      <dgm:t>
        <a:bodyPr/>
        <a:lstStyle/>
        <a:p>
          <a:endParaRPr lang="hu-HU" sz="1600"/>
        </a:p>
      </dgm:t>
    </dgm:pt>
    <dgm:pt modelId="{E486D4FD-3589-4DE1-A9AD-4D35ABD41E75}">
      <dgm:prSet custT="1"/>
      <dgm:spPr>
        <a:solidFill>
          <a:srgbClr val="CBEBED">
            <a:alpha val="50196"/>
          </a:srgb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A belső kollégák közötti együttműködés jó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C55CE871-B356-4FA9-A166-77E4A933A90B}" type="parTrans" cxnId="{49F2E4BE-C0CA-4B55-B091-953AAFB4ADFC}">
      <dgm:prSet/>
      <dgm:spPr/>
      <dgm:t>
        <a:bodyPr/>
        <a:lstStyle/>
        <a:p>
          <a:endParaRPr lang="hu-HU" sz="1600"/>
        </a:p>
      </dgm:t>
    </dgm:pt>
    <dgm:pt modelId="{221ADFE8-96EB-4434-AEF2-631A2C021FA6}" type="sibTrans" cxnId="{49F2E4BE-C0CA-4B55-B091-953AAFB4ADFC}">
      <dgm:prSet/>
      <dgm:spPr/>
      <dgm:t>
        <a:bodyPr/>
        <a:lstStyle/>
        <a:p>
          <a:endParaRPr lang="hu-HU" sz="1600"/>
        </a:p>
      </dgm:t>
    </dgm:pt>
    <dgm:pt modelId="{E8E039B4-F980-45E5-AB57-8AF68B24DB45}">
      <dgm:prSet custT="1"/>
      <dgm:spPr>
        <a:solidFill>
          <a:srgbClr val="CBEBED">
            <a:alpha val="50196"/>
          </a:srgb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A munkaerő támogatása az átállásban (juttatásban is), és ebben a vezetői szerepvállalás meghatározó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62C121DF-0667-4DA8-A092-77D3E523667D}" type="parTrans" cxnId="{13A1F97A-B26B-48A7-8E7D-F87040174C25}">
      <dgm:prSet/>
      <dgm:spPr/>
      <dgm:t>
        <a:bodyPr/>
        <a:lstStyle/>
        <a:p>
          <a:endParaRPr lang="hu-HU" sz="1600"/>
        </a:p>
      </dgm:t>
    </dgm:pt>
    <dgm:pt modelId="{0FD6B2AB-2093-45F2-B5E8-CE4340B29921}" type="sibTrans" cxnId="{13A1F97A-B26B-48A7-8E7D-F87040174C25}">
      <dgm:prSet/>
      <dgm:spPr/>
      <dgm:t>
        <a:bodyPr/>
        <a:lstStyle/>
        <a:p>
          <a:endParaRPr lang="hu-HU" sz="1600"/>
        </a:p>
      </dgm:t>
    </dgm:pt>
    <dgm:pt modelId="{83B9FE7C-BC90-49B8-890A-FDAD8A7BDFAF}">
      <dgm:prSet custT="1"/>
      <dgm:spPr>
        <a:solidFill>
          <a:srgbClr val="CBEBED">
            <a:alpha val="50196"/>
          </a:srgb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VIR / MES kell, cégre szabottan!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8E60AE22-4E04-4809-B9E4-E3836F80DEEE}" type="parTrans" cxnId="{038BAE3B-0F80-4B25-AF35-3062F3091DE0}">
      <dgm:prSet/>
      <dgm:spPr/>
      <dgm:t>
        <a:bodyPr/>
        <a:lstStyle/>
        <a:p>
          <a:endParaRPr lang="hu-HU" sz="1600"/>
        </a:p>
      </dgm:t>
    </dgm:pt>
    <dgm:pt modelId="{95757474-AD26-4A8C-98A9-C3F6A4C135ED}" type="sibTrans" cxnId="{038BAE3B-0F80-4B25-AF35-3062F3091DE0}">
      <dgm:prSet/>
      <dgm:spPr/>
      <dgm:t>
        <a:bodyPr/>
        <a:lstStyle/>
        <a:p>
          <a:endParaRPr lang="hu-HU" sz="1600"/>
        </a:p>
      </dgm:t>
    </dgm:pt>
    <dgm:pt modelId="{F6D15B98-6163-42A1-94D5-5EE4B0131918}">
      <dgm:prSet custT="1"/>
      <dgm:spPr>
        <a:solidFill>
          <a:srgbClr val="CBEBED">
            <a:alpha val="50196"/>
          </a:srgb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Megéri a folyamatkarcsúsítással, ill. a monoton munkák kiváltásával kezdeni 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8231748F-F215-4001-84DA-90E82E888926}" type="parTrans" cxnId="{13CE9A5F-7DBF-42C6-9CDB-7FB5698EA82B}">
      <dgm:prSet/>
      <dgm:spPr/>
      <dgm:t>
        <a:bodyPr/>
        <a:lstStyle/>
        <a:p>
          <a:endParaRPr lang="hu-HU" sz="1600"/>
        </a:p>
      </dgm:t>
    </dgm:pt>
    <dgm:pt modelId="{8CA993BC-09A6-4BD4-80B7-AC07ABBF4779}" type="sibTrans" cxnId="{13CE9A5F-7DBF-42C6-9CDB-7FB5698EA82B}">
      <dgm:prSet/>
      <dgm:spPr/>
      <dgm:t>
        <a:bodyPr/>
        <a:lstStyle/>
        <a:p>
          <a:endParaRPr lang="hu-HU" sz="1600"/>
        </a:p>
      </dgm:t>
    </dgm:pt>
    <dgm:pt modelId="{9EE837D9-17EF-46C9-AC2B-CB2A16EA6059}">
      <dgm:prSet custT="1"/>
      <dgm:spPr>
        <a:solidFill>
          <a:srgbClr val="CBEBED">
            <a:alpha val="50196"/>
          </a:srgb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es-ES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Minden cégnél van a technológiaváltást elősegítő tudásbázis </a:t>
          </a:r>
          <a:endParaRPr lang="es-ES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605F82D0-0133-4D7E-B1E3-F53B2AFF9249}" type="parTrans" cxnId="{E7559A19-6F67-4AE2-A5CF-13308F225E32}">
      <dgm:prSet/>
      <dgm:spPr/>
      <dgm:t>
        <a:bodyPr/>
        <a:lstStyle/>
        <a:p>
          <a:endParaRPr lang="hu-HU" sz="1600"/>
        </a:p>
      </dgm:t>
    </dgm:pt>
    <dgm:pt modelId="{D9115CA5-AD76-4C45-BBE0-039514D9EB08}" type="sibTrans" cxnId="{E7559A19-6F67-4AE2-A5CF-13308F225E32}">
      <dgm:prSet/>
      <dgm:spPr/>
      <dgm:t>
        <a:bodyPr/>
        <a:lstStyle/>
        <a:p>
          <a:endParaRPr lang="hu-HU" sz="1600"/>
        </a:p>
      </dgm:t>
    </dgm:pt>
    <dgm:pt modelId="{533CCDEF-8720-4AB9-A8E0-ACE06C0DC761}">
      <dgm:prSet custT="1"/>
      <dgm:spPr>
        <a:solidFill>
          <a:srgbClr val="CBEBED">
            <a:alpha val="50196"/>
          </a:srgb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Sok a váratlan helyzet!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B23F429B-2C53-41C5-B043-88B3739D772C}" type="parTrans" cxnId="{9DE26540-E18F-4CC9-AF62-812A23A5A55A}">
      <dgm:prSet/>
      <dgm:spPr/>
      <dgm:t>
        <a:bodyPr/>
        <a:lstStyle/>
        <a:p>
          <a:endParaRPr lang="hu-HU" sz="1600"/>
        </a:p>
      </dgm:t>
    </dgm:pt>
    <dgm:pt modelId="{4685BC88-FA7D-414C-BE3B-258178C62EA5}" type="sibTrans" cxnId="{9DE26540-E18F-4CC9-AF62-812A23A5A55A}">
      <dgm:prSet/>
      <dgm:spPr/>
      <dgm:t>
        <a:bodyPr/>
        <a:lstStyle/>
        <a:p>
          <a:endParaRPr lang="hu-HU" sz="1600"/>
        </a:p>
      </dgm:t>
    </dgm:pt>
    <dgm:pt modelId="{14D761BC-1DE1-41E7-A156-7EE04A6531FD}">
      <dgm:prSet custT="1"/>
      <dgm:spPr>
        <a:solidFill>
          <a:srgbClr val="CBEBED">
            <a:alpha val="50196"/>
          </a:srgb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Az országos Ipar 4.0 program meghatározó volt a tanulásban!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C88AF32C-0445-4E89-9847-AEF8BD135785}" type="parTrans" cxnId="{52674374-8CB6-42A4-94B5-D9A5AEECC225}">
      <dgm:prSet/>
      <dgm:spPr/>
      <dgm:t>
        <a:bodyPr/>
        <a:lstStyle/>
        <a:p>
          <a:endParaRPr lang="hu-HU" sz="1600"/>
        </a:p>
      </dgm:t>
    </dgm:pt>
    <dgm:pt modelId="{520BAB58-1A43-44F2-B837-84DC64D6D160}" type="sibTrans" cxnId="{52674374-8CB6-42A4-94B5-D9A5AEECC225}">
      <dgm:prSet/>
      <dgm:spPr/>
      <dgm:t>
        <a:bodyPr/>
        <a:lstStyle/>
        <a:p>
          <a:endParaRPr lang="hu-HU" sz="1600"/>
        </a:p>
      </dgm:t>
    </dgm:pt>
    <dgm:pt modelId="{88B3ED9B-DF02-49A7-A493-8E9FFC2E2423}" type="pres">
      <dgm:prSet presAssocID="{26CF0AEC-8D26-42E9-A513-108699A96F4C}" presName="Name0" presStyleCnt="0">
        <dgm:presLayoutVars>
          <dgm:dir/>
          <dgm:animLvl val="lvl"/>
          <dgm:resizeHandles val="exact"/>
        </dgm:presLayoutVars>
      </dgm:prSet>
      <dgm:spPr/>
    </dgm:pt>
    <dgm:pt modelId="{F0E30FAD-F01E-4CB8-80D3-77173B98C050}" type="pres">
      <dgm:prSet presAssocID="{462EAA7F-A0C9-4313-B372-85386C0F8ECD}" presName="composite" presStyleCnt="0"/>
      <dgm:spPr/>
    </dgm:pt>
    <dgm:pt modelId="{93298B8D-2B63-4F25-BE5B-7C449EE85F1C}" type="pres">
      <dgm:prSet presAssocID="{462EAA7F-A0C9-4313-B372-85386C0F8EC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A7617C9-FCC2-4056-BFBD-BFFA5127FEB4}" type="pres">
      <dgm:prSet presAssocID="{462EAA7F-A0C9-4313-B372-85386C0F8ECD}" presName="desTx" presStyleLbl="alignAccFollowNode1" presStyleIdx="0" presStyleCnt="3">
        <dgm:presLayoutVars>
          <dgm:bulletEnabled val="1"/>
        </dgm:presLayoutVars>
      </dgm:prSet>
      <dgm:spPr/>
    </dgm:pt>
    <dgm:pt modelId="{B3F3ACF1-CCEB-47BA-B4E6-B8E2984A44CE}" type="pres">
      <dgm:prSet presAssocID="{80AF7B09-1462-4C64-8F88-D1A078BA4589}" presName="space" presStyleCnt="0"/>
      <dgm:spPr/>
    </dgm:pt>
    <dgm:pt modelId="{DF276490-9BC4-42BD-8264-FCF76AA2B423}" type="pres">
      <dgm:prSet presAssocID="{BF3F6C7D-4900-4684-95DC-31243E9BBDEE}" presName="composite" presStyleCnt="0"/>
      <dgm:spPr/>
    </dgm:pt>
    <dgm:pt modelId="{F8C49897-8F8D-4F26-A534-B1E25683048D}" type="pres">
      <dgm:prSet presAssocID="{BF3F6C7D-4900-4684-95DC-31243E9BBDE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BDF8D70-0173-44EC-84BC-190659D9248D}" type="pres">
      <dgm:prSet presAssocID="{BF3F6C7D-4900-4684-95DC-31243E9BBDEE}" presName="desTx" presStyleLbl="alignAccFollowNode1" presStyleIdx="1" presStyleCnt="3">
        <dgm:presLayoutVars>
          <dgm:bulletEnabled val="1"/>
        </dgm:presLayoutVars>
      </dgm:prSet>
      <dgm:spPr/>
    </dgm:pt>
    <dgm:pt modelId="{6005AA39-A0D0-41BF-B721-B3C5790939A7}" type="pres">
      <dgm:prSet presAssocID="{722AEAC0-EA8D-443E-9CB4-3557F8528C81}" presName="space" presStyleCnt="0"/>
      <dgm:spPr/>
    </dgm:pt>
    <dgm:pt modelId="{80E844E0-7B89-4C76-8C7B-7C6C13140E1A}" type="pres">
      <dgm:prSet presAssocID="{C6A8B4A2-C70F-4A3B-B182-26ACBDE86559}" presName="composite" presStyleCnt="0"/>
      <dgm:spPr/>
    </dgm:pt>
    <dgm:pt modelId="{EC2E0F15-5AFD-448E-8F47-BE9671FDD799}" type="pres">
      <dgm:prSet presAssocID="{C6A8B4A2-C70F-4A3B-B182-26ACBDE8655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D6C63C3-2A80-424C-BBCC-2C18475A093A}" type="pres">
      <dgm:prSet presAssocID="{C6A8B4A2-C70F-4A3B-B182-26ACBDE8655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1A17B08-F75A-48A4-9B19-56EE0767E62C}" type="presOf" srcId="{83B9FE7C-BC90-49B8-890A-FDAD8A7BDFAF}" destId="{2BDF8D70-0173-44EC-84BC-190659D9248D}" srcOrd="0" destOrd="4" presId="urn:microsoft.com/office/officeart/2005/8/layout/hList1"/>
    <dgm:cxn modelId="{EB66D20A-D265-49E5-A8EA-C0D9AAAC9387}" type="presOf" srcId="{C6A8B4A2-C70F-4A3B-B182-26ACBDE86559}" destId="{EC2E0F15-5AFD-448E-8F47-BE9671FDD799}" srcOrd="0" destOrd="0" presId="urn:microsoft.com/office/officeart/2005/8/layout/hList1"/>
    <dgm:cxn modelId="{00D6EF14-65B6-4AB4-A69D-5098589E6F57}" type="presOf" srcId="{BF3F6C7D-4900-4684-95DC-31243E9BBDEE}" destId="{F8C49897-8F8D-4F26-A534-B1E25683048D}" srcOrd="0" destOrd="0" presId="urn:microsoft.com/office/officeart/2005/8/layout/hList1"/>
    <dgm:cxn modelId="{816ABD16-8DA7-4310-8683-244E43173B4B}" srcId="{BF3F6C7D-4900-4684-95DC-31243E9BBDEE}" destId="{89243BD0-A1E0-4BF0-81DC-029CE487A9E9}" srcOrd="0" destOrd="0" parTransId="{B244C156-E02D-4825-9D69-4CDB4D8C8775}" sibTransId="{7110F5F9-54AD-4704-9807-527947A49B7C}"/>
    <dgm:cxn modelId="{E7559A19-6F67-4AE2-A5CF-13308F225E32}" srcId="{C6A8B4A2-C70F-4A3B-B182-26ACBDE86559}" destId="{9EE837D9-17EF-46C9-AC2B-CB2A16EA6059}" srcOrd="2" destOrd="0" parTransId="{605F82D0-0133-4D7E-B1E3-F53B2AFF9249}" sibTransId="{D9115CA5-AD76-4C45-BBE0-039514D9EB08}"/>
    <dgm:cxn modelId="{92F6572E-4347-461C-B0B5-6D379DB4FF08}" type="presOf" srcId="{26CF0AEC-8D26-42E9-A513-108699A96F4C}" destId="{88B3ED9B-DF02-49A7-A493-8E9FFC2E2423}" srcOrd="0" destOrd="0" presId="urn:microsoft.com/office/officeart/2005/8/layout/hList1"/>
    <dgm:cxn modelId="{E55DC834-8927-40F8-9893-5DD7422F0F43}" type="presOf" srcId="{E486D4FD-3589-4DE1-A9AD-4D35ABD41E75}" destId="{2BDF8D70-0173-44EC-84BC-190659D9248D}" srcOrd="0" destOrd="2" presId="urn:microsoft.com/office/officeart/2005/8/layout/hList1"/>
    <dgm:cxn modelId="{038BAE3B-0F80-4B25-AF35-3062F3091DE0}" srcId="{BF3F6C7D-4900-4684-95DC-31243E9BBDEE}" destId="{83B9FE7C-BC90-49B8-890A-FDAD8A7BDFAF}" srcOrd="4" destOrd="0" parTransId="{8E60AE22-4E04-4809-B9E4-E3836F80DEEE}" sibTransId="{95757474-AD26-4A8C-98A9-C3F6A4C135ED}"/>
    <dgm:cxn modelId="{9DE26540-E18F-4CC9-AF62-812A23A5A55A}" srcId="{C6A8B4A2-C70F-4A3B-B182-26ACBDE86559}" destId="{533CCDEF-8720-4AB9-A8E0-ACE06C0DC761}" srcOrd="3" destOrd="0" parTransId="{B23F429B-2C53-41C5-B043-88B3739D772C}" sibTransId="{4685BC88-FA7D-414C-BE3B-258178C62EA5}"/>
    <dgm:cxn modelId="{D645285B-E3DB-4517-9BE6-4730368A23B7}" srcId="{26CF0AEC-8D26-42E9-A513-108699A96F4C}" destId="{BF3F6C7D-4900-4684-95DC-31243E9BBDEE}" srcOrd="1" destOrd="0" parTransId="{6B417007-7F39-4A5D-8302-90669BA52DF5}" sibTransId="{722AEAC0-EA8D-443E-9CB4-3557F8528C81}"/>
    <dgm:cxn modelId="{13CE9A5F-7DBF-42C6-9CDB-7FB5698EA82B}" srcId="{C6A8B4A2-C70F-4A3B-B182-26ACBDE86559}" destId="{F6D15B98-6163-42A1-94D5-5EE4B0131918}" srcOrd="1" destOrd="0" parTransId="{8231748F-F215-4001-84DA-90E82E888926}" sibTransId="{8CA993BC-09A6-4BD4-80B7-AC07ABBF4779}"/>
    <dgm:cxn modelId="{600A6265-C523-494B-8094-31B72C38C18B}" srcId="{BF3F6C7D-4900-4684-95DC-31243E9BBDEE}" destId="{D17721F3-2DE5-4D49-BB5B-DE6A5F1EC8B9}" srcOrd="1" destOrd="0" parTransId="{08AC5E64-E080-4A54-822B-8A4399C83534}" sibTransId="{AD5DA0FC-61C6-40F1-B149-AF16EBD9233E}"/>
    <dgm:cxn modelId="{52674374-8CB6-42A4-94B5-D9A5AEECC225}" srcId="{C6A8B4A2-C70F-4A3B-B182-26ACBDE86559}" destId="{14D761BC-1DE1-41E7-A156-7EE04A6531FD}" srcOrd="4" destOrd="0" parTransId="{C88AF32C-0445-4E89-9847-AEF8BD135785}" sibTransId="{520BAB58-1A43-44F2-B837-84DC64D6D160}"/>
    <dgm:cxn modelId="{FB71645A-0DD4-4E23-BCC7-5AB489AA1A61}" type="presOf" srcId="{2A37650C-1776-40DD-B377-8C930C1C711D}" destId="{AA7617C9-FCC2-4056-BFBD-BFFA5127FEB4}" srcOrd="0" destOrd="0" presId="urn:microsoft.com/office/officeart/2005/8/layout/hList1"/>
    <dgm:cxn modelId="{13A1F97A-B26B-48A7-8E7D-F87040174C25}" srcId="{BF3F6C7D-4900-4684-95DC-31243E9BBDEE}" destId="{E8E039B4-F980-45E5-AB57-8AF68B24DB45}" srcOrd="3" destOrd="0" parTransId="{62C121DF-0667-4DA8-A092-77D3E523667D}" sibTransId="{0FD6B2AB-2093-45F2-B5E8-CE4340B29921}"/>
    <dgm:cxn modelId="{FAC3C17B-1BAB-41A6-A607-B29E3B92D4D7}" srcId="{462EAA7F-A0C9-4313-B372-85386C0F8ECD}" destId="{15CAD953-DFDE-431E-BC67-84D97B453584}" srcOrd="4" destOrd="0" parTransId="{F3B4205B-9A76-40B6-BDB1-D7843C334EDB}" sibTransId="{12640BB7-E0C0-49D2-B3E9-C56EDB35A106}"/>
    <dgm:cxn modelId="{4BC8F984-5BF2-4EFE-886D-B0DAB97B40CB}" srcId="{26CF0AEC-8D26-42E9-A513-108699A96F4C}" destId="{462EAA7F-A0C9-4313-B372-85386C0F8ECD}" srcOrd="0" destOrd="0" parTransId="{D65EB0E1-46FF-4F70-94F0-C12AAF324CB3}" sibTransId="{80AF7B09-1462-4C64-8F88-D1A078BA4589}"/>
    <dgm:cxn modelId="{D0BD5D89-C62B-4DE1-86B8-719C538D4DEC}" type="presOf" srcId="{D17721F3-2DE5-4D49-BB5B-DE6A5F1EC8B9}" destId="{2BDF8D70-0173-44EC-84BC-190659D9248D}" srcOrd="0" destOrd="1" presId="urn:microsoft.com/office/officeart/2005/8/layout/hList1"/>
    <dgm:cxn modelId="{47527689-A434-4D23-85D9-8B43D79673B9}" srcId="{462EAA7F-A0C9-4313-B372-85386C0F8ECD}" destId="{220B509C-4AB7-46B2-AC2C-AA211F5FB0FD}" srcOrd="3" destOrd="0" parTransId="{8F976AE9-F3B1-4615-84F8-CC374820F8C6}" sibTransId="{A8874B96-A839-4168-830C-1CDCCCC2AA3B}"/>
    <dgm:cxn modelId="{E37A798C-4741-401B-A297-29CED695B128}" srcId="{462EAA7F-A0C9-4313-B372-85386C0F8ECD}" destId="{3CB475CA-3C05-41E6-8203-5B59348F4081}" srcOrd="1" destOrd="0" parTransId="{BAB728BE-7F38-4DF6-BAB4-8F3F83B5E52F}" sibTransId="{2249A478-33C5-429C-A9C6-23A865662D6D}"/>
    <dgm:cxn modelId="{E0FC429B-70B3-4C9C-8802-A593E8ECE0D1}" type="presOf" srcId="{9EE837D9-17EF-46C9-AC2B-CB2A16EA6059}" destId="{BD6C63C3-2A80-424C-BBCC-2C18475A093A}" srcOrd="0" destOrd="2" presId="urn:microsoft.com/office/officeart/2005/8/layout/hList1"/>
    <dgm:cxn modelId="{73C7A5A1-1856-497F-8F7E-CDF3538B45E6}" type="presOf" srcId="{5771A260-B1A7-4A73-B4BD-10B96BA4EA15}" destId="{BD6C63C3-2A80-424C-BBCC-2C18475A093A}" srcOrd="0" destOrd="0" presId="urn:microsoft.com/office/officeart/2005/8/layout/hList1"/>
    <dgm:cxn modelId="{256C93A6-C75C-4434-B81F-D2B347618510}" srcId="{C6A8B4A2-C70F-4A3B-B182-26ACBDE86559}" destId="{5771A260-B1A7-4A73-B4BD-10B96BA4EA15}" srcOrd="0" destOrd="0" parTransId="{89D857EC-7CAF-4029-822F-E4F18B1CC9B2}" sibTransId="{3EC338F7-8D6F-4D25-AC16-B4A991ED2566}"/>
    <dgm:cxn modelId="{4A35A6B0-4660-43CA-903F-7750D9A836F2}" type="presOf" srcId="{220B509C-4AB7-46B2-AC2C-AA211F5FB0FD}" destId="{AA7617C9-FCC2-4056-BFBD-BFFA5127FEB4}" srcOrd="0" destOrd="3" presId="urn:microsoft.com/office/officeart/2005/8/layout/hList1"/>
    <dgm:cxn modelId="{715A94B2-FFC2-4762-A2E1-2883450BADCE}" type="presOf" srcId="{AE6326C1-CFBD-4D07-AFFD-1EE7EC854C7A}" destId="{AA7617C9-FCC2-4056-BFBD-BFFA5127FEB4}" srcOrd="0" destOrd="2" presId="urn:microsoft.com/office/officeart/2005/8/layout/hList1"/>
    <dgm:cxn modelId="{85FACEB3-1827-4DF1-A09A-7EBC4F962B03}" type="presOf" srcId="{14D761BC-1DE1-41E7-A156-7EE04A6531FD}" destId="{BD6C63C3-2A80-424C-BBCC-2C18475A093A}" srcOrd="0" destOrd="4" presId="urn:microsoft.com/office/officeart/2005/8/layout/hList1"/>
    <dgm:cxn modelId="{B81D30BE-E901-4C00-9653-02D992DE430B}" type="presOf" srcId="{15CAD953-DFDE-431E-BC67-84D97B453584}" destId="{AA7617C9-FCC2-4056-BFBD-BFFA5127FEB4}" srcOrd="0" destOrd="4" presId="urn:microsoft.com/office/officeart/2005/8/layout/hList1"/>
    <dgm:cxn modelId="{49F2E4BE-C0CA-4B55-B091-953AAFB4ADFC}" srcId="{BF3F6C7D-4900-4684-95DC-31243E9BBDEE}" destId="{E486D4FD-3589-4DE1-A9AD-4D35ABD41E75}" srcOrd="2" destOrd="0" parTransId="{C55CE871-B356-4FA9-A166-77E4A933A90B}" sibTransId="{221ADFE8-96EB-4434-AEF2-631A2C021FA6}"/>
    <dgm:cxn modelId="{570CBBC5-D047-4198-8584-9A87340FDA36}" type="presOf" srcId="{462EAA7F-A0C9-4313-B372-85386C0F8ECD}" destId="{93298B8D-2B63-4F25-BE5B-7C449EE85F1C}" srcOrd="0" destOrd="0" presId="urn:microsoft.com/office/officeart/2005/8/layout/hList1"/>
    <dgm:cxn modelId="{0E7E12C8-B9F5-45BE-B5F5-D83EE126A905}" srcId="{26CF0AEC-8D26-42E9-A513-108699A96F4C}" destId="{C6A8B4A2-C70F-4A3B-B182-26ACBDE86559}" srcOrd="2" destOrd="0" parTransId="{BB877E12-54A5-4038-BA4F-81ABED1EB96D}" sibTransId="{7E0F001D-D3B3-4881-BB45-A68ACA69CC33}"/>
    <dgm:cxn modelId="{24E87BD3-2703-4EF9-BEB8-C7CFCDA8EB22}" srcId="{462EAA7F-A0C9-4313-B372-85386C0F8ECD}" destId="{AE6326C1-CFBD-4D07-AFFD-1EE7EC854C7A}" srcOrd="2" destOrd="0" parTransId="{F6025096-1AF4-4071-BB8B-C818CEC4D746}" sibTransId="{CA47C4B7-68A1-4ACF-B537-F5B2739C4620}"/>
    <dgm:cxn modelId="{839A81DF-C99E-493D-A3D6-21F4F8959A5B}" type="presOf" srcId="{89243BD0-A1E0-4BF0-81DC-029CE487A9E9}" destId="{2BDF8D70-0173-44EC-84BC-190659D9248D}" srcOrd="0" destOrd="0" presId="urn:microsoft.com/office/officeart/2005/8/layout/hList1"/>
    <dgm:cxn modelId="{069B08E8-0C86-4472-BE89-CE99AE5B4E09}" type="presOf" srcId="{3CB475CA-3C05-41E6-8203-5B59348F4081}" destId="{AA7617C9-FCC2-4056-BFBD-BFFA5127FEB4}" srcOrd="0" destOrd="1" presId="urn:microsoft.com/office/officeart/2005/8/layout/hList1"/>
    <dgm:cxn modelId="{3E2B64E8-76A7-4CF1-B86A-DAAC0E003B71}" type="presOf" srcId="{F6D15B98-6163-42A1-94D5-5EE4B0131918}" destId="{BD6C63C3-2A80-424C-BBCC-2C18475A093A}" srcOrd="0" destOrd="1" presId="urn:microsoft.com/office/officeart/2005/8/layout/hList1"/>
    <dgm:cxn modelId="{829502E9-DE07-42A6-8745-3C7C0A981231}" type="presOf" srcId="{E8E039B4-F980-45E5-AB57-8AF68B24DB45}" destId="{2BDF8D70-0173-44EC-84BC-190659D9248D}" srcOrd="0" destOrd="3" presId="urn:microsoft.com/office/officeart/2005/8/layout/hList1"/>
    <dgm:cxn modelId="{CE8C18EE-8640-49CE-8231-908C8A4B06C3}" srcId="{462EAA7F-A0C9-4313-B372-85386C0F8ECD}" destId="{2A37650C-1776-40DD-B377-8C930C1C711D}" srcOrd="0" destOrd="0" parTransId="{059DD02C-26EE-4123-A897-7B2097223FAD}" sibTransId="{BA5D5A02-6955-4998-8E02-499E629D0B90}"/>
    <dgm:cxn modelId="{99D354EF-56BD-4F13-9FB3-756D3168A53B}" type="presOf" srcId="{533CCDEF-8720-4AB9-A8E0-ACE06C0DC761}" destId="{BD6C63C3-2A80-424C-BBCC-2C18475A093A}" srcOrd="0" destOrd="3" presId="urn:microsoft.com/office/officeart/2005/8/layout/hList1"/>
    <dgm:cxn modelId="{F5D4498A-62E2-4A4C-BCD0-9A6D765DF33A}" type="presParOf" srcId="{88B3ED9B-DF02-49A7-A493-8E9FFC2E2423}" destId="{F0E30FAD-F01E-4CB8-80D3-77173B98C050}" srcOrd="0" destOrd="0" presId="urn:microsoft.com/office/officeart/2005/8/layout/hList1"/>
    <dgm:cxn modelId="{E1DA6265-AC7D-4D0D-8E88-72A6BDF41777}" type="presParOf" srcId="{F0E30FAD-F01E-4CB8-80D3-77173B98C050}" destId="{93298B8D-2B63-4F25-BE5B-7C449EE85F1C}" srcOrd="0" destOrd="0" presId="urn:microsoft.com/office/officeart/2005/8/layout/hList1"/>
    <dgm:cxn modelId="{EB84012D-C522-42DF-95E0-6AF54F3628E2}" type="presParOf" srcId="{F0E30FAD-F01E-4CB8-80D3-77173B98C050}" destId="{AA7617C9-FCC2-4056-BFBD-BFFA5127FEB4}" srcOrd="1" destOrd="0" presId="urn:microsoft.com/office/officeart/2005/8/layout/hList1"/>
    <dgm:cxn modelId="{54067022-0FFD-4786-B47B-33F88B97F57D}" type="presParOf" srcId="{88B3ED9B-DF02-49A7-A493-8E9FFC2E2423}" destId="{B3F3ACF1-CCEB-47BA-B4E6-B8E2984A44CE}" srcOrd="1" destOrd="0" presId="urn:microsoft.com/office/officeart/2005/8/layout/hList1"/>
    <dgm:cxn modelId="{EDD00DF6-DD6C-4DFC-BA1D-8E61F16B0FB4}" type="presParOf" srcId="{88B3ED9B-DF02-49A7-A493-8E9FFC2E2423}" destId="{DF276490-9BC4-42BD-8264-FCF76AA2B423}" srcOrd="2" destOrd="0" presId="urn:microsoft.com/office/officeart/2005/8/layout/hList1"/>
    <dgm:cxn modelId="{24362C51-C5D7-46B2-9A06-184D13936DB7}" type="presParOf" srcId="{DF276490-9BC4-42BD-8264-FCF76AA2B423}" destId="{F8C49897-8F8D-4F26-A534-B1E25683048D}" srcOrd="0" destOrd="0" presId="urn:microsoft.com/office/officeart/2005/8/layout/hList1"/>
    <dgm:cxn modelId="{A4928FBB-AB5C-4F54-85C9-347D2F5CB66F}" type="presParOf" srcId="{DF276490-9BC4-42BD-8264-FCF76AA2B423}" destId="{2BDF8D70-0173-44EC-84BC-190659D9248D}" srcOrd="1" destOrd="0" presId="urn:microsoft.com/office/officeart/2005/8/layout/hList1"/>
    <dgm:cxn modelId="{C359AD62-9A22-42D6-B5A6-A644711D75D6}" type="presParOf" srcId="{88B3ED9B-DF02-49A7-A493-8E9FFC2E2423}" destId="{6005AA39-A0D0-41BF-B721-B3C5790939A7}" srcOrd="3" destOrd="0" presId="urn:microsoft.com/office/officeart/2005/8/layout/hList1"/>
    <dgm:cxn modelId="{E49C4E31-57A0-4E8C-8187-50245FEA2F3B}" type="presParOf" srcId="{88B3ED9B-DF02-49A7-A493-8E9FFC2E2423}" destId="{80E844E0-7B89-4C76-8C7B-7C6C13140E1A}" srcOrd="4" destOrd="0" presId="urn:microsoft.com/office/officeart/2005/8/layout/hList1"/>
    <dgm:cxn modelId="{13F216DE-14A6-403C-9504-9E1BA71AC290}" type="presParOf" srcId="{80E844E0-7B89-4C76-8C7B-7C6C13140E1A}" destId="{EC2E0F15-5AFD-448E-8F47-BE9671FDD799}" srcOrd="0" destOrd="0" presId="urn:microsoft.com/office/officeart/2005/8/layout/hList1"/>
    <dgm:cxn modelId="{1FC6141B-4B38-4F8F-8588-CE9EECDD2A18}" type="presParOf" srcId="{80E844E0-7B89-4C76-8C7B-7C6C13140E1A}" destId="{BD6C63C3-2A80-424C-BBCC-2C18475A093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CF0AEC-8D26-42E9-A513-108699A96F4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62EAA7F-A0C9-4313-B372-85386C0F8ECD}">
      <dgm:prSet phldrT="[Szöveg]" custT="1"/>
      <dgm:spPr>
        <a:solidFill>
          <a:srgbClr val="4F59A8"/>
        </a:solidFill>
      </dgm:spPr>
      <dgm:t>
        <a:bodyPr/>
        <a:lstStyle/>
        <a:p>
          <a:pPr>
            <a:buClr>
              <a:schemeClr val="lt1"/>
            </a:buClr>
            <a:buSzPts val="2800"/>
            <a:buFont typeface="Arial"/>
            <a:buNone/>
          </a:pPr>
          <a:r>
            <a:rPr lang="hu-HU" sz="1800" b="1" i="0" u="none" strike="noStrike" cap="non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Tiszta és reális célok és stratégia 3-5 évre</a:t>
          </a:r>
          <a:endParaRPr lang="hu-HU" sz="1800" b="1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65EB0E1-46FF-4F70-94F0-C12AAF324CB3}" type="parTrans" cxnId="{4BC8F984-5BF2-4EFE-886D-B0DAB97B40CB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0AF7B09-1462-4C64-8F88-D1A078BA4589}" type="sibTrans" cxnId="{4BC8F984-5BF2-4EFE-886D-B0DAB97B40CB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A37650C-1776-40DD-B377-8C930C1C711D}">
      <dgm:prSet phldrT="[Szöveg]" custT="1"/>
      <dgm:spPr>
        <a:solidFill>
          <a:srgbClr val="CBEBED"/>
        </a:solidFill>
      </dgm:spPr>
      <dgm:t>
        <a:bodyPr/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dk1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Piacismeret</a:t>
          </a:r>
          <a:endParaRPr lang="hu-HU" sz="1800" kern="1200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59DD02C-26EE-4123-A897-7B2097223FAD}" type="parTrans" cxnId="{CE8C18EE-8640-49CE-8231-908C8A4B06C3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A5D5A02-6955-4998-8E02-499E629D0B90}" type="sibTrans" cxnId="{CE8C18EE-8640-49CE-8231-908C8A4B06C3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F3F6C7D-4900-4684-95DC-31243E9BBDEE}">
      <dgm:prSet phldrT="[Szöveg]" custT="1"/>
      <dgm:spPr>
        <a:solidFill>
          <a:srgbClr val="4F59A8"/>
        </a:solidFill>
      </dgm:spPr>
      <dgm:t>
        <a:bodyPr/>
        <a:lstStyle/>
        <a:p>
          <a:pPr>
            <a:buClr>
              <a:schemeClr val="lt1"/>
            </a:buClr>
            <a:buSzPts val="2800"/>
            <a:buFont typeface="Arial"/>
            <a:buNone/>
          </a:pPr>
          <a:r>
            <a:rPr lang="hu-HU" sz="1800" b="1" i="0" u="none" strike="noStrike" cap="non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Folyamatracionalizálás / karcsúsítás</a:t>
          </a:r>
          <a:endParaRPr lang="hu-HU" sz="1800" b="1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6B417007-7F39-4A5D-8302-90669BA52DF5}" type="parTrans" cxnId="{D645285B-E3DB-4517-9BE6-4730368A23B7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22AEAC0-EA8D-443E-9CB4-3557F8528C81}" type="sibTrans" cxnId="{D645285B-E3DB-4517-9BE6-4730368A23B7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9243BD0-A1E0-4BF0-81DC-029CE487A9E9}">
      <dgm:prSet phldrT="[Szöveg]" custT="1"/>
      <dgm:spPr>
        <a:solidFill>
          <a:srgbClr val="CBEBED"/>
        </a:solidFill>
      </dgm:spPr>
      <dgm:t>
        <a:bodyPr/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Adatgyűjtés a beavatkozásokhoz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Arial"/>
          </a:endParaRPr>
        </a:p>
      </dgm:t>
    </dgm:pt>
    <dgm:pt modelId="{B244C156-E02D-4825-9D69-4CDB4D8C8775}" type="parTrans" cxnId="{816ABD16-8DA7-4310-8683-244E43173B4B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110F5F9-54AD-4704-9807-527947A49B7C}" type="sibTrans" cxnId="{816ABD16-8DA7-4310-8683-244E43173B4B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6A8B4A2-C70F-4A3B-B182-26ACBDE86559}">
      <dgm:prSet phldrT="[Szöveg]" custT="1"/>
      <dgm:spPr>
        <a:solidFill>
          <a:srgbClr val="4F59A8"/>
        </a:solidFill>
      </dgm:spPr>
      <dgm:t>
        <a:bodyPr/>
        <a:lstStyle/>
        <a:p>
          <a:pPr>
            <a:buClr>
              <a:schemeClr val="lt1"/>
            </a:buClr>
            <a:buSzPts val="2800"/>
            <a:buFont typeface="Arial"/>
            <a:buNone/>
          </a:pPr>
          <a:r>
            <a:rPr lang="hu-HU" sz="1800" b="1" i="0" u="none" strike="noStrike" cap="non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Technológiaváltás</a:t>
          </a:r>
          <a:endParaRPr lang="hu-HU" sz="1800" b="1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B877E12-54A5-4038-BA4F-81ABED1EB96D}" type="parTrans" cxnId="{0E7E12C8-B9F5-45BE-B5F5-D83EE126A905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E0F001D-D3B3-4881-BB45-A68ACA69CC33}" type="sibTrans" cxnId="{0E7E12C8-B9F5-45BE-B5F5-D83EE126A905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CB475CA-3C05-41E6-8203-5B59348F4081}">
      <dgm:prSet custT="1"/>
      <dgm:spPr>
        <a:solidFill>
          <a:srgbClr val="CBEBED"/>
        </a:solidFill>
      </dgm:spPr>
      <dgm:t>
        <a:bodyPr/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A saját szervezet és a folyamatok ismerete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Arial"/>
          </a:endParaRPr>
        </a:p>
      </dgm:t>
    </dgm:pt>
    <dgm:pt modelId="{BAB728BE-7F38-4DF6-BAB4-8F3F83B5E52F}" type="parTrans" cxnId="{E37A798C-4741-401B-A297-29CED695B128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249A478-33C5-429C-A9C6-23A865662D6D}" type="sibTrans" cxnId="{E37A798C-4741-401B-A297-29CED695B128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E6326C1-CFBD-4D07-AFFD-1EE7EC854C7A}">
      <dgm:prSet custT="1"/>
      <dgm:spPr>
        <a:solidFill>
          <a:srgbClr val="CBEBED"/>
        </a:solidFill>
      </dgm:spPr>
      <dgm:t>
        <a:bodyPr/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Világos üzleti modell és célok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Arial"/>
          </a:endParaRPr>
        </a:p>
      </dgm:t>
    </dgm:pt>
    <dgm:pt modelId="{F6025096-1AF4-4071-BB8B-C818CEC4D746}" type="parTrans" cxnId="{24E87BD3-2703-4EF9-BEB8-C7CFCDA8EB22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A47C4B7-68A1-4ACF-B537-F5B2739C4620}" type="sibTrans" cxnId="{24E87BD3-2703-4EF9-BEB8-C7CFCDA8EB22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17721F3-2DE5-4D49-BB5B-DE6A5F1EC8B9}">
      <dgm:prSet custT="1"/>
      <dgm:spPr>
        <a:solidFill>
          <a:srgbClr val="CBEBED"/>
        </a:solidFill>
      </dgm:spPr>
      <dgm:t>
        <a:bodyPr/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Folyamatok, szervezet, felelősségek átrajzolása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Arial"/>
          </a:endParaRPr>
        </a:p>
      </dgm:t>
    </dgm:pt>
    <dgm:pt modelId="{08AC5E64-E080-4A54-822B-8A4399C83534}" type="parTrans" cxnId="{600A6265-C523-494B-8094-31B72C38C18B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D5DA0FC-61C6-40F1-B149-AF16EBD9233E}" type="sibTrans" cxnId="{600A6265-C523-494B-8094-31B72C38C18B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486D4FD-3589-4DE1-A9AD-4D35ABD41E75}">
      <dgm:prSet custT="1"/>
      <dgm:spPr>
        <a:solidFill>
          <a:srgbClr val="CBEBED"/>
        </a:solidFill>
      </dgm:spPr>
      <dgm:t>
        <a:bodyPr/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Kollégák bevonása + külső tanácsadó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Arial"/>
          </a:endParaRPr>
        </a:p>
      </dgm:t>
    </dgm:pt>
    <dgm:pt modelId="{C55CE871-B356-4FA9-A166-77E4A933A90B}" type="parTrans" cxnId="{49F2E4BE-C0CA-4B55-B091-953AAFB4ADFC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21ADFE8-96EB-4434-AEF2-631A2C021FA6}" type="sibTrans" cxnId="{49F2E4BE-C0CA-4B55-B091-953AAFB4ADFC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A571E07-7BD7-400A-A909-97AABE541B58}">
      <dgm:prSet phldrT="[Szöveg]" custT="1"/>
      <dgm:spPr>
        <a:solidFill>
          <a:srgbClr val="CBEBED"/>
        </a:solidFill>
      </dgm:spPr>
      <dgm:t>
        <a:bodyPr/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Első a monoton, ismétlődő munkafolyamatok cseréje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Arial"/>
          </a:endParaRPr>
        </a:p>
      </dgm:t>
    </dgm:pt>
    <dgm:pt modelId="{B437A3A3-378A-4129-B4B6-E5ABAC5C268D}" type="parTrans" cxnId="{D5B204DF-F188-465D-9DB6-F3BEC62FA607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141AFF2-C4CF-4F1D-A633-317CFAD5BF8C}" type="sibTrans" cxnId="{D5B204DF-F188-465D-9DB6-F3BEC62FA607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B62B71C-5FDD-46E5-B6DD-DD5CDC4FB175}">
      <dgm:prSet phldrT="[Szöveg]" custT="1"/>
      <dgm:spPr>
        <a:solidFill>
          <a:srgbClr val="CBEBED"/>
        </a:solidFill>
      </dgm:spPr>
      <dgm:t>
        <a:bodyPr/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Az emberek bevonása és érdekeltté tétele a váltásban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Arial"/>
          </a:endParaRPr>
        </a:p>
      </dgm:t>
    </dgm:pt>
    <dgm:pt modelId="{6BE4B83C-7AA8-46D6-8EBA-26156A3E01FC}" type="parTrans" cxnId="{BA670FF2-01E8-4E45-92DA-F2A1276929B8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25A1804-5AA9-4973-95F5-53550CCD91CE}" type="sibTrans" cxnId="{BA670FF2-01E8-4E45-92DA-F2A1276929B8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FB5D4F3F-0A34-4483-A1FE-4469815FEF6D}">
      <dgm:prSet phldrT="[Szöveg]" custT="1"/>
      <dgm:spPr>
        <a:solidFill>
          <a:srgbClr val="CBEBED"/>
        </a:solidFill>
      </dgm:spPr>
      <dgm:t>
        <a:bodyPr/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Változásmenedzsment: az emberek felkészítése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Arial"/>
          </a:endParaRPr>
        </a:p>
      </dgm:t>
    </dgm:pt>
    <dgm:pt modelId="{8B43D88B-4C96-4B66-BFA3-7E9CD9D0BEF2}" type="parTrans" cxnId="{67DC6849-5E9C-48B6-B5B9-72F513712B5A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20CB8A5-6690-4643-8CAA-DD74560FB5DA}" type="sibTrans" cxnId="{67DC6849-5E9C-48B6-B5B9-72F513712B5A}">
      <dgm:prSet/>
      <dgm:spPr/>
      <dgm:t>
        <a:bodyPr/>
        <a:lstStyle/>
        <a:p>
          <a:endParaRPr lang="hu-HU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FA71A0A-3A34-41D2-859A-5F1DE7DB3686}" type="pres">
      <dgm:prSet presAssocID="{26CF0AEC-8D26-42E9-A513-108699A96F4C}" presName="Name0" presStyleCnt="0">
        <dgm:presLayoutVars>
          <dgm:dir/>
          <dgm:animLvl val="lvl"/>
          <dgm:resizeHandles val="exact"/>
        </dgm:presLayoutVars>
      </dgm:prSet>
      <dgm:spPr/>
    </dgm:pt>
    <dgm:pt modelId="{6D3749BA-0858-47FB-B4BF-61C6E2ED3092}" type="pres">
      <dgm:prSet presAssocID="{C6A8B4A2-C70F-4A3B-B182-26ACBDE86559}" presName="boxAndChildren" presStyleCnt="0"/>
      <dgm:spPr/>
    </dgm:pt>
    <dgm:pt modelId="{56F823E2-9D49-4859-8C22-50478CF9F573}" type="pres">
      <dgm:prSet presAssocID="{C6A8B4A2-C70F-4A3B-B182-26ACBDE86559}" presName="parentTextBox" presStyleLbl="node1" presStyleIdx="0" presStyleCnt="3"/>
      <dgm:spPr/>
    </dgm:pt>
    <dgm:pt modelId="{0054C5B5-353A-4121-87C1-2F33E0F98691}" type="pres">
      <dgm:prSet presAssocID="{C6A8B4A2-C70F-4A3B-B182-26ACBDE86559}" presName="entireBox" presStyleLbl="node1" presStyleIdx="0" presStyleCnt="3"/>
      <dgm:spPr/>
    </dgm:pt>
    <dgm:pt modelId="{A62FA529-57ED-4875-A93F-017C48BF6873}" type="pres">
      <dgm:prSet presAssocID="{C6A8B4A2-C70F-4A3B-B182-26ACBDE86559}" presName="descendantBox" presStyleCnt="0"/>
      <dgm:spPr/>
    </dgm:pt>
    <dgm:pt modelId="{CEF351C1-6E66-49E0-88FD-672C4319AE5A}" type="pres">
      <dgm:prSet presAssocID="{AA571E07-7BD7-400A-A909-97AABE541B58}" presName="childTextBox" presStyleLbl="fgAccFollowNode1" presStyleIdx="0" presStyleCnt="9">
        <dgm:presLayoutVars>
          <dgm:bulletEnabled val="1"/>
        </dgm:presLayoutVars>
      </dgm:prSet>
      <dgm:spPr/>
    </dgm:pt>
    <dgm:pt modelId="{C64C72A0-F11F-4558-BBBD-9B6E524D6620}" type="pres">
      <dgm:prSet presAssocID="{2B62B71C-5FDD-46E5-B6DD-DD5CDC4FB175}" presName="childTextBox" presStyleLbl="fgAccFollowNode1" presStyleIdx="1" presStyleCnt="9">
        <dgm:presLayoutVars>
          <dgm:bulletEnabled val="1"/>
        </dgm:presLayoutVars>
      </dgm:prSet>
      <dgm:spPr/>
    </dgm:pt>
    <dgm:pt modelId="{FB63DD47-3BE4-45A5-BC4C-70412470A7FA}" type="pres">
      <dgm:prSet presAssocID="{FB5D4F3F-0A34-4483-A1FE-4469815FEF6D}" presName="childTextBox" presStyleLbl="fgAccFollowNode1" presStyleIdx="2" presStyleCnt="9">
        <dgm:presLayoutVars>
          <dgm:bulletEnabled val="1"/>
        </dgm:presLayoutVars>
      </dgm:prSet>
      <dgm:spPr/>
    </dgm:pt>
    <dgm:pt modelId="{4B9B0B23-6CAE-4E04-A71A-2CC0E1298823}" type="pres">
      <dgm:prSet presAssocID="{722AEAC0-EA8D-443E-9CB4-3557F8528C81}" presName="sp" presStyleCnt="0"/>
      <dgm:spPr/>
    </dgm:pt>
    <dgm:pt modelId="{DCEEC92A-0CF1-4651-820E-51312B8FBA4E}" type="pres">
      <dgm:prSet presAssocID="{BF3F6C7D-4900-4684-95DC-31243E9BBDEE}" presName="arrowAndChildren" presStyleCnt="0"/>
      <dgm:spPr/>
    </dgm:pt>
    <dgm:pt modelId="{670F6767-75D9-4BA0-9E38-125743B5A3BA}" type="pres">
      <dgm:prSet presAssocID="{BF3F6C7D-4900-4684-95DC-31243E9BBDEE}" presName="parentTextArrow" presStyleLbl="node1" presStyleIdx="0" presStyleCnt="3"/>
      <dgm:spPr/>
    </dgm:pt>
    <dgm:pt modelId="{3F72B9BF-29EA-407A-A16F-F8557399E02D}" type="pres">
      <dgm:prSet presAssocID="{BF3F6C7D-4900-4684-95DC-31243E9BBDEE}" presName="arrow" presStyleLbl="node1" presStyleIdx="1" presStyleCnt="3"/>
      <dgm:spPr/>
    </dgm:pt>
    <dgm:pt modelId="{5852A46C-4165-4DDE-82C8-AE0ED787E43A}" type="pres">
      <dgm:prSet presAssocID="{BF3F6C7D-4900-4684-95DC-31243E9BBDEE}" presName="descendantArrow" presStyleCnt="0"/>
      <dgm:spPr/>
    </dgm:pt>
    <dgm:pt modelId="{B1AB4D26-A788-4549-A221-6603E8A147DE}" type="pres">
      <dgm:prSet presAssocID="{89243BD0-A1E0-4BF0-81DC-029CE487A9E9}" presName="childTextArrow" presStyleLbl="fgAccFollowNode1" presStyleIdx="3" presStyleCnt="9">
        <dgm:presLayoutVars>
          <dgm:bulletEnabled val="1"/>
        </dgm:presLayoutVars>
      </dgm:prSet>
      <dgm:spPr/>
    </dgm:pt>
    <dgm:pt modelId="{ACFEE919-7A51-4D71-9CF4-7A322CDE9977}" type="pres">
      <dgm:prSet presAssocID="{D17721F3-2DE5-4D49-BB5B-DE6A5F1EC8B9}" presName="childTextArrow" presStyleLbl="fgAccFollowNode1" presStyleIdx="4" presStyleCnt="9">
        <dgm:presLayoutVars>
          <dgm:bulletEnabled val="1"/>
        </dgm:presLayoutVars>
      </dgm:prSet>
      <dgm:spPr/>
    </dgm:pt>
    <dgm:pt modelId="{776700F6-DDDE-4588-8725-B14A2C062B41}" type="pres">
      <dgm:prSet presAssocID="{E486D4FD-3589-4DE1-A9AD-4D35ABD41E75}" presName="childTextArrow" presStyleLbl="fgAccFollowNode1" presStyleIdx="5" presStyleCnt="9">
        <dgm:presLayoutVars>
          <dgm:bulletEnabled val="1"/>
        </dgm:presLayoutVars>
      </dgm:prSet>
      <dgm:spPr/>
    </dgm:pt>
    <dgm:pt modelId="{1713563E-6E8D-4B6F-B2A4-8B4F1636C5C2}" type="pres">
      <dgm:prSet presAssocID="{80AF7B09-1462-4C64-8F88-D1A078BA4589}" presName="sp" presStyleCnt="0"/>
      <dgm:spPr/>
    </dgm:pt>
    <dgm:pt modelId="{092DB47D-465F-4E23-9159-A4A2FFAADAB3}" type="pres">
      <dgm:prSet presAssocID="{462EAA7F-A0C9-4313-B372-85386C0F8ECD}" presName="arrowAndChildren" presStyleCnt="0"/>
      <dgm:spPr/>
    </dgm:pt>
    <dgm:pt modelId="{80E5C689-680E-4596-9C7C-D8D7EFC5F859}" type="pres">
      <dgm:prSet presAssocID="{462EAA7F-A0C9-4313-B372-85386C0F8ECD}" presName="parentTextArrow" presStyleLbl="node1" presStyleIdx="1" presStyleCnt="3"/>
      <dgm:spPr/>
    </dgm:pt>
    <dgm:pt modelId="{B2E4600B-C3BD-4565-8266-71F5046EA9AA}" type="pres">
      <dgm:prSet presAssocID="{462EAA7F-A0C9-4313-B372-85386C0F8ECD}" presName="arrow" presStyleLbl="node1" presStyleIdx="2" presStyleCnt="3"/>
      <dgm:spPr/>
    </dgm:pt>
    <dgm:pt modelId="{35A65D4B-0BEF-40A2-88DD-13D03E7622B0}" type="pres">
      <dgm:prSet presAssocID="{462EAA7F-A0C9-4313-B372-85386C0F8ECD}" presName="descendantArrow" presStyleCnt="0"/>
      <dgm:spPr/>
    </dgm:pt>
    <dgm:pt modelId="{0D9EF7E0-D926-4EA8-83AD-F58E1E078552}" type="pres">
      <dgm:prSet presAssocID="{2A37650C-1776-40DD-B377-8C930C1C711D}" presName="childTextArrow" presStyleLbl="fgAccFollowNode1" presStyleIdx="6" presStyleCnt="9">
        <dgm:presLayoutVars>
          <dgm:bulletEnabled val="1"/>
        </dgm:presLayoutVars>
      </dgm:prSet>
      <dgm:spPr/>
    </dgm:pt>
    <dgm:pt modelId="{0DDA6373-E477-4104-A7AF-E4A5E7DB6C13}" type="pres">
      <dgm:prSet presAssocID="{3CB475CA-3C05-41E6-8203-5B59348F4081}" presName="childTextArrow" presStyleLbl="fgAccFollowNode1" presStyleIdx="7" presStyleCnt="9">
        <dgm:presLayoutVars>
          <dgm:bulletEnabled val="1"/>
        </dgm:presLayoutVars>
      </dgm:prSet>
      <dgm:spPr/>
    </dgm:pt>
    <dgm:pt modelId="{B835F5DF-45B7-461B-9AF1-59E51CC9ACF1}" type="pres">
      <dgm:prSet presAssocID="{AE6326C1-CFBD-4D07-AFFD-1EE7EC854C7A}" presName="childTextArrow" presStyleLbl="fgAccFollowNode1" presStyleIdx="8" presStyleCnt="9">
        <dgm:presLayoutVars>
          <dgm:bulletEnabled val="1"/>
        </dgm:presLayoutVars>
      </dgm:prSet>
      <dgm:spPr/>
    </dgm:pt>
  </dgm:ptLst>
  <dgm:cxnLst>
    <dgm:cxn modelId="{D2E7720D-0F32-4F8F-B4C7-B9C1C4CF97C0}" type="presOf" srcId="{C6A8B4A2-C70F-4A3B-B182-26ACBDE86559}" destId="{0054C5B5-353A-4121-87C1-2F33E0F98691}" srcOrd="1" destOrd="0" presId="urn:microsoft.com/office/officeart/2005/8/layout/process4"/>
    <dgm:cxn modelId="{816ABD16-8DA7-4310-8683-244E43173B4B}" srcId="{BF3F6C7D-4900-4684-95DC-31243E9BBDEE}" destId="{89243BD0-A1E0-4BF0-81DC-029CE487A9E9}" srcOrd="0" destOrd="0" parTransId="{B244C156-E02D-4825-9D69-4CDB4D8C8775}" sibTransId="{7110F5F9-54AD-4704-9807-527947A49B7C}"/>
    <dgm:cxn modelId="{F5902F1C-1730-4611-86AD-659EC8A5640F}" type="presOf" srcId="{462EAA7F-A0C9-4313-B372-85386C0F8ECD}" destId="{B2E4600B-C3BD-4565-8266-71F5046EA9AA}" srcOrd="1" destOrd="0" presId="urn:microsoft.com/office/officeart/2005/8/layout/process4"/>
    <dgm:cxn modelId="{D645285B-E3DB-4517-9BE6-4730368A23B7}" srcId="{26CF0AEC-8D26-42E9-A513-108699A96F4C}" destId="{BF3F6C7D-4900-4684-95DC-31243E9BBDEE}" srcOrd="1" destOrd="0" parTransId="{6B417007-7F39-4A5D-8302-90669BA52DF5}" sibTransId="{722AEAC0-EA8D-443E-9CB4-3557F8528C81}"/>
    <dgm:cxn modelId="{DB161D60-EBB1-43CD-81C4-ECFE2ACA98C0}" type="presOf" srcId="{2B62B71C-5FDD-46E5-B6DD-DD5CDC4FB175}" destId="{C64C72A0-F11F-4558-BBBD-9B6E524D6620}" srcOrd="0" destOrd="0" presId="urn:microsoft.com/office/officeart/2005/8/layout/process4"/>
    <dgm:cxn modelId="{345EF441-6416-4348-BD42-34DA79C3B222}" type="presOf" srcId="{89243BD0-A1E0-4BF0-81DC-029CE487A9E9}" destId="{B1AB4D26-A788-4549-A221-6603E8A147DE}" srcOrd="0" destOrd="0" presId="urn:microsoft.com/office/officeart/2005/8/layout/process4"/>
    <dgm:cxn modelId="{BDB10265-C19F-4F59-8DAF-EE31A5CAA7EE}" type="presOf" srcId="{AE6326C1-CFBD-4D07-AFFD-1EE7EC854C7A}" destId="{B835F5DF-45B7-461B-9AF1-59E51CC9ACF1}" srcOrd="0" destOrd="0" presId="urn:microsoft.com/office/officeart/2005/8/layout/process4"/>
    <dgm:cxn modelId="{600A6265-C523-494B-8094-31B72C38C18B}" srcId="{BF3F6C7D-4900-4684-95DC-31243E9BBDEE}" destId="{D17721F3-2DE5-4D49-BB5B-DE6A5F1EC8B9}" srcOrd="1" destOrd="0" parTransId="{08AC5E64-E080-4A54-822B-8A4399C83534}" sibTransId="{AD5DA0FC-61C6-40F1-B149-AF16EBD9233E}"/>
    <dgm:cxn modelId="{0B3B1967-6F9D-4345-8D2B-E75D5834A40E}" type="presOf" srcId="{E486D4FD-3589-4DE1-A9AD-4D35ABD41E75}" destId="{776700F6-DDDE-4588-8725-B14A2C062B41}" srcOrd="0" destOrd="0" presId="urn:microsoft.com/office/officeart/2005/8/layout/process4"/>
    <dgm:cxn modelId="{67DC6849-5E9C-48B6-B5B9-72F513712B5A}" srcId="{C6A8B4A2-C70F-4A3B-B182-26ACBDE86559}" destId="{FB5D4F3F-0A34-4483-A1FE-4469815FEF6D}" srcOrd="2" destOrd="0" parTransId="{8B43D88B-4C96-4B66-BFA3-7E9CD9D0BEF2}" sibTransId="{820CB8A5-6690-4643-8CAA-DD74560FB5DA}"/>
    <dgm:cxn modelId="{3DA2D16A-C79F-4A14-AB99-E83835CD99EA}" type="presOf" srcId="{FB5D4F3F-0A34-4483-A1FE-4469815FEF6D}" destId="{FB63DD47-3BE4-45A5-BC4C-70412470A7FA}" srcOrd="0" destOrd="0" presId="urn:microsoft.com/office/officeart/2005/8/layout/process4"/>
    <dgm:cxn modelId="{A06C7874-7A72-49AD-8216-0B03467BCADB}" type="presOf" srcId="{BF3F6C7D-4900-4684-95DC-31243E9BBDEE}" destId="{670F6767-75D9-4BA0-9E38-125743B5A3BA}" srcOrd="0" destOrd="0" presId="urn:microsoft.com/office/officeart/2005/8/layout/process4"/>
    <dgm:cxn modelId="{68E9797F-CD91-4102-8AE7-FB2DFCAF2B87}" type="presOf" srcId="{BF3F6C7D-4900-4684-95DC-31243E9BBDEE}" destId="{3F72B9BF-29EA-407A-A16F-F8557399E02D}" srcOrd="1" destOrd="0" presId="urn:microsoft.com/office/officeart/2005/8/layout/process4"/>
    <dgm:cxn modelId="{234EF981-1B5D-43BA-BC86-517A321F2E9F}" type="presOf" srcId="{C6A8B4A2-C70F-4A3B-B182-26ACBDE86559}" destId="{56F823E2-9D49-4859-8C22-50478CF9F573}" srcOrd="0" destOrd="0" presId="urn:microsoft.com/office/officeart/2005/8/layout/process4"/>
    <dgm:cxn modelId="{4BC8F984-5BF2-4EFE-886D-B0DAB97B40CB}" srcId="{26CF0AEC-8D26-42E9-A513-108699A96F4C}" destId="{462EAA7F-A0C9-4313-B372-85386C0F8ECD}" srcOrd="0" destOrd="0" parTransId="{D65EB0E1-46FF-4F70-94F0-C12AAF324CB3}" sibTransId="{80AF7B09-1462-4C64-8F88-D1A078BA4589}"/>
    <dgm:cxn modelId="{E37A798C-4741-401B-A297-29CED695B128}" srcId="{462EAA7F-A0C9-4313-B372-85386C0F8ECD}" destId="{3CB475CA-3C05-41E6-8203-5B59348F4081}" srcOrd="1" destOrd="0" parTransId="{BAB728BE-7F38-4DF6-BAB4-8F3F83B5E52F}" sibTransId="{2249A478-33C5-429C-A9C6-23A865662D6D}"/>
    <dgm:cxn modelId="{70524E9C-BB41-4819-BE54-B7271012F83F}" type="presOf" srcId="{2A37650C-1776-40DD-B377-8C930C1C711D}" destId="{0D9EF7E0-D926-4EA8-83AD-F58E1E078552}" srcOrd="0" destOrd="0" presId="urn:microsoft.com/office/officeart/2005/8/layout/process4"/>
    <dgm:cxn modelId="{5AE707B4-66A8-4FD6-98C0-B6CD164A2B19}" type="presOf" srcId="{AA571E07-7BD7-400A-A909-97AABE541B58}" destId="{CEF351C1-6E66-49E0-88FD-672C4319AE5A}" srcOrd="0" destOrd="0" presId="urn:microsoft.com/office/officeart/2005/8/layout/process4"/>
    <dgm:cxn modelId="{49F2E4BE-C0CA-4B55-B091-953AAFB4ADFC}" srcId="{BF3F6C7D-4900-4684-95DC-31243E9BBDEE}" destId="{E486D4FD-3589-4DE1-A9AD-4D35ABD41E75}" srcOrd="2" destOrd="0" parTransId="{C55CE871-B356-4FA9-A166-77E4A933A90B}" sibTransId="{221ADFE8-96EB-4434-AEF2-631A2C021FA6}"/>
    <dgm:cxn modelId="{639078C4-ED82-4D68-960C-5355CBF195B9}" type="presOf" srcId="{26CF0AEC-8D26-42E9-A513-108699A96F4C}" destId="{2FA71A0A-3A34-41D2-859A-5F1DE7DB3686}" srcOrd="0" destOrd="0" presId="urn:microsoft.com/office/officeart/2005/8/layout/process4"/>
    <dgm:cxn modelId="{0E7E12C8-B9F5-45BE-B5F5-D83EE126A905}" srcId="{26CF0AEC-8D26-42E9-A513-108699A96F4C}" destId="{C6A8B4A2-C70F-4A3B-B182-26ACBDE86559}" srcOrd="2" destOrd="0" parTransId="{BB877E12-54A5-4038-BA4F-81ABED1EB96D}" sibTransId="{7E0F001D-D3B3-4881-BB45-A68ACA69CC33}"/>
    <dgm:cxn modelId="{24E87BD3-2703-4EF9-BEB8-C7CFCDA8EB22}" srcId="{462EAA7F-A0C9-4313-B372-85386C0F8ECD}" destId="{AE6326C1-CFBD-4D07-AFFD-1EE7EC854C7A}" srcOrd="2" destOrd="0" parTransId="{F6025096-1AF4-4071-BB8B-C818CEC4D746}" sibTransId="{CA47C4B7-68A1-4ACF-B537-F5B2739C4620}"/>
    <dgm:cxn modelId="{7290BCD8-9C8D-43E4-AB82-AC08DF837A0D}" type="presOf" srcId="{D17721F3-2DE5-4D49-BB5B-DE6A5F1EC8B9}" destId="{ACFEE919-7A51-4D71-9CF4-7A322CDE9977}" srcOrd="0" destOrd="0" presId="urn:microsoft.com/office/officeart/2005/8/layout/process4"/>
    <dgm:cxn modelId="{0F68F7DC-9DD9-4100-96BB-0E3D26069293}" type="presOf" srcId="{3CB475CA-3C05-41E6-8203-5B59348F4081}" destId="{0DDA6373-E477-4104-A7AF-E4A5E7DB6C13}" srcOrd="0" destOrd="0" presId="urn:microsoft.com/office/officeart/2005/8/layout/process4"/>
    <dgm:cxn modelId="{D5B204DF-F188-465D-9DB6-F3BEC62FA607}" srcId="{C6A8B4A2-C70F-4A3B-B182-26ACBDE86559}" destId="{AA571E07-7BD7-400A-A909-97AABE541B58}" srcOrd="0" destOrd="0" parTransId="{B437A3A3-378A-4129-B4B6-E5ABAC5C268D}" sibTransId="{B141AFF2-C4CF-4F1D-A633-317CFAD5BF8C}"/>
    <dgm:cxn modelId="{CE8C18EE-8640-49CE-8231-908C8A4B06C3}" srcId="{462EAA7F-A0C9-4313-B372-85386C0F8ECD}" destId="{2A37650C-1776-40DD-B377-8C930C1C711D}" srcOrd="0" destOrd="0" parTransId="{059DD02C-26EE-4123-A897-7B2097223FAD}" sibTransId="{BA5D5A02-6955-4998-8E02-499E629D0B90}"/>
    <dgm:cxn modelId="{BA670FF2-01E8-4E45-92DA-F2A1276929B8}" srcId="{C6A8B4A2-C70F-4A3B-B182-26ACBDE86559}" destId="{2B62B71C-5FDD-46E5-B6DD-DD5CDC4FB175}" srcOrd="1" destOrd="0" parTransId="{6BE4B83C-7AA8-46D6-8EBA-26156A3E01FC}" sibTransId="{025A1804-5AA9-4973-95F5-53550CCD91CE}"/>
    <dgm:cxn modelId="{D642E2FD-A824-48E2-A59A-0701A5438024}" type="presOf" srcId="{462EAA7F-A0C9-4313-B372-85386C0F8ECD}" destId="{80E5C689-680E-4596-9C7C-D8D7EFC5F859}" srcOrd="0" destOrd="0" presId="urn:microsoft.com/office/officeart/2005/8/layout/process4"/>
    <dgm:cxn modelId="{7FD5CEB1-B339-414E-9024-A7435B14D9C6}" type="presParOf" srcId="{2FA71A0A-3A34-41D2-859A-5F1DE7DB3686}" destId="{6D3749BA-0858-47FB-B4BF-61C6E2ED3092}" srcOrd="0" destOrd="0" presId="urn:microsoft.com/office/officeart/2005/8/layout/process4"/>
    <dgm:cxn modelId="{BC3B1AC9-6833-46BB-A69B-74C2C7F9C32D}" type="presParOf" srcId="{6D3749BA-0858-47FB-B4BF-61C6E2ED3092}" destId="{56F823E2-9D49-4859-8C22-50478CF9F573}" srcOrd="0" destOrd="0" presId="urn:microsoft.com/office/officeart/2005/8/layout/process4"/>
    <dgm:cxn modelId="{9055F5FB-D9A8-4846-A8BE-57FA66D562F9}" type="presParOf" srcId="{6D3749BA-0858-47FB-B4BF-61C6E2ED3092}" destId="{0054C5B5-353A-4121-87C1-2F33E0F98691}" srcOrd="1" destOrd="0" presId="urn:microsoft.com/office/officeart/2005/8/layout/process4"/>
    <dgm:cxn modelId="{14A6E5F2-6412-4B72-9AAF-FFE573E149BC}" type="presParOf" srcId="{6D3749BA-0858-47FB-B4BF-61C6E2ED3092}" destId="{A62FA529-57ED-4875-A93F-017C48BF6873}" srcOrd="2" destOrd="0" presId="urn:microsoft.com/office/officeart/2005/8/layout/process4"/>
    <dgm:cxn modelId="{B043753C-4C2D-4C3E-B0E8-C59A5B9B1732}" type="presParOf" srcId="{A62FA529-57ED-4875-A93F-017C48BF6873}" destId="{CEF351C1-6E66-49E0-88FD-672C4319AE5A}" srcOrd="0" destOrd="0" presId="urn:microsoft.com/office/officeart/2005/8/layout/process4"/>
    <dgm:cxn modelId="{85B5F3AB-6B4E-4D7E-A37D-E3D48AD792AA}" type="presParOf" srcId="{A62FA529-57ED-4875-A93F-017C48BF6873}" destId="{C64C72A0-F11F-4558-BBBD-9B6E524D6620}" srcOrd="1" destOrd="0" presId="urn:microsoft.com/office/officeart/2005/8/layout/process4"/>
    <dgm:cxn modelId="{96C73C20-FC4B-4B2A-8B6A-2D97FFD42974}" type="presParOf" srcId="{A62FA529-57ED-4875-A93F-017C48BF6873}" destId="{FB63DD47-3BE4-45A5-BC4C-70412470A7FA}" srcOrd="2" destOrd="0" presId="urn:microsoft.com/office/officeart/2005/8/layout/process4"/>
    <dgm:cxn modelId="{466D026C-E793-4F8A-B223-304E2F366756}" type="presParOf" srcId="{2FA71A0A-3A34-41D2-859A-5F1DE7DB3686}" destId="{4B9B0B23-6CAE-4E04-A71A-2CC0E1298823}" srcOrd="1" destOrd="0" presId="urn:microsoft.com/office/officeart/2005/8/layout/process4"/>
    <dgm:cxn modelId="{4325816A-0623-4C2B-A447-9D00D57C1DC4}" type="presParOf" srcId="{2FA71A0A-3A34-41D2-859A-5F1DE7DB3686}" destId="{DCEEC92A-0CF1-4651-820E-51312B8FBA4E}" srcOrd="2" destOrd="0" presId="urn:microsoft.com/office/officeart/2005/8/layout/process4"/>
    <dgm:cxn modelId="{D0B144EA-83D8-4905-B0AF-28C0E2BB13E2}" type="presParOf" srcId="{DCEEC92A-0CF1-4651-820E-51312B8FBA4E}" destId="{670F6767-75D9-4BA0-9E38-125743B5A3BA}" srcOrd="0" destOrd="0" presId="urn:microsoft.com/office/officeart/2005/8/layout/process4"/>
    <dgm:cxn modelId="{7C4DDDAC-8704-42D1-BEA1-73BFF840CACD}" type="presParOf" srcId="{DCEEC92A-0CF1-4651-820E-51312B8FBA4E}" destId="{3F72B9BF-29EA-407A-A16F-F8557399E02D}" srcOrd="1" destOrd="0" presId="urn:microsoft.com/office/officeart/2005/8/layout/process4"/>
    <dgm:cxn modelId="{B0ED425C-62A4-471F-BC84-DDB931AE8EB4}" type="presParOf" srcId="{DCEEC92A-0CF1-4651-820E-51312B8FBA4E}" destId="{5852A46C-4165-4DDE-82C8-AE0ED787E43A}" srcOrd="2" destOrd="0" presId="urn:microsoft.com/office/officeart/2005/8/layout/process4"/>
    <dgm:cxn modelId="{248C6039-78D7-41EE-AFD4-50BA35EE9533}" type="presParOf" srcId="{5852A46C-4165-4DDE-82C8-AE0ED787E43A}" destId="{B1AB4D26-A788-4549-A221-6603E8A147DE}" srcOrd="0" destOrd="0" presId="urn:microsoft.com/office/officeart/2005/8/layout/process4"/>
    <dgm:cxn modelId="{799885FB-FBE5-47D9-9FE2-1D3E55756A3E}" type="presParOf" srcId="{5852A46C-4165-4DDE-82C8-AE0ED787E43A}" destId="{ACFEE919-7A51-4D71-9CF4-7A322CDE9977}" srcOrd="1" destOrd="0" presId="urn:microsoft.com/office/officeart/2005/8/layout/process4"/>
    <dgm:cxn modelId="{B408BCF8-1AD3-4512-B302-EF45CA172D85}" type="presParOf" srcId="{5852A46C-4165-4DDE-82C8-AE0ED787E43A}" destId="{776700F6-DDDE-4588-8725-B14A2C062B41}" srcOrd="2" destOrd="0" presId="urn:microsoft.com/office/officeart/2005/8/layout/process4"/>
    <dgm:cxn modelId="{E8D90749-D2F8-4A5D-AA02-814018CF601D}" type="presParOf" srcId="{2FA71A0A-3A34-41D2-859A-5F1DE7DB3686}" destId="{1713563E-6E8D-4B6F-B2A4-8B4F1636C5C2}" srcOrd="3" destOrd="0" presId="urn:microsoft.com/office/officeart/2005/8/layout/process4"/>
    <dgm:cxn modelId="{B67FFEC7-7C19-462D-AB79-CA90C5F6D9F0}" type="presParOf" srcId="{2FA71A0A-3A34-41D2-859A-5F1DE7DB3686}" destId="{092DB47D-465F-4E23-9159-A4A2FFAADAB3}" srcOrd="4" destOrd="0" presId="urn:microsoft.com/office/officeart/2005/8/layout/process4"/>
    <dgm:cxn modelId="{3657516A-5D6E-43F7-B5B5-FC1767A69380}" type="presParOf" srcId="{092DB47D-465F-4E23-9159-A4A2FFAADAB3}" destId="{80E5C689-680E-4596-9C7C-D8D7EFC5F859}" srcOrd="0" destOrd="0" presId="urn:microsoft.com/office/officeart/2005/8/layout/process4"/>
    <dgm:cxn modelId="{29877166-59BF-423F-A7BF-7DE3E229A1E5}" type="presParOf" srcId="{092DB47D-465F-4E23-9159-A4A2FFAADAB3}" destId="{B2E4600B-C3BD-4565-8266-71F5046EA9AA}" srcOrd="1" destOrd="0" presId="urn:microsoft.com/office/officeart/2005/8/layout/process4"/>
    <dgm:cxn modelId="{4E1C42B5-2C5E-47E7-8439-C307DE9F8654}" type="presParOf" srcId="{092DB47D-465F-4E23-9159-A4A2FFAADAB3}" destId="{35A65D4B-0BEF-40A2-88DD-13D03E7622B0}" srcOrd="2" destOrd="0" presId="urn:microsoft.com/office/officeart/2005/8/layout/process4"/>
    <dgm:cxn modelId="{C06A1A4B-EA61-4A3F-9774-695F550D6AD6}" type="presParOf" srcId="{35A65D4B-0BEF-40A2-88DD-13D03E7622B0}" destId="{0D9EF7E0-D926-4EA8-83AD-F58E1E078552}" srcOrd="0" destOrd="0" presId="urn:microsoft.com/office/officeart/2005/8/layout/process4"/>
    <dgm:cxn modelId="{11633CA4-5B29-472C-8437-88DF29A9468B}" type="presParOf" srcId="{35A65D4B-0BEF-40A2-88DD-13D03E7622B0}" destId="{0DDA6373-E477-4104-A7AF-E4A5E7DB6C13}" srcOrd="1" destOrd="0" presId="urn:microsoft.com/office/officeart/2005/8/layout/process4"/>
    <dgm:cxn modelId="{A1D19CBB-69F3-4C5F-8864-318548BE70FF}" type="presParOf" srcId="{35A65D4B-0BEF-40A2-88DD-13D03E7622B0}" destId="{B835F5DF-45B7-461B-9AF1-59E51CC9ACF1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03D2AE-057F-46D4-86C0-D4EF2249D66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E94B167-751A-48FC-B0A0-0CB8D34E8534}">
      <dgm:prSet phldrT="[Szöveg]" custT="1"/>
      <dgm:spPr>
        <a:solidFill>
          <a:srgbClr val="4F59A8"/>
        </a:solidFill>
      </dgm:spPr>
      <dgm:t>
        <a:bodyPr/>
        <a:lstStyle/>
        <a:p>
          <a:r>
            <a:rPr lang="hu-HU" sz="2000" dirty="0">
              <a:latin typeface="Roboto" panose="02000000000000000000" pitchFamily="2" charset="0"/>
              <a:ea typeface="Roboto" panose="02000000000000000000" pitchFamily="2" charset="0"/>
            </a:rPr>
            <a:t>Kivel?</a:t>
          </a:r>
        </a:p>
      </dgm:t>
    </dgm:pt>
    <dgm:pt modelId="{08981723-45C9-40DC-AB47-102AA1837CE4}" type="parTrans" cxnId="{E9880F49-3AB5-45FF-B40E-23CA68746BE6}">
      <dgm:prSet/>
      <dgm:spPr/>
      <dgm:t>
        <a:bodyPr/>
        <a:lstStyle/>
        <a:p>
          <a:endParaRPr lang="hu-HU" sz="20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CAA0CED-EAAD-4C6B-93D3-FC3B4544CA0D}" type="sibTrans" cxnId="{E9880F49-3AB5-45FF-B40E-23CA68746BE6}">
      <dgm:prSet/>
      <dgm:spPr/>
      <dgm:t>
        <a:bodyPr/>
        <a:lstStyle/>
        <a:p>
          <a:endParaRPr lang="hu-HU" sz="20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15EB4EE-4AC2-4EB0-98F7-93BBF0DD6B2F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Vertikálisan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 (szintek) és </a:t>
          </a: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horizontálisan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 (szakterületek) mindenhonnan érdemes bevonni a döntésbe embereket, mert az adott szinten lévő információ náluk van</a:t>
          </a:r>
        </a:p>
      </dgm:t>
    </dgm:pt>
    <dgm:pt modelId="{7E496937-6C0B-44C1-8767-CB9A537D0C24}" type="parTrans" cxnId="{800267F0-C406-4B91-945F-4DC201CD20AC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AF50E2B-A611-4F7E-8BEF-C45E01DEFDDA}" type="sibTrans" cxnId="{800267F0-C406-4B91-945F-4DC201CD20AC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A009477-444D-4BA2-8BE4-9F747D70AE21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1" kern="1200" dirty="0">
              <a:latin typeface="Roboto" panose="02000000000000000000" pitchFamily="2" charset="0"/>
              <a:ea typeface="Roboto" panose="02000000000000000000" pitchFamily="2" charset="0"/>
            </a:rPr>
            <a:t>Ne vonjuk be azokat, akiket nem érinti a változás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, mert csak hátráltatják a döntést – később, a megismertetés fázisban csak!</a:t>
          </a:r>
        </a:p>
      </dgm:t>
    </dgm:pt>
    <dgm:pt modelId="{775E0C04-80AD-4740-938A-5D0304B0DE87}" type="parTrans" cxnId="{B3D00FA1-E02B-466C-AEE8-53131E5FC760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A11805B-D651-47AF-A7D8-5096F51AF68D}" type="sibTrans" cxnId="{B3D00FA1-E02B-466C-AEE8-53131E5FC760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3E3FEE3-6667-4E09-B1C0-30137340D2B8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Külső szakemberek bevonása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: csakis vegyítve belsősökkel - az idegennek tartott változtatási ügynököket gyakrabban elutasítják, mint a belsőket</a:t>
          </a:r>
        </a:p>
      </dgm:t>
    </dgm:pt>
    <dgm:pt modelId="{3B15EF11-0537-4BAC-AED4-9095AD12B159}" type="parTrans" cxnId="{186C86CF-FAC0-4BA9-B6B4-4582D1022434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93F47734-40CC-499D-8559-EC5A59F79A83}" type="sibTrans" cxnId="{186C86CF-FAC0-4BA9-B6B4-4582D1022434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1981A31-361E-480E-A4D4-E1CEB38A07D1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A </a:t>
          </a: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bevonás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 csökkenti az ellenállást + növeli a problémamegoldó készséget + megszilárdítja az elkötelezettséget a változás iránt</a:t>
          </a:r>
        </a:p>
      </dgm:t>
    </dgm:pt>
    <dgm:pt modelId="{06DF19B7-B3D7-4011-8903-6478B0A5BED9}" type="parTrans" cxnId="{1EC2763E-9CBC-499E-A11F-8EB72EF55CE1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6110E50-690B-41F5-9922-DBBFDA675F6A}" type="sibTrans" cxnId="{1EC2763E-9CBC-499E-A11F-8EB72EF55CE1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F36A657F-E7D7-46C9-AEE2-1729D189D802}">
      <dgm:prSet phldrT="[Szöveg]" custT="1"/>
      <dgm:spPr>
        <a:solidFill>
          <a:srgbClr val="4F59A8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Miért?</a:t>
          </a:r>
        </a:p>
      </dgm:t>
    </dgm:pt>
    <dgm:pt modelId="{F844E435-9600-4AE8-9816-DFA392937BC5}" type="parTrans" cxnId="{1BC07377-64BF-4F2C-A51A-7DFF0D12F64A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6A355E9-3E8A-4052-8237-28B74906176B}" type="sibTrans" cxnId="{1BC07377-64BF-4F2C-A51A-7DFF0D12F64A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BCE7D31-99A5-4760-AE58-33B90C325C3B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A döntés </a:t>
          </a: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kritériumait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 és </a:t>
          </a: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bemenő adatait 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összeszedni</a:t>
          </a:r>
        </a:p>
      </dgm:t>
    </dgm:pt>
    <dgm:pt modelId="{2D663999-7327-485F-AA9C-966AB6C8E2E7}" type="parTrans" cxnId="{53657E0F-A41B-416E-A91B-9FE0A8BEF5B1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886FE91-5C10-436C-A426-DF8A527A9173}" type="sibTrans" cxnId="{53657E0F-A41B-416E-A91B-9FE0A8BEF5B1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7ED5430-FE01-4060-A8A1-30B81098A28A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Ezeket kommunikálni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 a szervezetben – fontos, hogy a célok és a jólét növelését szolgálja technológiaváltás és nem a létszámleépítést!</a:t>
          </a:r>
        </a:p>
      </dgm:t>
    </dgm:pt>
    <dgm:pt modelId="{220716FE-0019-4F4E-9D4D-21DCDC502AD8}" type="parTrans" cxnId="{82DB5D9A-2BFA-4966-9B2E-F633FA69CDD8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BF23C7B-5D31-4F91-B335-E413342F18A7}" type="sibTrans" cxnId="{82DB5D9A-2BFA-4966-9B2E-F633FA69CDD8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8A9A478-726D-493B-BA62-04C6E8167A87}" type="pres">
      <dgm:prSet presAssocID="{9203D2AE-057F-46D4-86C0-D4EF2249D666}" presName="Name0" presStyleCnt="0">
        <dgm:presLayoutVars>
          <dgm:dir/>
          <dgm:animLvl val="lvl"/>
          <dgm:resizeHandles val="exact"/>
        </dgm:presLayoutVars>
      </dgm:prSet>
      <dgm:spPr/>
    </dgm:pt>
    <dgm:pt modelId="{22D77661-58C7-41F7-A66A-AE519AB1C457}" type="pres">
      <dgm:prSet presAssocID="{2E94B167-751A-48FC-B0A0-0CB8D34E8534}" presName="linNode" presStyleCnt="0"/>
      <dgm:spPr/>
    </dgm:pt>
    <dgm:pt modelId="{EC12F056-6FC7-4824-896D-EAFA69AE9E9F}" type="pres">
      <dgm:prSet presAssocID="{2E94B167-751A-48FC-B0A0-0CB8D34E8534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FAE0E858-A11F-4214-9405-8A2D70C3C287}" type="pres">
      <dgm:prSet presAssocID="{2E94B167-751A-48FC-B0A0-0CB8D34E8534}" presName="descendantText" presStyleLbl="alignAccFollowNode1" presStyleIdx="0" presStyleCnt="2" custScaleX="363663" custScaleY="123816">
        <dgm:presLayoutVars>
          <dgm:bulletEnabled val="1"/>
        </dgm:presLayoutVars>
      </dgm:prSet>
      <dgm:spPr/>
    </dgm:pt>
    <dgm:pt modelId="{6A83B143-FA6A-474D-8DEE-F93DF56406D7}" type="pres">
      <dgm:prSet presAssocID="{8CAA0CED-EAAD-4C6B-93D3-FC3B4544CA0D}" presName="sp" presStyleCnt="0"/>
      <dgm:spPr/>
    </dgm:pt>
    <dgm:pt modelId="{3601A2CA-D5AA-4BD5-A579-B75CEE5BB3F6}" type="pres">
      <dgm:prSet presAssocID="{F36A657F-E7D7-46C9-AEE2-1729D189D802}" presName="linNode" presStyleCnt="0"/>
      <dgm:spPr/>
    </dgm:pt>
    <dgm:pt modelId="{BC222610-9BAE-4148-8F20-8E1FBE0D2782}" type="pres">
      <dgm:prSet presAssocID="{F36A657F-E7D7-46C9-AEE2-1729D189D802}" presName="parentText" presStyleLbl="node1" presStyleIdx="1" presStyleCnt="2" custScaleY="37194">
        <dgm:presLayoutVars>
          <dgm:chMax val="1"/>
          <dgm:bulletEnabled val="1"/>
        </dgm:presLayoutVars>
      </dgm:prSet>
      <dgm:spPr/>
    </dgm:pt>
    <dgm:pt modelId="{3056F4E5-B2D6-4D37-9F38-215ED85F9069}" type="pres">
      <dgm:prSet presAssocID="{F36A657F-E7D7-46C9-AEE2-1729D189D802}" presName="descendantText" presStyleLbl="alignAccFollowNode1" presStyleIdx="1" presStyleCnt="2" custScaleX="349822" custScaleY="40247">
        <dgm:presLayoutVars>
          <dgm:bulletEnabled val="1"/>
        </dgm:presLayoutVars>
      </dgm:prSet>
      <dgm:spPr/>
    </dgm:pt>
  </dgm:ptLst>
  <dgm:cxnLst>
    <dgm:cxn modelId="{170F0307-D03F-49DC-9317-363ED126A046}" type="presOf" srcId="{A1981A31-361E-480E-A4D4-E1CEB38A07D1}" destId="{FAE0E858-A11F-4214-9405-8A2D70C3C287}" srcOrd="0" destOrd="1" presId="urn:microsoft.com/office/officeart/2005/8/layout/vList5"/>
    <dgm:cxn modelId="{53657E0F-A41B-416E-A91B-9FE0A8BEF5B1}" srcId="{F36A657F-E7D7-46C9-AEE2-1729D189D802}" destId="{DBCE7D31-99A5-4760-AE58-33B90C325C3B}" srcOrd="0" destOrd="0" parTransId="{2D663999-7327-485F-AA9C-966AB6C8E2E7}" sibTransId="{3886FE91-5C10-436C-A426-DF8A527A9173}"/>
    <dgm:cxn modelId="{1EC2763E-9CBC-499E-A11F-8EB72EF55CE1}" srcId="{2E94B167-751A-48FC-B0A0-0CB8D34E8534}" destId="{A1981A31-361E-480E-A4D4-E1CEB38A07D1}" srcOrd="1" destOrd="0" parTransId="{06DF19B7-B3D7-4011-8903-6478B0A5BED9}" sibTransId="{56110E50-690B-41F5-9922-DBBFDA675F6A}"/>
    <dgm:cxn modelId="{E9880F49-3AB5-45FF-B40E-23CA68746BE6}" srcId="{9203D2AE-057F-46D4-86C0-D4EF2249D666}" destId="{2E94B167-751A-48FC-B0A0-0CB8D34E8534}" srcOrd="0" destOrd="0" parTransId="{08981723-45C9-40DC-AB47-102AA1837CE4}" sibTransId="{8CAA0CED-EAAD-4C6B-93D3-FC3B4544CA0D}"/>
    <dgm:cxn modelId="{1BC07377-64BF-4F2C-A51A-7DFF0D12F64A}" srcId="{9203D2AE-057F-46D4-86C0-D4EF2249D666}" destId="{F36A657F-E7D7-46C9-AEE2-1729D189D802}" srcOrd="1" destOrd="0" parTransId="{F844E435-9600-4AE8-9816-DFA392937BC5}" sibTransId="{56A355E9-3E8A-4052-8237-28B74906176B}"/>
    <dgm:cxn modelId="{18954587-BFE4-4EBB-9DB2-69A860168ED1}" type="presOf" srcId="{315EB4EE-4AC2-4EB0-98F7-93BBF0DD6B2F}" destId="{FAE0E858-A11F-4214-9405-8A2D70C3C287}" srcOrd="0" destOrd="0" presId="urn:microsoft.com/office/officeart/2005/8/layout/vList5"/>
    <dgm:cxn modelId="{E3F7748C-9615-4066-BDB1-BFECAE05169C}" type="presOf" srcId="{33E3FEE3-6667-4E09-B1C0-30137340D2B8}" destId="{FAE0E858-A11F-4214-9405-8A2D70C3C287}" srcOrd="0" destOrd="3" presId="urn:microsoft.com/office/officeart/2005/8/layout/vList5"/>
    <dgm:cxn modelId="{CBA0798F-EF50-4832-A81D-6045CF67A38F}" type="presOf" srcId="{DBCE7D31-99A5-4760-AE58-33B90C325C3B}" destId="{3056F4E5-B2D6-4D37-9F38-215ED85F9069}" srcOrd="0" destOrd="0" presId="urn:microsoft.com/office/officeart/2005/8/layout/vList5"/>
    <dgm:cxn modelId="{7FD6E893-630D-4CB1-9EE0-0654C087819B}" type="presOf" srcId="{8A009477-444D-4BA2-8BE4-9F747D70AE21}" destId="{FAE0E858-A11F-4214-9405-8A2D70C3C287}" srcOrd="0" destOrd="2" presId="urn:microsoft.com/office/officeart/2005/8/layout/vList5"/>
    <dgm:cxn modelId="{82DB5D9A-2BFA-4966-9B2E-F633FA69CDD8}" srcId="{F36A657F-E7D7-46C9-AEE2-1729D189D802}" destId="{D7ED5430-FE01-4060-A8A1-30B81098A28A}" srcOrd="1" destOrd="0" parTransId="{220716FE-0019-4F4E-9D4D-21DCDC502AD8}" sibTransId="{DBF23C7B-5D31-4F91-B335-E413342F18A7}"/>
    <dgm:cxn modelId="{01DC5C9E-71F8-4699-9FBE-CB05A2ADCED1}" type="presOf" srcId="{F36A657F-E7D7-46C9-AEE2-1729D189D802}" destId="{BC222610-9BAE-4148-8F20-8E1FBE0D2782}" srcOrd="0" destOrd="0" presId="urn:microsoft.com/office/officeart/2005/8/layout/vList5"/>
    <dgm:cxn modelId="{54DF859E-1BF2-45E7-96D3-4C64482D45DE}" type="presOf" srcId="{9203D2AE-057F-46D4-86C0-D4EF2249D666}" destId="{D8A9A478-726D-493B-BA62-04C6E8167A87}" srcOrd="0" destOrd="0" presId="urn:microsoft.com/office/officeart/2005/8/layout/vList5"/>
    <dgm:cxn modelId="{B3D00FA1-E02B-466C-AEE8-53131E5FC760}" srcId="{2E94B167-751A-48FC-B0A0-0CB8D34E8534}" destId="{8A009477-444D-4BA2-8BE4-9F747D70AE21}" srcOrd="2" destOrd="0" parTransId="{775E0C04-80AD-4740-938A-5D0304B0DE87}" sibTransId="{8A11805B-D651-47AF-A7D8-5096F51AF68D}"/>
    <dgm:cxn modelId="{0AFB43BB-AFB0-4AB5-96EF-AFFA4A12C7D1}" type="presOf" srcId="{D7ED5430-FE01-4060-A8A1-30B81098A28A}" destId="{3056F4E5-B2D6-4D37-9F38-215ED85F9069}" srcOrd="0" destOrd="1" presId="urn:microsoft.com/office/officeart/2005/8/layout/vList5"/>
    <dgm:cxn modelId="{32D5DFC4-75D4-4D90-814E-D9D2647790B4}" type="presOf" srcId="{2E94B167-751A-48FC-B0A0-0CB8D34E8534}" destId="{EC12F056-6FC7-4824-896D-EAFA69AE9E9F}" srcOrd="0" destOrd="0" presId="urn:microsoft.com/office/officeart/2005/8/layout/vList5"/>
    <dgm:cxn modelId="{186C86CF-FAC0-4BA9-B6B4-4582D1022434}" srcId="{2E94B167-751A-48FC-B0A0-0CB8D34E8534}" destId="{33E3FEE3-6667-4E09-B1C0-30137340D2B8}" srcOrd="3" destOrd="0" parTransId="{3B15EF11-0537-4BAC-AED4-9095AD12B159}" sibTransId="{93F47734-40CC-499D-8559-EC5A59F79A83}"/>
    <dgm:cxn modelId="{800267F0-C406-4B91-945F-4DC201CD20AC}" srcId="{2E94B167-751A-48FC-B0A0-0CB8D34E8534}" destId="{315EB4EE-4AC2-4EB0-98F7-93BBF0DD6B2F}" srcOrd="0" destOrd="0" parTransId="{7E496937-6C0B-44C1-8767-CB9A537D0C24}" sibTransId="{3AF50E2B-A611-4F7E-8BEF-C45E01DEFDDA}"/>
    <dgm:cxn modelId="{BAD2F8EC-34E3-4038-B363-376D90D42BBB}" type="presParOf" srcId="{D8A9A478-726D-493B-BA62-04C6E8167A87}" destId="{22D77661-58C7-41F7-A66A-AE519AB1C457}" srcOrd="0" destOrd="0" presId="urn:microsoft.com/office/officeart/2005/8/layout/vList5"/>
    <dgm:cxn modelId="{0E1BA5FD-A96B-4578-B30E-336F36A2827C}" type="presParOf" srcId="{22D77661-58C7-41F7-A66A-AE519AB1C457}" destId="{EC12F056-6FC7-4824-896D-EAFA69AE9E9F}" srcOrd="0" destOrd="0" presId="urn:microsoft.com/office/officeart/2005/8/layout/vList5"/>
    <dgm:cxn modelId="{0971E7BD-CB8B-4E0F-9EE2-23B945315897}" type="presParOf" srcId="{22D77661-58C7-41F7-A66A-AE519AB1C457}" destId="{FAE0E858-A11F-4214-9405-8A2D70C3C287}" srcOrd="1" destOrd="0" presId="urn:microsoft.com/office/officeart/2005/8/layout/vList5"/>
    <dgm:cxn modelId="{F38B6D9A-E541-4ECE-91D9-CA91F4079FE9}" type="presParOf" srcId="{D8A9A478-726D-493B-BA62-04C6E8167A87}" destId="{6A83B143-FA6A-474D-8DEE-F93DF56406D7}" srcOrd="1" destOrd="0" presId="urn:microsoft.com/office/officeart/2005/8/layout/vList5"/>
    <dgm:cxn modelId="{2B198433-1F7F-4BE8-8DB2-34260777DCCE}" type="presParOf" srcId="{D8A9A478-726D-493B-BA62-04C6E8167A87}" destId="{3601A2CA-D5AA-4BD5-A579-B75CEE5BB3F6}" srcOrd="2" destOrd="0" presId="urn:microsoft.com/office/officeart/2005/8/layout/vList5"/>
    <dgm:cxn modelId="{5618F8C1-E87F-4085-8698-AB0E17C165B9}" type="presParOf" srcId="{3601A2CA-D5AA-4BD5-A579-B75CEE5BB3F6}" destId="{BC222610-9BAE-4148-8F20-8E1FBE0D2782}" srcOrd="0" destOrd="0" presId="urn:microsoft.com/office/officeart/2005/8/layout/vList5"/>
    <dgm:cxn modelId="{41FC6509-FA0B-4BC1-BEB7-64BD7DC3DCFE}" type="presParOf" srcId="{3601A2CA-D5AA-4BD5-A579-B75CEE5BB3F6}" destId="{3056F4E5-B2D6-4D37-9F38-215ED85F906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03D2AE-057F-46D4-86C0-D4EF2249D66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E94B167-751A-48FC-B0A0-0CB8D34E8534}">
      <dgm:prSet phldrT="[Szöveg]" custT="1"/>
      <dgm:spPr>
        <a:solidFill>
          <a:srgbClr val="4F59A8"/>
        </a:solidFill>
      </dgm:spPr>
      <dgm:t>
        <a:bodyPr/>
        <a:lstStyle/>
        <a:p>
          <a:r>
            <a:rPr lang="hu-HU" sz="2000" dirty="0">
              <a:latin typeface="Roboto" panose="02000000000000000000" pitchFamily="2" charset="0"/>
              <a:ea typeface="Roboto" panose="02000000000000000000" pitchFamily="2" charset="0"/>
            </a:rPr>
            <a:t>Mód</a:t>
          </a:r>
        </a:p>
      </dgm:t>
    </dgm:pt>
    <dgm:pt modelId="{08981723-45C9-40DC-AB47-102AA1837CE4}" type="parTrans" cxnId="{E9880F49-3AB5-45FF-B40E-23CA68746BE6}">
      <dgm:prSet/>
      <dgm:spPr/>
      <dgm:t>
        <a:bodyPr/>
        <a:lstStyle/>
        <a:p>
          <a:endParaRPr lang="hu-HU" sz="20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CAA0CED-EAAD-4C6B-93D3-FC3B4544CA0D}" type="sibTrans" cxnId="{E9880F49-3AB5-45FF-B40E-23CA68746BE6}">
      <dgm:prSet/>
      <dgm:spPr/>
      <dgm:t>
        <a:bodyPr/>
        <a:lstStyle/>
        <a:p>
          <a:endParaRPr lang="hu-HU" sz="20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15EB4EE-4AC2-4EB0-98F7-93BBF0DD6B2F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Hivatalos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tájékoztatási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program</a:t>
          </a:r>
        </a:p>
      </dgm:t>
    </dgm:pt>
    <dgm:pt modelId="{7E496937-6C0B-44C1-8767-CB9A537D0C24}" type="parTrans" cxnId="{800267F0-C406-4B91-945F-4DC201CD20AC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AF50E2B-A611-4F7E-8BEF-C45E01DEFDDA}" type="sibTrans" cxnId="{800267F0-C406-4B91-945F-4DC201CD20AC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F36A657F-E7D7-46C9-AEE2-1729D189D802}">
      <dgm:prSet phldrT="[Szöveg]" custT="1"/>
      <dgm:spPr>
        <a:solidFill>
          <a:srgbClr val="4F59A8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Szervezeti kultúra</a:t>
          </a:r>
        </a:p>
      </dgm:t>
    </dgm:pt>
    <dgm:pt modelId="{F844E435-9600-4AE8-9816-DFA392937BC5}" type="parTrans" cxnId="{1BC07377-64BF-4F2C-A51A-7DFF0D12F64A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6A355E9-3E8A-4052-8237-28B74906176B}" type="sibTrans" cxnId="{1BC07377-64BF-4F2C-A51A-7DFF0D12F64A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04701F4-4DF1-4235-AE7E-3C62FDFCE136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Változási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ügynökök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: a menedzsment szintjén teljes egyetértés – csoportdinamikailag fontos, hogy a „főnök” a változás mellett legyen!</a:t>
          </a:r>
        </a:p>
      </dgm:t>
    </dgm:pt>
    <dgm:pt modelId="{1E52FCED-0BE2-4279-9066-BCF7E84005FD}" type="parTrans" cxnId="{EBFD304F-E960-489D-A307-BC08738F1675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9D2885B6-C992-431A-A0FC-53476509EFA5}" type="sibTrans" cxnId="{EBFD304F-E960-489D-A307-BC08738F1675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E63277D-92A7-4A1A-9E60-04D80FA7B343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Egyének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: életkor, vállalatnál eltöltött idő, nem nincs összefüggésben az alkalmazkodóképességgel! A korábbi szervezeti tapasztalatok viszont igen! </a:t>
          </a:r>
        </a:p>
      </dgm:t>
    </dgm:pt>
    <dgm:pt modelId="{37257E28-ED47-4C9A-AA69-9F593CA5ECBC}" type="parTrans" cxnId="{CA44E59D-F202-4E4B-AAE2-5C6DA3326624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A2EC0BC-0382-4504-AA41-55765C053613}" type="sibTrans" cxnId="{CA44E59D-F202-4E4B-AAE2-5C6DA3326624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2F97A6D-FA76-4744-9E13-864C2EF8AC7C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u-HU" sz="2000" b="1" kern="1200" dirty="0">
              <a:latin typeface="Roboto" panose="02000000000000000000" pitchFamily="2" charset="0"/>
              <a:ea typeface="Roboto" panose="02000000000000000000" pitchFamily="2" charset="0"/>
            </a:rPr>
            <a:t>A kialakuló kép a dolgozókban: 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munkahely biztonsága / munkakör önállósága, státusz / önazonosság / elkötelezettség / normák + értékek</a:t>
          </a:r>
        </a:p>
      </dgm:t>
    </dgm:pt>
    <dgm:pt modelId="{AA7C538B-4DAF-4CA2-8940-108866D80BDC}" type="parTrans" cxnId="{44439769-58BF-49A7-AD1F-C3A11D418713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73C8395-1D8F-49E1-B93B-CA6432610080}" type="sibTrans" cxnId="{44439769-58BF-49A7-AD1F-C3A11D418713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5A80C06-E0C9-4A9C-A771-CA2763D4C26E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Változás előnyeinek 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hangsúlyozása (outputok a kollégák szemében)</a:t>
          </a:r>
        </a:p>
      </dgm:t>
    </dgm:pt>
    <dgm:pt modelId="{226AA8F3-57B6-43C2-B4C6-600190556EA0}" type="parTrans" cxnId="{29A0ED27-A0CC-471D-8BD2-857949F48E96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A00F03C-462C-4DB1-B98F-87C4CD80407B}" type="sibTrans" cxnId="{29A0ED27-A0CC-471D-8BD2-857949F48E96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35C902C-1314-420E-B7C7-29601D2C92B8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Követelmények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 könnyen teljesíthetőek (jók az ugróink, ezek inputok a kollégáknál)</a:t>
          </a:r>
        </a:p>
      </dgm:t>
    </dgm:pt>
    <dgm:pt modelId="{C8AE6DBA-7C16-4B30-86EE-4AA63E7BF71A}" type="parTrans" cxnId="{883C8BDB-D423-42C4-BB0C-3A5791DF5B21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AD9EAAF-30E0-4036-A856-223B4A131EB4}" type="sibTrans" cxnId="{883C8BDB-D423-42C4-BB0C-3A5791DF5B21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8A9A478-726D-493B-BA62-04C6E8167A87}" type="pres">
      <dgm:prSet presAssocID="{9203D2AE-057F-46D4-86C0-D4EF2249D666}" presName="Name0" presStyleCnt="0">
        <dgm:presLayoutVars>
          <dgm:dir/>
          <dgm:animLvl val="lvl"/>
          <dgm:resizeHandles val="exact"/>
        </dgm:presLayoutVars>
      </dgm:prSet>
      <dgm:spPr/>
    </dgm:pt>
    <dgm:pt modelId="{22D77661-58C7-41F7-A66A-AE519AB1C457}" type="pres">
      <dgm:prSet presAssocID="{2E94B167-751A-48FC-B0A0-0CB8D34E8534}" presName="linNode" presStyleCnt="0"/>
      <dgm:spPr/>
    </dgm:pt>
    <dgm:pt modelId="{EC12F056-6FC7-4824-896D-EAFA69AE9E9F}" type="pres">
      <dgm:prSet presAssocID="{2E94B167-751A-48FC-B0A0-0CB8D34E8534}" presName="parentText" presStyleLbl="node1" presStyleIdx="0" presStyleCnt="2" custScaleY="55516">
        <dgm:presLayoutVars>
          <dgm:chMax val="1"/>
          <dgm:bulletEnabled val="1"/>
        </dgm:presLayoutVars>
      </dgm:prSet>
      <dgm:spPr/>
    </dgm:pt>
    <dgm:pt modelId="{FAE0E858-A11F-4214-9405-8A2D70C3C287}" type="pres">
      <dgm:prSet presAssocID="{2E94B167-751A-48FC-B0A0-0CB8D34E8534}" presName="descendantText" presStyleLbl="alignAccFollowNode1" presStyleIdx="0" presStyleCnt="2" custScaleX="342715" custScaleY="75675" custLinFactNeighborX="-676" custLinFactNeighborY="-13134">
        <dgm:presLayoutVars>
          <dgm:bulletEnabled val="1"/>
        </dgm:presLayoutVars>
      </dgm:prSet>
      <dgm:spPr/>
    </dgm:pt>
    <dgm:pt modelId="{6A83B143-FA6A-474D-8DEE-F93DF56406D7}" type="pres">
      <dgm:prSet presAssocID="{8CAA0CED-EAAD-4C6B-93D3-FC3B4544CA0D}" presName="sp" presStyleCnt="0"/>
      <dgm:spPr/>
    </dgm:pt>
    <dgm:pt modelId="{3601A2CA-D5AA-4BD5-A579-B75CEE5BB3F6}" type="pres">
      <dgm:prSet presAssocID="{F36A657F-E7D7-46C9-AEE2-1729D189D802}" presName="linNode" presStyleCnt="0"/>
      <dgm:spPr/>
    </dgm:pt>
    <dgm:pt modelId="{BC222610-9BAE-4148-8F20-8E1FBE0D2782}" type="pres">
      <dgm:prSet presAssocID="{F36A657F-E7D7-46C9-AEE2-1729D189D802}" presName="parentText" presStyleLbl="node1" presStyleIdx="1" presStyleCnt="2" custScaleX="107019" custScaleY="37194">
        <dgm:presLayoutVars>
          <dgm:chMax val="1"/>
          <dgm:bulletEnabled val="1"/>
        </dgm:presLayoutVars>
      </dgm:prSet>
      <dgm:spPr/>
    </dgm:pt>
    <dgm:pt modelId="{3A5AE7FF-160A-4794-8AFE-4E3BA9A122EF}" type="pres">
      <dgm:prSet presAssocID="{F36A657F-E7D7-46C9-AEE2-1729D189D802}" presName="descendantText" presStyleLbl="alignAccFollowNode1" presStyleIdx="1" presStyleCnt="2" custScaleX="370969" custScaleY="45166">
        <dgm:presLayoutVars>
          <dgm:bulletEnabled val="1"/>
        </dgm:presLayoutVars>
      </dgm:prSet>
      <dgm:spPr/>
    </dgm:pt>
  </dgm:ptLst>
  <dgm:cxnLst>
    <dgm:cxn modelId="{29A0ED27-A0CC-471D-8BD2-857949F48E96}" srcId="{2E94B167-751A-48FC-B0A0-0CB8D34E8534}" destId="{15A80C06-E0C9-4A9C-A771-CA2763D4C26E}" srcOrd="2" destOrd="0" parTransId="{226AA8F3-57B6-43C2-B4C6-600190556EA0}" sibTransId="{7A00F03C-462C-4DB1-B98F-87C4CD80407B}"/>
    <dgm:cxn modelId="{E9880F49-3AB5-45FF-B40E-23CA68746BE6}" srcId="{9203D2AE-057F-46D4-86C0-D4EF2249D666}" destId="{2E94B167-751A-48FC-B0A0-0CB8D34E8534}" srcOrd="0" destOrd="0" parTransId="{08981723-45C9-40DC-AB47-102AA1837CE4}" sibTransId="{8CAA0CED-EAAD-4C6B-93D3-FC3B4544CA0D}"/>
    <dgm:cxn modelId="{44439769-58BF-49A7-AD1F-C3A11D418713}" srcId="{F36A657F-E7D7-46C9-AEE2-1729D189D802}" destId="{D2F97A6D-FA76-4744-9E13-864C2EF8AC7C}" srcOrd="1" destOrd="0" parTransId="{AA7C538B-4DAF-4CA2-8940-108866D80BDC}" sibTransId="{773C8395-1D8F-49E1-B93B-CA6432610080}"/>
    <dgm:cxn modelId="{EBFD304F-E960-489D-A307-BC08738F1675}" srcId="{2E94B167-751A-48FC-B0A0-0CB8D34E8534}" destId="{104701F4-4DF1-4235-AE7E-3C62FDFCE136}" srcOrd="1" destOrd="0" parTransId="{1E52FCED-0BE2-4279-9066-BCF7E84005FD}" sibTransId="{9D2885B6-C992-431A-A0FC-53476509EFA5}"/>
    <dgm:cxn modelId="{1BC07377-64BF-4F2C-A51A-7DFF0D12F64A}" srcId="{9203D2AE-057F-46D4-86C0-D4EF2249D666}" destId="{F36A657F-E7D7-46C9-AEE2-1729D189D802}" srcOrd="1" destOrd="0" parTransId="{F844E435-9600-4AE8-9816-DFA392937BC5}" sibTransId="{56A355E9-3E8A-4052-8237-28B74906176B}"/>
    <dgm:cxn modelId="{18954587-BFE4-4EBB-9DB2-69A860168ED1}" type="presOf" srcId="{315EB4EE-4AC2-4EB0-98F7-93BBF0DD6B2F}" destId="{FAE0E858-A11F-4214-9405-8A2D70C3C287}" srcOrd="0" destOrd="0" presId="urn:microsoft.com/office/officeart/2005/8/layout/vList5"/>
    <dgm:cxn modelId="{BB658C89-2A87-4681-9CA3-77AE581D0242}" type="presOf" srcId="{DE63277D-92A7-4A1A-9E60-04D80FA7B343}" destId="{3A5AE7FF-160A-4794-8AFE-4E3BA9A122EF}" srcOrd="0" destOrd="0" presId="urn:microsoft.com/office/officeart/2005/8/layout/vList5"/>
    <dgm:cxn modelId="{9816E489-531C-4A93-A3D8-0D552D89D3C2}" type="presOf" srcId="{D2F97A6D-FA76-4744-9E13-864C2EF8AC7C}" destId="{3A5AE7FF-160A-4794-8AFE-4E3BA9A122EF}" srcOrd="0" destOrd="1" presId="urn:microsoft.com/office/officeart/2005/8/layout/vList5"/>
    <dgm:cxn modelId="{CA44E59D-F202-4E4B-AAE2-5C6DA3326624}" srcId="{F36A657F-E7D7-46C9-AEE2-1729D189D802}" destId="{DE63277D-92A7-4A1A-9E60-04D80FA7B343}" srcOrd="0" destOrd="0" parTransId="{37257E28-ED47-4C9A-AA69-9F593CA5ECBC}" sibTransId="{AA2EC0BC-0382-4504-AA41-55765C053613}"/>
    <dgm:cxn modelId="{01DC5C9E-71F8-4699-9FBE-CB05A2ADCED1}" type="presOf" srcId="{F36A657F-E7D7-46C9-AEE2-1729D189D802}" destId="{BC222610-9BAE-4148-8F20-8E1FBE0D2782}" srcOrd="0" destOrd="0" presId="urn:microsoft.com/office/officeart/2005/8/layout/vList5"/>
    <dgm:cxn modelId="{54DF859E-1BF2-45E7-96D3-4C64482D45DE}" type="presOf" srcId="{9203D2AE-057F-46D4-86C0-D4EF2249D666}" destId="{D8A9A478-726D-493B-BA62-04C6E8167A87}" srcOrd="0" destOrd="0" presId="urn:microsoft.com/office/officeart/2005/8/layout/vList5"/>
    <dgm:cxn modelId="{06F872AD-7201-4770-A8B0-4BE30BE4BDA7}" type="presOf" srcId="{104701F4-4DF1-4235-AE7E-3C62FDFCE136}" destId="{FAE0E858-A11F-4214-9405-8A2D70C3C287}" srcOrd="0" destOrd="1" presId="urn:microsoft.com/office/officeart/2005/8/layout/vList5"/>
    <dgm:cxn modelId="{5C2CA1C4-77F6-4503-8C07-32C44A5FE2A4}" type="presOf" srcId="{15A80C06-E0C9-4A9C-A771-CA2763D4C26E}" destId="{FAE0E858-A11F-4214-9405-8A2D70C3C287}" srcOrd="0" destOrd="2" presId="urn:microsoft.com/office/officeart/2005/8/layout/vList5"/>
    <dgm:cxn modelId="{32D5DFC4-75D4-4D90-814E-D9D2647790B4}" type="presOf" srcId="{2E94B167-751A-48FC-B0A0-0CB8D34E8534}" destId="{EC12F056-6FC7-4824-896D-EAFA69AE9E9F}" srcOrd="0" destOrd="0" presId="urn:microsoft.com/office/officeart/2005/8/layout/vList5"/>
    <dgm:cxn modelId="{883C8BDB-D423-42C4-BB0C-3A5791DF5B21}" srcId="{2E94B167-751A-48FC-B0A0-0CB8D34E8534}" destId="{535C902C-1314-420E-B7C7-29601D2C92B8}" srcOrd="3" destOrd="0" parTransId="{C8AE6DBA-7C16-4B30-86EE-4AA63E7BF71A}" sibTransId="{DAD9EAAF-30E0-4036-A856-223B4A131EB4}"/>
    <dgm:cxn modelId="{ACCD03F0-839B-4D23-A7CE-D511250BABF9}" type="presOf" srcId="{535C902C-1314-420E-B7C7-29601D2C92B8}" destId="{FAE0E858-A11F-4214-9405-8A2D70C3C287}" srcOrd="0" destOrd="3" presId="urn:microsoft.com/office/officeart/2005/8/layout/vList5"/>
    <dgm:cxn modelId="{800267F0-C406-4B91-945F-4DC201CD20AC}" srcId="{2E94B167-751A-48FC-B0A0-0CB8D34E8534}" destId="{315EB4EE-4AC2-4EB0-98F7-93BBF0DD6B2F}" srcOrd="0" destOrd="0" parTransId="{7E496937-6C0B-44C1-8767-CB9A537D0C24}" sibTransId="{3AF50E2B-A611-4F7E-8BEF-C45E01DEFDDA}"/>
    <dgm:cxn modelId="{BAD2F8EC-34E3-4038-B363-376D90D42BBB}" type="presParOf" srcId="{D8A9A478-726D-493B-BA62-04C6E8167A87}" destId="{22D77661-58C7-41F7-A66A-AE519AB1C457}" srcOrd="0" destOrd="0" presId="urn:microsoft.com/office/officeart/2005/8/layout/vList5"/>
    <dgm:cxn modelId="{0E1BA5FD-A96B-4578-B30E-336F36A2827C}" type="presParOf" srcId="{22D77661-58C7-41F7-A66A-AE519AB1C457}" destId="{EC12F056-6FC7-4824-896D-EAFA69AE9E9F}" srcOrd="0" destOrd="0" presId="urn:microsoft.com/office/officeart/2005/8/layout/vList5"/>
    <dgm:cxn modelId="{0971E7BD-CB8B-4E0F-9EE2-23B945315897}" type="presParOf" srcId="{22D77661-58C7-41F7-A66A-AE519AB1C457}" destId="{FAE0E858-A11F-4214-9405-8A2D70C3C287}" srcOrd="1" destOrd="0" presId="urn:microsoft.com/office/officeart/2005/8/layout/vList5"/>
    <dgm:cxn modelId="{F38B6D9A-E541-4ECE-91D9-CA91F4079FE9}" type="presParOf" srcId="{D8A9A478-726D-493B-BA62-04C6E8167A87}" destId="{6A83B143-FA6A-474D-8DEE-F93DF56406D7}" srcOrd="1" destOrd="0" presId="urn:microsoft.com/office/officeart/2005/8/layout/vList5"/>
    <dgm:cxn modelId="{2B198433-1F7F-4BE8-8DB2-34260777DCCE}" type="presParOf" srcId="{D8A9A478-726D-493B-BA62-04C6E8167A87}" destId="{3601A2CA-D5AA-4BD5-A579-B75CEE5BB3F6}" srcOrd="2" destOrd="0" presId="urn:microsoft.com/office/officeart/2005/8/layout/vList5"/>
    <dgm:cxn modelId="{5618F8C1-E87F-4085-8698-AB0E17C165B9}" type="presParOf" srcId="{3601A2CA-D5AA-4BD5-A579-B75CEE5BB3F6}" destId="{BC222610-9BAE-4148-8F20-8E1FBE0D2782}" srcOrd="0" destOrd="0" presId="urn:microsoft.com/office/officeart/2005/8/layout/vList5"/>
    <dgm:cxn modelId="{4F938EE2-A6D8-4CF9-A2C9-8CD339B486B2}" type="presParOf" srcId="{3601A2CA-D5AA-4BD5-A579-B75CEE5BB3F6}" destId="{3A5AE7FF-160A-4794-8AFE-4E3BA9A122E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203D2AE-057F-46D4-86C0-D4EF2249D66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E94B167-751A-48FC-B0A0-0CB8D34E8534}">
      <dgm:prSet phldrT="[Szöveg]" custT="1"/>
      <dgm:spPr>
        <a:solidFill>
          <a:srgbClr val="4F59A8"/>
        </a:solidFill>
      </dgm:spPr>
      <dgm:t>
        <a:bodyPr/>
        <a:lstStyle/>
        <a:p>
          <a:r>
            <a:rPr lang="hu-HU" sz="2000" dirty="0">
              <a:latin typeface="Roboto" panose="02000000000000000000" pitchFamily="2" charset="0"/>
              <a:ea typeface="Roboto" panose="02000000000000000000" pitchFamily="2" charset="0"/>
            </a:rPr>
            <a:t>Ami új lesz</a:t>
          </a:r>
        </a:p>
      </dgm:t>
    </dgm:pt>
    <dgm:pt modelId="{08981723-45C9-40DC-AB47-102AA1837CE4}" type="parTrans" cxnId="{E9880F49-3AB5-45FF-B40E-23CA68746BE6}">
      <dgm:prSet/>
      <dgm:spPr/>
      <dgm:t>
        <a:bodyPr/>
        <a:lstStyle/>
        <a:p>
          <a:endParaRPr lang="hu-HU" sz="20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CAA0CED-EAAD-4C6B-93D3-FC3B4544CA0D}" type="sibTrans" cxnId="{E9880F49-3AB5-45FF-B40E-23CA68746BE6}">
      <dgm:prSet/>
      <dgm:spPr/>
      <dgm:t>
        <a:bodyPr/>
        <a:lstStyle/>
        <a:p>
          <a:endParaRPr lang="hu-HU" sz="20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15EB4EE-4AC2-4EB0-98F7-93BBF0DD6B2F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Új kötelességek</a:t>
          </a:r>
        </a:p>
      </dgm:t>
    </dgm:pt>
    <dgm:pt modelId="{7E496937-6C0B-44C1-8767-CB9A537D0C24}" type="parTrans" cxnId="{800267F0-C406-4B91-945F-4DC201CD20AC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AF50E2B-A611-4F7E-8BEF-C45E01DEFDDA}" type="sibTrans" cxnId="{800267F0-C406-4B91-945F-4DC201CD20AC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F36A657F-E7D7-46C9-AEE2-1729D189D802}">
      <dgm:prSet phldrT="[Szöveg]" custT="1"/>
      <dgm:spPr>
        <a:solidFill>
          <a:srgbClr val="4F59A8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Oktatás</a:t>
          </a:r>
        </a:p>
      </dgm:t>
    </dgm:pt>
    <dgm:pt modelId="{F844E435-9600-4AE8-9816-DFA392937BC5}" type="parTrans" cxnId="{1BC07377-64BF-4F2C-A51A-7DFF0D12F64A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6A355E9-3E8A-4052-8237-28B74906176B}" type="sibTrans" cxnId="{1BC07377-64BF-4F2C-A51A-7DFF0D12F64A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E63277D-92A7-4A1A-9E60-04D80FA7B343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Adekvát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: legyen világos, hogy kinek mit kell tudni az új folyamathoz, technológia működtetéséhez</a:t>
          </a:r>
        </a:p>
      </dgm:t>
    </dgm:pt>
    <dgm:pt modelId="{37257E28-ED47-4C9A-AA69-9F593CA5ECBC}" type="parTrans" cxnId="{CA44E59D-F202-4E4B-AAE2-5C6DA3326624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A2EC0BC-0382-4504-AA41-55765C053613}" type="sibTrans" cxnId="{CA44E59D-F202-4E4B-AAE2-5C6DA3326624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BCB92C3-F5BD-4034-BAC8-2F1E5F804661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Új feladatok</a:t>
          </a:r>
        </a:p>
      </dgm:t>
    </dgm:pt>
    <dgm:pt modelId="{3F6552F6-C113-4587-BDBC-A72C60ED3339}" type="parTrans" cxnId="{E334DD7D-11ED-4B90-84FB-6021B7B6730F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0E23E0A-647C-4415-895C-CAA1A6E598FC}" type="sibTrans" cxnId="{E334DD7D-11ED-4B90-84FB-6021B7B6730F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8FD6A98-FD1C-4CBF-A35F-81BDA9926EEA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Munkamódszerek</a:t>
          </a:r>
        </a:p>
      </dgm:t>
    </dgm:pt>
    <dgm:pt modelId="{89186DC8-238A-4A72-A2EE-350D18378503}" type="parTrans" cxnId="{BF16579D-8A6D-420F-B40E-1814A757F252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D89D6AA-6315-4F98-B7CC-F2ECE58D4808}" type="sibTrans" cxnId="{BF16579D-8A6D-420F-B40E-1814A757F252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2564206-73C3-4B44-9D15-F7FA8383BB84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Folyamatok, más munkatársakkal kapcsolatok</a:t>
          </a:r>
        </a:p>
      </dgm:t>
    </dgm:pt>
    <dgm:pt modelId="{BFEB75F2-C846-4B57-A36A-FB4AD900C624}" type="parTrans" cxnId="{23661AC1-ADA4-4DD3-B42A-E5702004B000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D6B1BC6-B3D1-4BE0-BA60-BFE8BF155461}" type="sibTrans" cxnId="{23661AC1-ADA4-4DD3-B42A-E5702004B000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96964A1-7141-4E11-8625-6570E630B7F3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u-HU" sz="2000" b="1" kern="1200" dirty="0">
              <a:latin typeface="Roboto" panose="02000000000000000000" pitchFamily="2" charset="0"/>
              <a:ea typeface="Roboto" panose="02000000000000000000" pitchFamily="2" charset="0"/>
            </a:rPr>
            <a:t>Realisztikus: 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ha lehet, a munka helyszínén történjen!</a:t>
          </a:r>
        </a:p>
      </dgm:t>
    </dgm:pt>
    <dgm:pt modelId="{54CBC16F-3DF7-453E-B5A9-13E97707574A}" type="parTrans" cxnId="{A120B1D9-B1F9-4321-85FE-B8107D563FF2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F77A1D22-61F5-4FA0-86B1-BDCD7C89FCFC}" type="sibTrans" cxnId="{A120B1D9-B1F9-4321-85FE-B8107D563FF2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8A9A478-726D-493B-BA62-04C6E8167A87}" type="pres">
      <dgm:prSet presAssocID="{9203D2AE-057F-46D4-86C0-D4EF2249D666}" presName="Name0" presStyleCnt="0">
        <dgm:presLayoutVars>
          <dgm:dir/>
          <dgm:animLvl val="lvl"/>
          <dgm:resizeHandles val="exact"/>
        </dgm:presLayoutVars>
      </dgm:prSet>
      <dgm:spPr/>
    </dgm:pt>
    <dgm:pt modelId="{22D77661-58C7-41F7-A66A-AE519AB1C457}" type="pres">
      <dgm:prSet presAssocID="{2E94B167-751A-48FC-B0A0-0CB8D34E8534}" presName="linNode" presStyleCnt="0"/>
      <dgm:spPr/>
    </dgm:pt>
    <dgm:pt modelId="{EC12F056-6FC7-4824-896D-EAFA69AE9E9F}" type="pres">
      <dgm:prSet presAssocID="{2E94B167-751A-48FC-B0A0-0CB8D34E8534}" presName="parentText" presStyleLbl="node1" presStyleIdx="0" presStyleCnt="2" custScaleY="55516">
        <dgm:presLayoutVars>
          <dgm:chMax val="1"/>
          <dgm:bulletEnabled val="1"/>
        </dgm:presLayoutVars>
      </dgm:prSet>
      <dgm:spPr/>
    </dgm:pt>
    <dgm:pt modelId="{FAE0E858-A11F-4214-9405-8A2D70C3C287}" type="pres">
      <dgm:prSet presAssocID="{2E94B167-751A-48FC-B0A0-0CB8D34E8534}" presName="descendantText" presStyleLbl="alignAccFollowNode1" presStyleIdx="0" presStyleCnt="2" custScaleX="342715" custScaleY="75675" custLinFactNeighborX="-676" custLinFactNeighborY="-13134">
        <dgm:presLayoutVars>
          <dgm:bulletEnabled val="1"/>
        </dgm:presLayoutVars>
      </dgm:prSet>
      <dgm:spPr/>
    </dgm:pt>
    <dgm:pt modelId="{6A83B143-FA6A-474D-8DEE-F93DF56406D7}" type="pres">
      <dgm:prSet presAssocID="{8CAA0CED-EAAD-4C6B-93D3-FC3B4544CA0D}" presName="sp" presStyleCnt="0"/>
      <dgm:spPr/>
    </dgm:pt>
    <dgm:pt modelId="{3601A2CA-D5AA-4BD5-A579-B75CEE5BB3F6}" type="pres">
      <dgm:prSet presAssocID="{F36A657F-E7D7-46C9-AEE2-1729D189D802}" presName="linNode" presStyleCnt="0"/>
      <dgm:spPr/>
    </dgm:pt>
    <dgm:pt modelId="{BC222610-9BAE-4148-8F20-8E1FBE0D2782}" type="pres">
      <dgm:prSet presAssocID="{F36A657F-E7D7-46C9-AEE2-1729D189D802}" presName="parentText" presStyleLbl="node1" presStyleIdx="1" presStyleCnt="2" custScaleX="107019" custScaleY="37194">
        <dgm:presLayoutVars>
          <dgm:chMax val="1"/>
          <dgm:bulletEnabled val="1"/>
        </dgm:presLayoutVars>
      </dgm:prSet>
      <dgm:spPr/>
    </dgm:pt>
    <dgm:pt modelId="{3A5AE7FF-160A-4794-8AFE-4E3BA9A122EF}" type="pres">
      <dgm:prSet presAssocID="{F36A657F-E7D7-46C9-AEE2-1729D189D802}" presName="descendantText" presStyleLbl="alignAccFollowNode1" presStyleIdx="1" presStyleCnt="2" custScaleX="370969" custScaleY="40762">
        <dgm:presLayoutVars>
          <dgm:bulletEnabled val="1"/>
        </dgm:presLayoutVars>
      </dgm:prSet>
      <dgm:spPr/>
    </dgm:pt>
  </dgm:ptLst>
  <dgm:cxnLst>
    <dgm:cxn modelId="{F57C5500-27CF-481B-938A-4880D1D4FDA9}" type="presOf" srcId="{E8FD6A98-FD1C-4CBF-A35F-81BDA9926EEA}" destId="{FAE0E858-A11F-4214-9405-8A2D70C3C287}" srcOrd="0" destOrd="2" presId="urn:microsoft.com/office/officeart/2005/8/layout/vList5"/>
    <dgm:cxn modelId="{A6CAC228-31EA-433A-B8C9-230C5EBEF9B3}" type="presOf" srcId="{32564206-73C3-4B44-9D15-F7FA8383BB84}" destId="{FAE0E858-A11F-4214-9405-8A2D70C3C287}" srcOrd="0" destOrd="3" presId="urn:microsoft.com/office/officeart/2005/8/layout/vList5"/>
    <dgm:cxn modelId="{E9880F49-3AB5-45FF-B40E-23CA68746BE6}" srcId="{9203D2AE-057F-46D4-86C0-D4EF2249D666}" destId="{2E94B167-751A-48FC-B0A0-0CB8D34E8534}" srcOrd="0" destOrd="0" parTransId="{08981723-45C9-40DC-AB47-102AA1837CE4}" sibTransId="{8CAA0CED-EAAD-4C6B-93D3-FC3B4544CA0D}"/>
    <dgm:cxn modelId="{1BC07377-64BF-4F2C-A51A-7DFF0D12F64A}" srcId="{9203D2AE-057F-46D4-86C0-D4EF2249D666}" destId="{F36A657F-E7D7-46C9-AEE2-1729D189D802}" srcOrd="1" destOrd="0" parTransId="{F844E435-9600-4AE8-9816-DFA392937BC5}" sibTransId="{56A355E9-3E8A-4052-8237-28B74906176B}"/>
    <dgm:cxn modelId="{E334DD7D-11ED-4B90-84FB-6021B7B6730F}" srcId="{2E94B167-751A-48FC-B0A0-0CB8D34E8534}" destId="{2BCB92C3-F5BD-4034-BAC8-2F1E5F804661}" srcOrd="1" destOrd="0" parTransId="{3F6552F6-C113-4587-BDBC-A72C60ED3339}" sibTransId="{70E23E0A-647C-4415-895C-CAA1A6E598FC}"/>
    <dgm:cxn modelId="{18954587-BFE4-4EBB-9DB2-69A860168ED1}" type="presOf" srcId="{315EB4EE-4AC2-4EB0-98F7-93BBF0DD6B2F}" destId="{FAE0E858-A11F-4214-9405-8A2D70C3C287}" srcOrd="0" destOrd="0" presId="urn:microsoft.com/office/officeart/2005/8/layout/vList5"/>
    <dgm:cxn modelId="{BB658C89-2A87-4681-9CA3-77AE581D0242}" type="presOf" srcId="{DE63277D-92A7-4A1A-9E60-04D80FA7B343}" destId="{3A5AE7FF-160A-4794-8AFE-4E3BA9A122EF}" srcOrd="0" destOrd="0" presId="urn:microsoft.com/office/officeart/2005/8/layout/vList5"/>
    <dgm:cxn modelId="{BF16579D-8A6D-420F-B40E-1814A757F252}" srcId="{2E94B167-751A-48FC-B0A0-0CB8D34E8534}" destId="{E8FD6A98-FD1C-4CBF-A35F-81BDA9926EEA}" srcOrd="2" destOrd="0" parTransId="{89186DC8-238A-4A72-A2EE-350D18378503}" sibTransId="{7D89D6AA-6315-4F98-B7CC-F2ECE58D4808}"/>
    <dgm:cxn modelId="{CA44E59D-F202-4E4B-AAE2-5C6DA3326624}" srcId="{F36A657F-E7D7-46C9-AEE2-1729D189D802}" destId="{DE63277D-92A7-4A1A-9E60-04D80FA7B343}" srcOrd="0" destOrd="0" parTransId="{37257E28-ED47-4C9A-AA69-9F593CA5ECBC}" sibTransId="{AA2EC0BC-0382-4504-AA41-55765C053613}"/>
    <dgm:cxn modelId="{01DC5C9E-71F8-4699-9FBE-CB05A2ADCED1}" type="presOf" srcId="{F36A657F-E7D7-46C9-AEE2-1729D189D802}" destId="{BC222610-9BAE-4148-8F20-8E1FBE0D2782}" srcOrd="0" destOrd="0" presId="urn:microsoft.com/office/officeart/2005/8/layout/vList5"/>
    <dgm:cxn modelId="{54DF859E-1BF2-45E7-96D3-4C64482D45DE}" type="presOf" srcId="{9203D2AE-057F-46D4-86C0-D4EF2249D666}" destId="{D8A9A478-726D-493B-BA62-04C6E8167A87}" srcOrd="0" destOrd="0" presId="urn:microsoft.com/office/officeart/2005/8/layout/vList5"/>
    <dgm:cxn modelId="{23661AC1-ADA4-4DD3-B42A-E5702004B000}" srcId="{2E94B167-751A-48FC-B0A0-0CB8D34E8534}" destId="{32564206-73C3-4B44-9D15-F7FA8383BB84}" srcOrd="3" destOrd="0" parTransId="{BFEB75F2-C846-4B57-A36A-FB4AD900C624}" sibTransId="{3D6B1BC6-B3D1-4BE0-BA60-BFE8BF155461}"/>
    <dgm:cxn modelId="{32D5DFC4-75D4-4D90-814E-D9D2647790B4}" type="presOf" srcId="{2E94B167-751A-48FC-B0A0-0CB8D34E8534}" destId="{EC12F056-6FC7-4824-896D-EAFA69AE9E9F}" srcOrd="0" destOrd="0" presId="urn:microsoft.com/office/officeart/2005/8/layout/vList5"/>
    <dgm:cxn modelId="{A120B1D9-B1F9-4321-85FE-B8107D563FF2}" srcId="{F36A657F-E7D7-46C9-AEE2-1729D189D802}" destId="{C96964A1-7141-4E11-8625-6570E630B7F3}" srcOrd="1" destOrd="0" parTransId="{54CBC16F-3DF7-453E-B5A9-13E97707574A}" sibTransId="{F77A1D22-61F5-4FA0-86B1-BDCD7C89FCFC}"/>
    <dgm:cxn modelId="{800267F0-C406-4B91-945F-4DC201CD20AC}" srcId="{2E94B167-751A-48FC-B0A0-0CB8D34E8534}" destId="{315EB4EE-4AC2-4EB0-98F7-93BBF0DD6B2F}" srcOrd="0" destOrd="0" parTransId="{7E496937-6C0B-44C1-8767-CB9A537D0C24}" sibTransId="{3AF50E2B-A611-4F7E-8BEF-C45E01DEFDDA}"/>
    <dgm:cxn modelId="{4D4080F1-0351-4225-A67C-8E65C39AEF26}" type="presOf" srcId="{C96964A1-7141-4E11-8625-6570E630B7F3}" destId="{3A5AE7FF-160A-4794-8AFE-4E3BA9A122EF}" srcOrd="0" destOrd="1" presId="urn:microsoft.com/office/officeart/2005/8/layout/vList5"/>
    <dgm:cxn modelId="{C6B940FF-860B-4A7C-A98D-83B35BCF4B43}" type="presOf" srcId="{2BCB92C3-F5BD-4034-BAC8-2F1E5F804661}" destId="{FAE0E858-A11F-4214-9405-8A2D70C3C287}" srcOrd="0" destOrd="1" presId="urn:microsoft.com/office/officeart/2005/8/layout/vList5"/>
    <dgm:cxn modelId="{BAD2F8EC-34E3-4038-B363-376D90D42BBB}" type="presParOf" srcId="{D8A9A478-726D-493B-BA62-04C6E8167A87}" destId="{22D77661-58C7-41F7-A66A-AE519AB1C457}" srcOrd="0" destOrd="0" presId="urn:microsoft.com/office/officeart/2005/8/layout/vList5"/>
    <dgm:cxn modelId="{0E1BA5FD-A96B-4578-B30E-336F36A2827C}" type="presParOf" srcId="{22D77661-58C7-41F7-A66A-AE519AB1C457}" destId="{EC12F056-6FC7-4824-896D-EAFA69AE9E9F}" srcOrd="0" destOrd="0" presId="urn:microsoft.com/office/officeart/2005/8/layout/vList5"/>
    <dgm:cxn modelId="{0971E7BD-CB8B-4E0F-9EE2-23B945315897}" type="presParOf" srcId="{22D77661-58C7-41F7-A66A-AE519AB1C457}" destId="{FAE0E858-A11F-4214-9405-8A2D70C3C287}" srcOrd="1" destOrd="0" presId="urn:microsoft.com/office/officeart/2005/8/layout/vList5"/>
    <dgm:cxn modelId="{F38B6D9A-E541-4ECE-91D9-CA91F4079FE9}" type="presParOf" srcId="{D8A9A478-726D-493B-BA62-04C6E8167A87}" destId="{6A83B143-FA6A-474D-8DEE-F93DF56406D7}" srcOrd="1" destOrd="0" presId="urn:microsoft.com/office/officeart/2005/8/layout/vList5"/>
    <dgm:cxn modelId="{2B198433-1F7F-4BE8-8DB2-34260777DCCE}" type="presParOf" srcId="{D8A9A478-726D-493B-BA62-04C6E8167A87}" destId="{3601A2CA-D5AA-4BD5-A579-B75CEE5BB3F6}" srcOrd="2" destOrd="0" presId="urn:microsoft.com/office/officeart/2005/8/layout/vList5"/>
    <dgm:cxn modelId="{5618F8C1-E87F-4085-8698-AB0E17C165B9}" type="presParOf" srcId="{3601A2CA-D5AA-4BD5-A579-B75CEE5BB3F6}" destId="{BC222610-9BAE-4148-8F20-8E1FBE0D2782}" srcOrd="0" destOrd="0" presId="urn:microsoft.com/office/officeart/2005/8/layout/vList5"/>
    <dgm:cxn modelId="{4F938EE2-A6D8-4CF9-A2C9-8CD339B486B2}" type="presParOf" srcId="{3601A2CA-D5AA-4BD5-A579-B75CEE5BB3F6}" destId="{3A5AE7FF-160A-4794-8AFE-4E3BA9A122E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03D2AE-057F-46D4-86C0-D4EF2249D66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E94B167-751A-48FC-B0A0-0CB8D34E8534}">
      <dgm:prSet phldrT="[Szöveg]" custT="1"/>
      <dgm:spPr>
        <a:solidFill>
          <a:srgbClr val="4F59A8"/>
        </a:solidFill>
      </dgm:spPr>
      <dgm:t>
        <a:bodyPr/>
        <a:lstStyle/>
        <a:p>
          <a:r>
            <a:rPr lang="hu-HU" sz="2000" dirty="0">
              <a:latin typeface="Roboto" panose="02000000000000000000" pitchFamily="2" charset="0"/>
              <a:ea typeface="Roboto" panose="02000000000000000000" pitchFamily="2" charset="0"/>
            </a:rPr>
            <a:t>Amire számíthatunk</a:t>
          </a:r>
        </a:p>
      </dgm:t>
    </dgm:pt>
    <dgm:pt modelId="{08981723-45C9-40DC-AB47-102AA1837CE4}" type="parTrans" cxnId="{E9880F49-3AB5-45FF-B40E-23CA68746BE6}">
      <dgm:prSet/>
      <dgm:spPr/>
      <dgm:t>
        <a:bodyPr/>
        <a:lstStyle/>
        <a:p>
          <a:endParaRPr lang="hu-HU" sz="20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CAA0CED-EAAD-4C6B-93D3-FC3B4544CA0D}" type="sibTrans" cxnId="{E9880F49-3AB5-45FF-B40E-23CA68746BE6}">
      <dgm:prSet/>
      <dgm:spPr/>
      <dgm:t>
        <a:bodyPr/>
        <a:lstStyle/>
        <a:p>
          <a:endParaRPr lang="hu-HU" sz="20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F13BF46-269C-41F4-909C-DA6770770133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Zsilipek és platformok: 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intézményesített és előre rögzített műhelyek, konzultációk jelentősége horizontálisan és vertikálisan – a változás tempóját nem tudjuk, de az azt kezelő intézményeket igen</a:t>
          </a:r>
        </a:p>
      </dgm:t>
    </dgm:pt>
    <dgm:pt modelId="{F525FFB7-5E20-463D-80D7-D15BD6B22B29}" type="parTrans" cxnId="{8172933B-F377-4084-82D4-7F5CB057CC2F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41349BC-1A54-442D-B55D-E9F73637903E}" type="sibTrans" cxnId="{8172933B-F377-4084-82D4-7F5CB057CC2F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D47D75E-D3CE-4E47-8678-F053FE28313B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Rövid írásos, képi 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(akár </a:t>
          </a:r>
          <a:r>
            <a:rPr lang="hu-HU" sz="2000" b="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infografikás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) </a:t>
          </a: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anyagok kiküldése 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 dolgozóknak</a:t>
          </a:r>
        </a:p>
      </dgm:t>
    </dgm:pt>
    <dgm:pt modelId="{55CE081A-3596-4399-99CA-371DB75842EF}" type="parTrans" cxnId="{479708C4-421C-4E8F-8083-A70580429AF9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DB9D11E-74BB-464C-BC18-78817856E867}" type="sibTrans" cxnId="{479708C4-421C-4E8F-8083-A70580429AF9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36353E5-1F49-403E-A2A5-84C315D6DC5D}">
      <dgm:prSet phldrT="[Szöveg]" custT="1"/>
      <dgm:spPr>
        <a:solidFill>
          <a:srgbClr val="4F59A8"/>
        </a:solidFill>
      </dgm:spPr>
      <dgm:t>
        <a:bodyPr/>
        <a:lstStyle/>
        <a:p>
          <a:r>
            <a:rPr lang="hu-HU" sz="2000">
              <a:latin typeface="Roboto" panose="02000000000000000000" pitchFamily="2" charset="0"/>
              <a:ea typeface="Roboto" panose="02000000000000000000" pitchFamily="2" charset="0"/>
            </a:rPr>
            <a:t>Problémák </a:t>
          </a:r>
          <a:r>
            <a:rPr lang="hu-HU" sz="2000" dirty="0">
              <a:latin typeface="Roboto" panose="02000000000000000000" pitchFamily="2" charset="0"/>
              <a:ea typeface="Roboto" panose="02000000000000000000" pitchFamily="2" charset="0"/>
            </a:rPr>
            <a:t>kezelése</a:t>
          </a:r>
        </a:p>
      </dgm:t>
    </dgm:pt>
    <dgm:pt modelId="{8EEBC15A-1ACD-42BE-9BC2-D241E89E1642}" type="parTrans" cxnId="{E16EE84F-C1FE-4DAB-A525-AB1050A34A10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787A1A0-8A52-481A-A8A2-D9C47DE4353F}" type="sibTrans" cxnId="{E16EE84F-C1FE-4DAB-A525-AB1050A34A10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895A415-D7C0-4100-BF8B-3F0EC53E79DF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Sok nehézség </a:t>
          </a:r>
          <a:r>
            <a:rPr lang="hu-HU" sz="2000" b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lesz az elején az átállásból: nem úgy működik, nem találja az információt, nem annál a személynél van, akinél ő gondolta, beszállító nem segít időben, stb.</a:t>
          </a:r>
          <a:endParaRPr lang="hu-HU" sz="2000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688FDFE-ECE9-43B1-B819-A60D4CBB263C}" type="parTrans" cxnId="{CEAC3611-589D-4F69-80AD-5ECB1A6A7C6E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B706E68-7A48-48D8-97D6-3207163286C9}" type="sibTrans" cxnId="{CEAC3611-589D-4F69-80AD-5ECB1A6A7C6E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87698BE-1421-4EC0-974F-DFCA52F57EE8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1" dirty="0">
              <a:latin typeface="Roboto" panose="02000000000000000000" pitchFamily="2" charset="0"/>
              <a:ea typeface="Roboto" panose="02000000000000000000" pitchFamily="2" charset="0"/>
            </a:rPr>
            <a:t>Probléma megoldásának késése: </a:t>
          </a:r>
          <a:r>
            <a:rPr lang="hu-HU" sz="2000" dirty="0">
              <a:latin typeface="Roboto" panose="02000000000000000000" pitchFamily="2" charset="0"/>
              <a:ea typeface="Roboto" panose="02000000000000000000" pitchFamily="2" charset="0"/>
            </a:rPr>
            <a:t>tapogatódzás az ismeretlenben, szakértelem legtöbbször kívülről jön</a:t>
          </a:r>
        </a:p>
      </dgm:t>
    </dgm:pt>
    <dgm:pt modelId="{201D72CE-1DBA-45D3-8FAA-E027D54A4FD8}" type="parTrans" cxnId="{38ABEEC0-AE93-45AB-876D-761CA512665C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3B0520D-5186-4B0C-A8E5-5426334A059A}" type="sibTrans" cxnId="{38ABEEC0-AE93-45AB-876D-761CA512665C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3DF39A0-22FA-4642-96EF-3ED723C68FF6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Beszállítóval kötött szerződés 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kardinális jelentőségű! </a:t>
          </a:r>
        </a:p>
      </dgm:t>
    </dgm:pt>
    <dgm:pt modelId="{6CEF3CF2-3D16-4E63-8AC4-3FA6B9770AC0}" type="parTrans" cxnId="{5049AFF5-FA13-4658-AD07-4404FF14F585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F2AC1EFC-E720-4C4C-AB3D-8CE0E681BE6B}" type="sibTrans" cxnId="{5049AFF5-FA13-4658-AD07-4404FF14F585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8A9A478-726D-493B-BA62-04C6E8167A87}" type="pres">
      <dgm:prSet presAssocID="{9203D2AE-057F-46D4-86C0-D4EF2249D666}" presName="Name0" presStyleCnt="0">
        <dgm:presLayoutVars>
          <dgm:dir/>
          <dgm:animLvl val="lvl"/>
          <dgm:resizeHandles val="exact"/>
        </dgm:presLayoutVars>
      </dgm:prSet>
      <dgm:spPr/>
    </dgm:pt>
    <dgm:pt modelId="{22D77661-58C7-41F7-A66A-AE519AB1C457}" type="pres">
      <dgm:prSet presAssocID="{2E94B167-751A-48FC-B0A0-0CB8D34E8534}" presName="linNode" presStyleCnt="0"/>
      <dgm:spPr/>
    </dgm:pt>
    <dgm:pt modelId="{EC12F056-6FC7-4824-896D-EAFA69AE9E9F}" type="pres">
      <dgm:prSet presAssocID="{2E94B167-751A-48FC-B0A0-0CB8D34E8534}" presName="parentText" presStyleLbl="node1" presStyleIdx="0" presStyleCnt="2" custScaleY="55516">
        <dgm:presLayoutVars>
          <dgm:chMax val="1"/>
          <dgm:bulletEnabled val="1"/>
        </dgm:presLayoutVars>
      </dgm:prSet>
      <dgm:spPr/>
    </dgm:pt>
    <dgm:pt modelId="{5BB37F48-67BB-4F95-BAC5-30A9D5981FBA}" type="pres">
      <dgm:prSet presAssocID="{2E94B167-751A-48FC-B0A0-0CB8D34E8534}" presName="descendantText" presStyleLbl="alignAccFollowNode1" presStyleIdx="0" presStyleCnt="2" custScaleX="246722">
        <dgm:presLayoutVars>
          <dgm:bulletEnabled val="1"/>
        </dgm:presLayoutVars>
      </dgm:prSet>
      <dgm:spPr/>
    </dgm:pt>
    <dgm:pt modelId="{5894E6C6-905E-4B75-B9A6-A3CAB44D5750}" type="pres">
      <dgm:prSet presAssocID="{8CAA0CED-EAAD-4C6B-93D3-FC3B4544CA0D}" presName="sp" presStyleCnt="0"/>
      <dgm:spPr/>
    </dgm:pt>
    <dgm:pt modelId="{C9C32384-D1E3-4B19-AF6E-1A9B76F05D29}" type="pres">
      <dgm:prSet presAssocID="{536353E5-1F49-403E-A2A5-84C315D6DC5D}" presName="linNode" presStyleCnt="0"/>
      <dgm:spPr/>
    </dgm:pt>
    <dgm:pt modelId="{1649E217-331E-415F-BA0B-4BAD636D16B8}" type="pres">
      <dgm:prSet presAssocID="{536353E5-1F49-403E-A2A5-84C315D6DC5D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E6EA6492-0D71-40E3-A86D-9B813DE212F2}" type="pres">
      <dgm:prSet presAssocID="{536353E5-1F49-403E-A2A5-84C315D6DC5D}" presName="descendantText" presStyleLbl="alignAccFollowNode1" presStyleIdx="1" presStyleCnt="2" custScaleX="251968" custScaleY="121852">
        <dgm:presLayoutVars>
          <dgm:bulletEnabled val="1"/>
        </dgm:presLayoutVars>
      </dgm:prSet>
      <dgm:spPr/>
    </dgm:pt>
  </dgm:ptLst>
  <dgm:cxnLst>
    <dgm:cxn modelId="{CEAC3611-589D-4F69-80AD-5ECB1A6A7C6E}" srcId="{2E94B167-751A-48FC-B0A0-0CB8D34E8534}" destId="{5895A415-D7C0-4100-BF8B-3F0EC53E79DF}" srcOrd="0" destOrd="0" parTransId="{3688FDFE-ECE9-43B1-B819-A60D4CBB263C}" sibTransId="{5B706E68-7A48-48D8-97D6-3207163286C9}"/>
    <dgm:cxn modelId="{71567038-90AC-41CA-9B52-296265864E0D}" type="presOf" srcId="{7D47D75E-D3CE-4E47-8678-F053FE28313B}" destId="{E6EA6492-0D71-40E3-A86D-9B813DE212F2}" srcOrd="0" destOrd="1" presId="urn:microsoft.com/office/officeart/2005/8/layout/vList5"/>
    <dgm:cxn modelId="{8172933B-F377-4084-82D4-7F5CB057CC2F}" srcId="{536353E5-1F49-403E-A2A5-84C315D6DC5D}" destId="{2F13BF46-269C-41F4-909C-DA6770770133}" srcOrd="0" destOrd="0" parTransId="{F525FFB7-5E20-463D-80D7-D15BD6B22B29}" sibTransId="{D41349BC-1A54-442D-B55D-E9F73637903E}"/>
    <dgm:cxn modelId="{26FD1441-CCD9-4135-B2FC-32D166A30F06}" type="presOf" srcId="{187698BE-1421-4EC0-974F-DFCA52F57EE8}" destId="{5BB37F48-67BB-4F95-BAC5-30A9D5981FBA}" srcOrd="0" destOrd="1" presId="urn:microsoft.com/office/officeart/2005/8/layout/vList5"/>
    <dgm:cxn modelId="{E9880F49-3AB5-45FF-B40E-23CA68746BE6}" srcId="{9203D2AE-057F-46D4-86C0-D4EF2249D666}" destId="{2E94B167-751A-48FC-B0A0-0CB8D34E8534}" srcOrd="0" destOrd="0" parTransId="{08981723-45C9-40DC-AB47-102AA1837CE4}" sibTransId="{8CAA0CED-EAAD-4C6B-93D3-FC3B4544CA0D}"/>
    <dgm:cxn modelId="{E16EE84F-C1FE-4DAB-A525-AB1050A34A10}" srcId="{9203D2AE-057F-46D4-86C0-D4EF2249D666}" destId="{536353E5-1F49-403E-A2A5-84C315D6DC5D}" srcOrd="1" destOrd="0" parTransId="{8EEBC15A-1ACD-42BE-9BC2-D241E89E1642}" sibTransId="{1787A1A0-8A52-481A-A8A2-D9C47DE4353F}"/>
    <dgm:cxn modelId="{AFB30C7A-141D-402F-AFE3-1283FF9196A2}" type="presOf" srcId="{2F13BF46-269C-41F4-909C-DA6770770133}" destId="{E6EA6492-0D71-40E3-A86D-9B813DE212F2}" srcOrd="0" destOrd="0" presId="urn:microsoft.com/office/officeart/2005/8/layout/vList5"/>
    <dgm:cxn modelId="{54DF859E-1BF2-45E7-96D3-4C64482D45DE}" type="presOf" srcId="{9203D2AE-057F-46D4-86C0-D4EF2249D666}" destId="{D8A9A478-726D-493B-BA62-04C6E8167A87}" srcOrd="0" destOrd="0" presId="urn:microsoft.com/office/officeart/2005/8/layout/vList5"/>
    <dgm:cxn modelId="{783697A5-4D93-4B9C-AEBE-C71CA09CB5A2}" type="presOf" srcId="{5895A415-D7C0-4100-BF8B-3F0EC53E79DF}" destId="{5BB37F48-67BB-4F95-BAC5-30A9D5981FBA}" srcOrd="0" destOrd="0" presId="urn:microsoft.com/office/officeart/2005/8/layout/vList5"/>
    <dgm:cxn modelId="{844C3FBD-A6C4-4887-8888-2E8FEE2DB5DB}" type="presOf" srcId="{13DF39A0-22FA-4642-96EF-3ED723C68FF6}" destId="{E6EA6492-0D71-40E3-A86D-9B813DE212F2}" srcOrd="0" destOrd="2" presId="urn:microsoft.com/office/officeart/2005/8/layout/vList5"/>
    <dgm:cxn modelId="{38ABEEC0-AE93-45AB-876D-761CA512665C}" srcId="{2E94B167-751A-48FC-B0A0-0CB8D34E8534}" destId="{187698BE-1421-4EC0-974F-DFCA52F57EE8}" srcOrd="1" destOrd="0" parTransId="{201D72CE-1DBA-45D3-8FAA-E027D54A4FD8}" sibTransId="{43B0520D-5186-4B0C-A8E5-5426334A059A}"/>
    <dgm:cxn modelId="{479708C4-421C-4E8F-8083-A70580429AF9}" srcId="{536353E5-1F49-403E-A2A5-84C315D6DC5D}" destId="{7D47D75E-D3CE-4E47-8678-F053FE28313B}" srcOrd="1" destOrd="0" parTransId="{55CE081A-3596-4399-99CA-371DB75842EF}" sibTransId="{ADB9D11E-74BB-464C-BC18-78817856E867}"/>
    <dgm:cxn modelId="{32D5DFC4-75D4-4D90-814E-D9D2647790B4}" type="presOf" srcId="{2E94B167-751A-48FC-B0A0-0CB8D34E8534}" destId="{EC12F056-6FC7-4824-896D-EAFA69AE9E9F}" srcOrd="0" destOrd="0" presId="urn:microsoft.com/office/officeart/2005/8/layout/vList5"/>
    <dgm:cxn modelId="{5049AFF5-FA13-4658-AD07-4404FF14F585}" srcId="{536353E5-1F49-403E-A2A5-84C315D6DC5D}" destId="{13DF39A0-22FA-4642-96EF-3ED723C68FF6}" srcOrd="2" destOrd="0" parTransId="{6CEF3CF2-3D16-4E63-8AC4-3FA6B9770AC0}" sibTransId="{F2AC1EFC-E720-4C4C-AB3D-8CE0E681BE6B}"/>
    <dgm:cxn modelId="{A6B0B6FA-09DE-47F4-88A6-72AF673C0C83}" type="presOf" srcId="{536353E5-1F49-403E-A2A5-84C315D6DC5D}" destId="{1649E217-331E-415F-BA0B-4BAD636D16B8}" srcOrd="0" destOrd="0" presId="urn:microsoft.com/office/officeart/2005/8/layout/vList5"/>
    <dgm:cxn modelId="{BAD2F8EC-34E3-4038-B363-376D90D42BBB}" type="presParOf" srcId="{D8A9A478-726D-493B-BA62-04C6E8167A87}" destId="{22D77661-58C7-41F7-A66A-AE519AB1C457}" srcOrd="0" destOrd="0" presId="urn:microsoft.com/office/officeart/2005/8/layout/vList5"/>
    <dgm:cxn modelId="{0E1BA5FD-A96B-4578-B30E-336F36A2827C}" type="presParOf" srcId="{22D77661-58C7-41F7-A66A-AE519AB1C457}" destId="{EC12F056-6FC7-4824-896D-EAFA69AE9E9F}" srcOrd="0" destOrd="0" presId="urn:microsoft.com/office/officeart/2005/8/layout/vList5"/>
    <dgm:cxn modelId="{F52AAB8C-A9DB-4F55-A8E7-A8BF1F74461C}" type="presParOf" srcId="{22D77661-58C7-41F7-A66A-AE519AB1C457}" destId="{5BB37F48-67BB-4F95-BAC5-30A9D5981FBA}" srcOrd="1" destOrd="0" presId="urn:microsoft.com/office/officeart/2005/8/layout/vList5"/>
    <dgm:cxn modelId="{7AA7F5AC-1DA7-4193-B5BC-567EC990FE6B}" type="presParOf" srcId="{D8A9A478-726D-493B-BA62-04C6E8167A87}" destId="{5894E6C6-905E-4B75-B9A6-A3CAB44D5750}" srcOrd="1" destOrd="0" presId="urn:microsoft.com/office/officeart/2005/8/layout/vList5"/>
    <dgm:cxn modelId="{7A699B39-654A-4962-B7FD-42B8EE54943E}" type="presParOf" srcId="{D8A9A478-726D-493B-BA62-04C6E8167A87}" destId="{C9C32384-D1E3-4B19-AF6E-1A9B76F05D29}" srcOrd="2" destOrd="0" presId="urn:microsoft.com/office/officeart/2005/8/layout/vList5"/>
    <dgm:cxn modelId="{AF88AE76-0A25-4C8A-B380-2E78BD73DE37}" type="presParOf" srcId="{C9C32384-D1E3-4B19-AF6E-1A9B76F05D29}" destId="{1649E217-331E-415F-BA0B-4BAD636D16B8}" srcOrd="0" destOrd="0" presId="urn:microsoft.com/office/officeart/2005/8/layout/vList5"/>
    <dgm:cxn modelId="{D5851B37-EA59-40AA-BCD6-2ECEDC25B01F}" type="presParOf" srcId="{C9C32384-D1E3-4B19-AF6E-1A9B76F05D29}" destId="{E6EA6492-0D71-40E3-A86D-9B813DE212F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03D2AE-057F-46D4-86C0-D4EF2249D66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E94B167-751A-48FC-B0A0-0CB8D34E8534}">
      <dgm:prSet phldrT="[Szöveg]" custT="1"/>
      <dgm:spPr>
        <a:solidFill>
          <a:srgbClr val="4F59A8"/>
        </a:solidFill>
      </dgm:spPr>
      <dgm:t>
        <a:bodyPr/>
        <a:lstStyle/>
        <a:p>
          <a:r>
            <a:rPr lang="hu-HU" sz="2000" dirty="0">
              <a:latin typeface="Roboto" panose="02000000000000000000" pitchFamily="2" charset="0"/>
              <a:ea typeface="Roboto" panose="02000000000000000000" pitchFamily="2" charset="0"/>
            </a:rPr>
            <a:t>Akkor intézményesült a változás, ha:</a:t>
          </a:r>
        </a:p>
      </dgm:t>
    </dgm:pt>
    <dgm:pt modelId="{08981723-45C9-40DC-AB47-102AA1837CE4}" type="parTrans" cxnId="{E9880F49-3AB5-45FF-B40E-23CA68746BE6}">
      <dgm:prSet/>
      <dgm:spPr/>
      <dgm:t>
        <a:bodyPr/>
        <a:lstStyle/>
        <a:p>
          <a:endParaRPr lang="hu-HU" sz="20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CAA0CED-EAAD-4C6B-93D3-FC3B4544CA0D}" type="sibTrans" cxnId="{E9880F49-3AB5-45FF-B40E-23CA68746BE6}">
      <dgm:prSet/>
      <dgm:spPr/>
      <dgm:t>
        <a:bodyPr/>
        <a:lstStyle/>
        <a:p>
          <a:endParaRPr lang="hu-HU" sz="20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895A415-D7C0-4100-BF8B-3F0EC53E79DF}">
      <dgm:prSet phldrT="[Szöveg]"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 dolgozók elkötelezettsége megszilárdult az új rendszer iránt (tipikus tünet: az új dolgozókat hogyan tanítják be a régiek…)</a:t>
          </a:r>
          <a:endParaRPr lang="hu-HU" sz="2000" b="0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688FDFE-ECE9-43B1-B819-A60D4CBB263C}" type="parTrans" cxnId="{CEAC3611-589D-4F69-80AD-5ECB1A6A7C6E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B706E68-7A48-48D8-97D6-3207163286C9}" type="sibTrans" cxnId="{CEAC3611-589D-4F69-80AD-5ECB1A6A7C6E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3815099-ABA9-4A72-AA22-88F8C3EB5671}">
      <dgm:prSet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Beálltak az új folyamatok, kapcsolatok, információs csatornák</a:t>
          </a:r>
        </a:p>
      </dgm:t>
    </dgm:pt>
    <dgm:pt modelId="{5E2203FD-21FA-4993-96FE-19C2AAFF4AA5}" type="parTrans" cxnId="{D87FAF9A-618F-459E-BF9F-91AA75680E15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90699FC4-79C7-47C0-99C7-9CCEE22BC973}" type="sibTrans" cxnId="{D87FAF9A-618F-459E-BF9F-91AA75680E15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2AD38C2E-F19C-4AC8-A129-6170882BAD94}">
      <dgm:prSet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Nincs ellenállás a rendszerrel szemben, vagy csak minimális (folyosói pletykák…)</a:t>
          </a:r>
        </a:p>
      </dgm:t>
    </dgm:pt>
    <dgm:pt modelId="{81126F86-ECE1-4F3C-9F2A-D735AD98EEAB}" type="parTrans" cxnId="{7ACB4DFB-19B2-4C43-9FFE-5C7B03E9F80E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173ECA3-B038-4FDA-9FDF-E1FE6E35274C}" type="sibTrans" cxnId="{7ACB4DFB-19B2-4C43-9FFE-5C7B03E9F80E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90B3F83E-023F-4619-979C-177A8AC16001}">
      <dgm:prSet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az új alkalmazottak már az új rendszerről kapnak oktatást, és a meglévő alkalmazottak felfrissítő képzése is megtörténik</a:t>
          </a:r>
        </a:p>
      </dgm:t>
    </dgm:pt>
    <dgm:pt modelId="{BCDD353B-4D7A-4C84-8762-6DB4DB3A42EC}" type="parTrans" cxnId="{4F2911F7-1C9F-42F3-B954-8A96F43F4772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E7B9849-24DD-4E30-91C3-A545EAE017B9}" type="sibTrans" cxnId="{4F2911F7-1C9F-42F3-B954-8A96F43F4772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14FEEF6-29CB-404F-8699-F5C2E12FC5FB}">
      <dgm:prSet custT="1"/>
      <dgm:spPr>
        <a:solidFill>
          <a:srgbClr val="CBEBED"/>
        </a:solidFill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u-HU" sz="2000" b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Világos az </a:t>
          </a:r>
          <a:r>
            <a:rPr lang="hu-HU" sz="2000" b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insource</a:t>
          </a:r>
          <a:r>
            <a:rPr lang="hu-HU" sz="2000" b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/ </a:t>
          </a:r>
          <a:r>
            <a:rPr lang="hu-HU" sz="2000" b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outsource</a:t>
          </a:r>
          <a:r>
            <a:rPr lang="hu-HU" sz="2000" b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az egyes feladatokban, tevékenységi körökben (pl. gépek karbantartása, tudás / kompetencia igénybe vétele</a:t>
          </a:r>
        </a:p>
      </dgm:t>
    </dgm:pt>
    <dgm:pt modelId="{A3C7B2F5-7CE4-4026-AB2C-E2AF13B5E15E}" type="parTrans" cxnId="{995D012C-A673-468E-8001-0CA24AF4498C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EA7142C-AC9F-4443-AE93-766EE0628EE6}" type="sibTrans" cxnId="{995D012C-A673-468E-8001-0CA24AF4498C}">
      <dgm:prSet/>
      <dgm:spPr/>
      <dgm:t>
        <a:bodyPr/>
        <a:lstStyle/>
        <a:p>
          <a:endParaRPr lang="hu-HU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8A9A478-726D-493B-BA62-04C6E8167A87}" type="pres">
      <dgm:prSet presAssocID="{9203D2AE-057F-46D4-86C0-D4EF2249D666}" presName="Name0" presStyleCnt="0">
        <dgm:presLayoutVars>
          <dgm:dir/>
          <dgm:animLvl val="lvl"/>
          <dgm:resizeHandles val="exact"/>
        </dgm:presLayoutVars>
      </dgm:prSet>
      <dgm:spPr/>
    </dgm:pt>
    <dgm:pt modelId="{22D77661-58C7-41F7-A66A-AE519AB1C457}" type="pres">
      <dgm:prSet presAssocID="{2E94B167-751A-48FC-B0A0-0CB8D34E8534}" presName="linNode" presStyleCnt="0"/>
      <dgm:spPr/>
    </dgm:pt>
    <dgm:pt modelId="{EC12F056-6FC7-4824-896D-EAFA69AE9E9F}" type="pres">
      <dgm:prSet presAssocID="{2E94B167-751A-48FC-B0A0-0CB8D34E8534}" presName="parentText" presStyleLbl="node1" presStyleIdx="0" presStyleCnt="1" custScaleY="55516">
        <dgm:presLayoutVars>
          <dgm:chMax val="1"/>
          <dgm:bulletEnabled val="1"/>
        </dgm:presLayoutVars>
      </dgm:prSet>
      <dgm:spPr/>
    </dgm:pt>
    <dgm:pt modelId="{5BB37F48-67BB-4F95-BAC5-30A9D5981FBA}" type="pres">
      <dgm:prSet presAssocID="{2E94B167-751A-48FC-B0A0-0CB8D34E8534}" presName="descendantText" presStyleLbl="alignAccFollowNode1" presStyleIdx="0" presStyleCnt="1" custScaleX="206018">
        <dgm:presLayoutVars>
          <dgm:bulletEnabled val="1"/>
        </dgm:presLayoutVars>
      </dgm:prSet>
      <dgm:spPr/>
    </dgm:pt>
  </dgm:ptLst>
  <dgm:cxnLst>
    <dgm:cxn modelId="{CEAC3611-589D-4F69-80AD-5ECB1A6A7C6E}" srcId="{2E94B167-751A-48FC-B0A0-0CB8D34E8534}" destId="{5895A415-D7C0-4100-BF8B-3F0EC53E79DF}" srcOrd="0" destOrd="0" parTransId="{3688FDFE-ECE9-43B1-B819-A60D4CBB263C}" sibTransId="{5B706E68-7A48-48D8-97D6-3207163286C9}"/>
    <dgm:cxn modelId="{995D012C-A673-468E-8001-0CA24AF4498C}" srcId="{2E94B167-751A-48FC-B0A0-0CB8D34E8534}" destId="{314FEEF6-29CB-404F-8699-F5C2E12FC5FB}" srcOrd="4" destOrd="0" parTransId="{A3C7B2F5-7CE4-4026-AB2C-E2AF13B5E15E}" sibTransId="{8EA7142C-AC9F-4443-AE93-766EE0628EE6}"/>
    <dgm:cxn modelId="{E9880F49-3AB5-45FF-B40E-23CA68746BE6}" srcId="{9203D2AE-057F-46D4-86C0-D4EF2249D666}" destId="{2E94B167-751A-48FC-B0A0-0CB8D34E8534}" srcOrd="0" destOrd="0" parTransId="{08981723-45C9-40DC-AB47-102AA1837CE4}" sibTransId="{8CAA0CED-EAAD-4C6B-93D3-FC3B4544CA0D}"/>
    <dgm:cxn modelId="{D87FAF9A-618F-459E-BF9F-91AA75680E15}" srcId="{2E94B167-751A-48FC-B0A0-0CB8D34E8534}" destId="{83815099-ABA9-4A72-AA22-88F8C3EB5671}" srcOrd="1" destOrd="0" parTransId="{5E2203FD-21FA-4993-96FE-19C2AAFF4AA5}" sibTransId="{90699FC4-79C7-47C0-99C7-9CCEE22BC973}"/>
    <dgm:cxn modelId="{54DF859E-1BF2-45E7-96D3-4C64482D45DE}" type="presOf" srcId="{9203D2AE-057F-46D4-86C0-D4EF2249D666}" destId="{D8A9A478-726D-493B-BA62-04C6E8167A87}" srcOrd="0" destOrd="0" presId="urn:microsoft.com/office/officeart/2005/8/layout/vList5"/>
    <dgm:cxn modelId="{783697A5-4D93-4B9C-AEBE-C71CA09CB5A2}" type="presOf" srcId="{5895A415-D7C0-4100-BF8B-3F0EC53E79DF}" destId="{5BB37F48-67BB-4F95-BAC5-30A9D5981FBA}" srcOrd="0" destOrd="0" presId="urn:microsoft.com/office/officeart/2005/8/layout/vList5"/>
    <dgm:cxn modelId="{32D5DFC4-75D4-4D90-814E-D9D2647790B4}" type="presOf" srcId="{2E94B167-751A-48FC-B0A0-0CB8D34E8534}" destId="{EC12F056-6FC7-4824-896D-EAFA69AE9E9F}" srcOrd="0" destOrd="0" presId="urn:microsoft.com/office/officeart/2005/8/layout/vList5"/>
    <dgm:cxn modelId="{08DAF8E4-EDD4-44EF-9E47-562758B8F146}" type="presOf" srcId="{314FEEF6-29CB-404F-8699-F5C2E12FC5FB}" destId="{5BB37F48-67BB-4F95-BAC5-30A9D5981FBA}" srcOrd="0" destOrd="4" presId="urn:microsoft.com/office/officeart/2005/8/layout/vList5"/>
    <dgm:cxn modelId="{EC34CDE9-C12E-402E-B4B6-CD5791DA61B2}" type="presOf" srcId="{2AD38C2E-F19C-4AC8-A129-6170882BAD94}" destId="{5BB37F48-67BB-4F95-BAC5-30A9D5981FBA}" srcOrd="0" destOrd="2" presId="urn:microsoft.com/office/officeart/2005/8/layout/vList5"/>
    <dgm:cxn modelId="{8B47DFF3-6A2C-4CF7-A504-F4576E4CFFAB}" type="presOf" srcId="{90B3F83E-023F-4619-979C-177A8AC16001}" destId="{5BB37F48-67BB-4F95-BAC5-30A9D5981FBA}" srcOrd="0" destOrd="3" presId="urn:microsoft.com/office/officeart/2005/8/layout/vList5"/>
    <dgm:cxn modelId="{4F2911F7-1C9F-42F3-B954-8A96F43F4772}" srcId="{2E94B167-751A-48FC-B0A0-0CB8D34E8534}" destId="{90B3F83E-023F-4619-979C-177A8AC16001}" srcOrd="3" destOrd="0" parTransId="{BCDD353B-4D7A-4C84-8762-6DB4DB3A42EC}" sibTransId="{BE7B9849-24DD-4E30-91C3-A545EAE017B9}"/>
    <dgm:cxn modelId="{EB893DF8-8F98-461D-B125-4F7C4D6A8A55}" type="presOf" srcId="{83815099-ABA9-4A72-AA22-88F8C3EB5671}" destId="{5BB37F48-67BB-4F95-BAC5-30A9D5981FBA}" srcOrd="0" destOrd="1" presId="urn:microsoft.com/office/officeart/2005/8/layout/vList5"/>
    <dgm:cxn modelId="{7ACB4DFB-19B2-4C43-9FFE-5C7B03E9F80E}" srcId="{2E94B167-751A-48FC-B0A0-0CB8D34E8534}" destId="{2AD38C2E-F19C-4AC8-A129-6170882BAD94}" srcOrd="2" destOrd="0" parTransId="{81126F86-ECE1-4F3C-9F2A-D735AD98EEAB}" sibTransId="{E173ECA3-B038-4FDA-9FDF-E1FE6E35274C}"/>
    <dgm:cxn modelId="{BAD2F8EC-34E3-4038-B363-376D90D42BBB}" type="presParOf" srcId="{D8A9A478-726D-493B-BA62-04C6E8167A87}" destId="{22D77661-58C7-41F7-A66A-AE519AB1C457}" srcOrd="0" destOrd="0" presId="urn:microsoft.com/office/officeart/2005/8/layout/vList5"/>
    <dgm:cxn modelId="{0E1BA5FD-A96B-4578-B30E-336F36A2827C}" type="presParOf" srcId="{22D77661-58C7-41F7-A66A-AE519AB1C457}" destId="{EC12F056-6FC7-4824-896D-EAFA69AE9E9F}" srcOrd="0" destOrd="0" presId="urn:microsoft.com/office/officeart/2005/8/layout/vList5"/>
    <dgm:cxn modelId="{F52AAB8C-A9DB-4F55-A8E7-A8BF1F74461C}" type="presParOf" srcId="{22D77661-58C7-41F7-A66A-AE519AB1C457}" destId="{5BB37F48-67BB-4F95-BAC5-30A9D5981FB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F041C-4497-488D-A671-3E95ABAD489A}">
      <dsp:nvSpPr>
        <dsp:cNvPr id="0" name=""/>
        <dsp:cNvSpPr/>
      </dsp:nvSpPr>
      <dsp:spPr>
        <a:xfrm>
          <a:off x="48" y="3943"/>
          <a:ext cx="4609884" cy="460800"/>
        </a:xfrm>
        <a:prstGeom prst="rect">
          <a:avLst/>
        </a:prstGeom>
        <a:solidFill>
          <a:srgbClr val="4F59A8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KIK VAGYUNK?</a:t>
          </a:r>
        </a:p>
      </dsp:txBody>
      <dsp:txXfrm>
        <a:off x="48" y="3943"/>
        <a:ext cx="4609884" cy="460800"/>
      </dsp:txXfrm>
    </dsp:sp>
    <dsp:sp modelId="{C743CDD4-9809-42D4-A5D8-7B5760199851}">
      <dsp:nvSpPr>
        <dsp:cNvPr id="0" name=""/>
        <dsp:cNvSpPr/>
      </dsp:nvSpPr>
      <dsp:spPr>
        <a:xfrm>
          <a:off x="48" y="464743"/>
          <a:ext cx="4609884" cy="4743360"/>
        </a:xfrm>
        <a:prstGeom prst="rect">
          <a:avLst/>
        </a:prstGeom>
        <a:solidFill>
          <a:srgbClr val="CBEBED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u-HU" sz="2000" b="1" i="0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Küldetésünk:</a:t>
          </a:r>
        </a:p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u-HU" sz="2000" b="0" i="0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A Formáció Csoport azért jött létre, hogy a hazai </a:t>
          </a:r>
          <a:r>
            <a:rPr lang="hu-HU" sz="2000" b="0" i="0" kern="1200" dirty="0" err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for</a:t>
          </a:r>
          <a:r>
            <a:rPr lang="hu-HU" sz="2000" b="0" i="0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-profit és a hálózatos non-profit szervezetek versenyképességét erősítse. </a:t>
          </a:r>
        </a:p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hu-HU" sz="2000" b="0" i="0" kern="120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</a:endParaRP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2000" b="0" i="0" kern="120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</a:endParaRPr>
        </a:p>
        <a:p>
          <a:pPr marL="22860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u-HU" sz="2000" b="1" i="0" u="none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Szakembereink: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hu-HU" sz="2000" b="0" i="0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A Csoport üzlet- és szervezetfejlesztéssel foglalkozó tanácsadóknak a csoportosulása.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hu-HU" sz="2000" b="0" i="0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Vannak köztünk közgazdászok, mérnökök, HR-esek, innovációs és technológiai szakértők, folyamatfejlesztők. </a:t>
          </a:r>
        </a:p>
      </dsp:txBody>
      <dsp:txXfrm>
        <a:off x="48" y="464743"/>
        <a:ext cx="4609884" cy="4743360"/>
      </dsp:txXfrm>
    </dsp:sp>
    <dsp:sp modelId="{18F1C94F-D9AB-4935-91B9-C0E2A54A2399}">
      <dsp:nvSpPr>
        <dsp:cNvPr id="0" name=""/>
        <dsp:cNvSpPr/>
      </dsp:nvSpPr>
      <dsp:spPr>
        <a:xfrm>
          <a:off x="5255316" y="3943"/>
          <a:ext cx="4609884" cy="460800"/>
        </a:xfrm>
        <a:prstGeom prst="rect">
          <a:avLst/>
        </a:prstGeom>
        <a:solidFill>
          <a:srgbClr val="4F59A8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MIT CSINÁLUNK?</a:t>
          </a:r>
        </a:p>
      </dsp:txBody>
      <dsp:txXfrm>
        <a:off x="5255316" y="3943"/>
        <a:ext cx="4609884" cy="460800"/>
      </dsp:txXfrm>
    </dsp:sp>
    <dsp:sp modelId="{E37E5D8D-C9AD-4210-AFDE-5D57E08495B4}">
      <dsp:nvSpPr>
        <dsp:cNvPr id="0" name=""/>
        <dsp:cNvSpPr/>
      </dsp:nvSpPr>
      <dsp:spPr>
        <a:xfrm>
          <a:off x="5255316" y="464743"/>
          <a:ext cx="4609884" cy="4743360"/>
        </a:xfrm>
        <a:prstGeom prst="rect">
          <a:avLst/>
        </a:prstGeom>
        <a:solidFill>
          <a:srgbClr val="CBEBED">
            <a:alpha val="89804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u-HU" sz="2000" b="1" i="0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Két fő irány: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b="0" i="0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Komplex vállalkozásfejlesztés (üzlet-, működés- és szervezetfejlesztés)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b="0" i="0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Üzleti közösségek építése és menedzsmentje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hu-HU" sz="2000" b="0" i="0" kern="120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</a:endParaRPr>
        </a:p>
        <a:p>
          <a:pPr marL="457200" lvl="2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u-HU" sz="2000" b="1" i="0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Tapasztalatunk: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b="1" i="1" kern="12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</a:rPr>
            <a:t>Az országos rugalmas foglalkoztatási program vezetői voltunk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b="0" i="0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Egyénenként 15-30 év tanácsadói tapasztalat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b="0" i="0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Országos és nemzetközi projektek megtervezése és megvalósítása</a:t>
          </a:r>
        </a:p>
      </dsp:txBody>
      <dsp:txXfrm>
        <a:off x="5255316" y="464743"/>
        <a:ext cx="4609884" cy="47433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D77B8-3B95-4AE6-9873-9882D892D428}">
      <dsp:nvSpPr>
        <dsp:cNvPr id="0" name=""/>
        <dsp:cNvSpPr/>
      </dsp:nvSpPr>
      <dsp:spPr>
        <a:xfrm>
          <a:off x="51" y="13693"/>
          <a:ext cx="4951344" cy="950400"/>
        </a:xfrm>
        <a:prstGeom prst="rect">
          <a:avLst/>
        </a:prstGeom>
        <a:solidFill>
          <a:srgbClr val="4F59A8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b="1" kern="1200" dirty="0">
              <a:latin typeface="Roboto" panose="02000000000000000000" pitchFamily="2" charset="0"/>
              <a:ea typeface="Roboto" panose="02000000000000000000" pitchFamily="2" charset="0"/>
            </a:rPr>
            <a:t>Amit a digitalizáció megváltoztat a munkavégzésben</a:t>
          </a:r>
        </a:p>
      </dsp:txBody>
      <dsp:txXfrm>
        <a:off x="51" y="13693"/>
        <a:ext cx="4951344" cy="950400"/>
      </dsp:txXfrm>
    </dsp:sp>
    <dsp:sp modelId="{9834FD7D-FA7F-4BAB-A867-B1D4EC486669}">
      <dsp:nvSpPr>
        <dsp:cNvPr id="0" name=""/>
        <dsp:cNvSpPr/>
      </dsp:nvSpPr>
      <dsp:spPr>
        <a:xfrm>
          <a:off x="51" y="964093"/>
          <a:ext cx="4951344" cy="38951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358775" lvl="1" indent="-358775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hu-HU" sz="2100" kern="1200" dirty="0">
              <a:latin typeface="Roboto" panose="02000000000000000000" pitchFamily="2" charset="0"/>
              <a:ea typeface="Roboto" panose="02000000000000000000" pitchFamily="2" charset="0"/>
            </a:rPr>
            <a:t>Egyre több munka lesz </a:t>
          </a:r>
          <a:r>
            <a:rPr lang="hu-HU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bárhonnan végezhető – az alkalmazottak igénye erre növekszik!</a:t>
          </a:r>
        </a:p>
        <a:p>
          <a:pPr marL="358775" lvl="1" indent="-358775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hu-HU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 digitális irányítású rendszerekhez szükség van folyamatos emberi felügyeletre és beavatkozásra</a:t>
          </a:r>
        </a:p>
        <a:p>
          <a:pPr marL="358775" lvl="1" indent="-358775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hu-HU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Az adatalapú üzleti működésben a teljesítményt is egyre inkább adatalapon mérik</a:t>
          </a:r>
        </a:p>
        <a:p>
          <a:pPr marL="358775" lvl="1" indent="-358775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hu-HU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Komplex problémáknál azonnali és szoros együttműködés kell a dolgozók között</a:t>
          </a:r>
        </a:p>
      </dsp:txBody>
      <dsp:txXfrm>
        <a:off x="51" y="964093"/>
        <a:ext cx="4951344" cy="3895155"/>
      </dsp:txXfrm>
    </dsp:sp>
    <dsp:sp modelId="{959BAF3B-5EFA-45DC-95BA-C37ADD582558}">
      <dsp:nvSpPr>
        <dsp:cNvPr id="0" name=""/>
        <dsp:cNvSpPr/>
      </dsp:nvSpPr>
      <dsp:spPr>
        <a:xfrm>
          <a:off x="5644584" y="13693"/>
          <a:ext cx="4951344" cy="950400"/>
        </a:xfrm>
        <a:prstGeom prst="rect">
          <a:avLst/>
        </a:prstGeom>
        <a:solidFill>
          <a:srgbClr val="4F59A8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b="1" kern="1200" dirty="0">
              <a:latin typeface="Roboto" panose="02000000000000000000" pitchFamily="2" charset="0"/>
              <a:ea typeface="Roboto" panose="02000000000000000000" pitchFamily="2" charset="0"/>
            </a:rPr>
            <a:t>A home-office biztosította lehetőségek</a:t>
          </a:r>
        </a:p>
      </dsp:txBody>
      <dsp:txXfrm>
        <a:off x="5644584" y="13693"/>
        <a:ext cx="4951344" cy="950400"/>
      </dsp:txXfrm>
    </dsp:sp>
    <dsp:sp modelId="{29F245A4-BC35-4F19-80BF-EAB9C1A9EB03}">
      <dsp:nvSpPr>
        <dsp:cNvPr id="0" name=""/>
        <dsp:cNvSpPr/>
      </dsp:nvSpPr>
      <dsp:spPr>
        <a:xfrm>
          <a:off x="5644584" y="964093"/>
          <a:ext cx="4951344" cy="38951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358775" lvl="1" indent="-358775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 home-office mind térben, mind időben rugalmasságot biztosít nem csak a munkavállalónak, de a munkáltatónak is</a:t>
          </a:r>
        </a:p>
        <a:p>
          <a:pPr marL="358775" lvl="1" indent="-358775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Rugalmasabb rendelkezésre állás</a:t>
          </a:r>
        </a:p>
        <a:p>
          <a:pPr marL="358775" lvl="1" indent="-358775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Az elvégzett munka – jól felépített teljesítménymérési és –értékelési rendszer esetén – adatalapon mérhető</a:t>
          </a:r>
        </a:p>
        <a:p>
          <a:pPr marL="358775" lvl="1" indent="-358775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 kapcsolatfelvétel ideje sokszor sokkal gyorsabb online a kollégákkal, mint személyesen</a:t>
          </a:r>
        </a:p>
      </dsp:txBody>
      <dsp:txXfrm>
        <a:off x="5644584" y="964093"/>
        <a:ext cx="4951344" cy="38951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A5B9-CE6A-49B3-BDD2-375081112029}">
      <dsp:nvSpPr>
        <dsp:cNvPr id="0" name=""/>
        <dsp:cNvSpPr/>
      </dsp:nvSpPr>
      <dsp:spPr>
        <a:xfrm>
          <a:off x="0" y="36790"/>
          <a:ext cx="7690446" cy="673920"/>
        </a:xfrm>
        <a:prstGeom prst="roundRect">
          <a:avLst/>
        </a:prstGeom>
        <a:solidFill>
          <a:srgbClr val="CBEBE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  <a:hlinkClick xmlns:r="http://schemas.openxmlformats.org/officeDocument/2006/relationships" r:id="" action="ppaction://hlinksldjump?num=6"/>
            </a:rPr>
            <a:t>Digitalizációs helyzetkép</a:t>
          </a:r>
          <a:endParaRPr lang="hu-HU" sz="2400" kern="1200" dirty="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2898" y="69688"/>
        <a:ext cx="7624650" cy="608124"/>
      </dsp:txXfrm>
    </dsp:sp>
    <dsp:sp modelId="{55FB36DD-03CE-42DD-A89B-F9C02A96C27A}">
      <dsp:nvSpPr>
        <dsp:cNvPr id="0" name=""/>
        <dsp:cNvSpPr/>
      </dsp:nvSpPr>
      <dsp:spPr>
        <a:xfrm>
          <a:off x="0" y="814390"/>
          <a:ext cx="7690446" cy="673920"/>
        </a:xfrm>
        <a:prstGeom prst="roundRect">
          <a:avLst/>
        </a:prstGeom>
        <a:solidFill>
          <a:srgbClr val="CBEBE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  <a:hlinkClick xmlns:r="http://schemas.openxmlformats.org/officeDocument/2006/relationships" r:id=""/>
            </a:rPr>
            <a:t>A transzformációs projektek célja</a:t>
          </a:r>
          <a:endParaRPr lang="hu-HU" sz="2400" kern="1200" dirty="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2898" y="847288"/>
        <a:ext cx="7624650" cy="608124"/>
      </dsp:txXfrm>
    </dsp:sp>
    <dsp:sp modelId="{9A1A1D7A-AC1A-4C8A-85B6-6AC785024A38}">
      <dsp:nvSpPr>
        <dsp:cNvPr id="0" name=""/>
        <dsp:cNvSpPr/>
      </dsp:nvSpPr>
      <dsp:spPr>
        <a:xfrm>
          <a:off x="0" y="1591990"/>
          <a:ext cx="7690446" cy="673920"/>
        </a:xfrm>
        <a:prstGeom prst="roundRect">
          <a:avLst/>
        </a:prstGeom>
        <a:solidFill>
          <a:srgbClr val="CBEBE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  <a:hlinkClick xmlns:r="http://schemas.openxmlformats.org/officeDocument/2006/relationships" r:id="" action="ppaction://hlinksldjump"/>
            </a:rPr>
            <a:t>Mitől sikeres egy transzformációs projekt?</a:t>
          </a:r>
          <a:endParaRPr lang="hu-HU" sz="2400" kern="1200" dirty="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2898" y="1624888"/>
        <a:ext cx="7624650" cy="608124"/>
      </dsp:txXfrm>
    </dsp:sp>
    <dsp:sp modelId="{4496B71E-E61F-4548-B550-DD2265AA1C09}">
      <dsp:nvSpPr>
        <dsp:cNvPr id="0" name=""/>
        <dsp:cNvSpPr/>
      </dsp:nvSpPr>
      <dsp:spPr>
        <a:xfrm>
          <a:off x="0" y="2369590"/>
          <a:ext cx="7690446" cy="673920"/>
        </a:xfrm>
        <a:prstGeom prst="roundRect">
          <a:avLst/>
        </a:prstGeom>
        <a:solidFill>
          <a:srgbClr val="CBEBE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  <a:hlinkClick xmlns:r="http://schemas.openxmlformats.org/officeDocument/2006/relationships" r:id="" action="ppaction://hlinksldjump"/>
            </a:rPr>
            <a:t>A munkahelyi szereplők együttműködése</a:t>
          </a:r>
          <a:endParaRPr lang="hu-HU" sz="2400" kern="1200" dirty="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2898" y="2402488"/>
        <a:ext cx="7624650" cy="608124"/>
      </dsp:txXfrm>
    </dsp:sp>
    <dsp:sp modelId="{17B19020-C8BD-476A-B1D7-72A26E8F2571}">
      <dsp:nvSpPr>
        <dsp:cNvPr id="0" name=""/>
        <dsp:cNvSpPr/>
      </dsp:nvSpPr>
      <dsp:spPr>
        <a:xfrm>
          <a:off x="0" y="3147190"/>
          <a:ext cx="7690446" cy="673920"/>
        </a:xfrm>
        <a:prstGeom prst="roundRect">
          <a:avLst/>
        </a:prstGeom>
        <a:solidFill>
          <a:srgbClr val="CBEBE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  <a:hlinkClick xmlns:r="http://schemas.openxmlformats.org/officeDocument/2006/relationships" r:id="" action="ppaction://hlinksldjump"/>
            </a:rPr>
            <a:t>Home office és digitális transzformáció?</a:t>
          </a:r>
          <a:endParaRPr lang="hu-HU" sz="2400" kern="1200" dirty="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2898" y="3180088"/>
        <a:ext cx="7624650" cy="608124"/>
      </dsp:txXfrm>
    </dsp:sp>
    <dsp:sp modelId="{EC65D54D-D28E-4D2B-9536-0D3A202390CF}">
      <dsp:nvSpPr>
        <dsp:cNvPr id="0" name=""/>
        <dsp:cNvSpPr/>
      </dsp:nvSpPr>
      <dsp:spPr>
        <a:xfrm>
          <a:off x="0" y="3924790"/>
          <a:ext cx="7690446" cy="673920"/>
        </a:xfrm>
        <a:prstGeom prst="roundRect">
          <a:avLst/>
        </a:prstGeom>
        <a:solidFill>
          <a:srgbClr val="CBEBE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  <a:hlinkClick xmlns:r="http://schemas.openxmlformats.org/officeDocument/2006/relationships" r:id="" action="ppaction://hlinksldjump"/>
            </a:rPr>
            <a:t>A DIGI-O-hoz hasonló projektek jelentősége mindebben</a:t>
          </a:r>
          <a:endParaRPr lang="hu-HU" sz="2400" kern="1200" dirty="0">
            <a:solidFill>
              <a:srgbClr val="4F59A8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2898" y="3957688"/>
        <a:ext cx="7624650" cy="6081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98B8D-2B63-4F25-BE5B-7C449EE85F1C}">
      <dsp:nvSpPr>
        <dsp:cNvPr id="0" name=""/>
        <dsp:cNvSpPr/>
      </dsp:nvSpPr>
      <dsp:spPr>
        <a:xfrm>
          <a:off x="3385" y="21375"/>
          <a:ext cx="3301252" cy="835200"/>
        </a:xfrm>
        <a:prstGeom prst="rect">
          <a:avLst/>
        </a:prstGeom>
        <a:solidFill>
          <a:srgbClr val="4F59A8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lt1"/>
            </a:buClr>
            <a:buSzPts val="2800"/>
            <a:buFont typeface="Arial"/>
            <a:buNone/>
          </a:pPr>
          <a:r>
            <a:rPr lang="hu-HU" sz="2000" b="1" i="0" u="none" strike="noStrike" kern="1200" cap="none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rPr>
            <a:t>Piaci vonatkozások</a:t>
          </a:r>
          <a:endParaRPr lang="hu-HU" sz="2000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385" y="21375"/>
        <a:ext cx="3301252" cy="835200"/>
      </dsp:txXfrm>
    </dsp:sp>
    <dsp:sp modelId="{AA7617C9-FCC2-4056-BFBD-BFFA5127FEB4}">
      <dsp:nvSpPr>
        <dsp:cNvPr id="0" name=""/>
        <dsp:cNvSpPr/>
      </dsp:nvSpPr>
      <dsp:spPr>
        <a:xfrm>
          <a:off x="3385" y="856575"/>
          <a:ext cx="3301252" cy="3864263"/>
        </a:xfrm>
        <a:prstGeom prst="rect">
          <a:avLst/>
        </a:prstGeom>
        <a:solidFill>
          <a:srgbClr val="CBEBED">
            <a:alpha val="50196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Mindegyik terméknek növekvő piaci kereslete volt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Erősödő verseny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A beszállítók valamennyi cégnél „motorként” és inspirációként szolgáltak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Az iparági kapcsolatok alapvetőek: autógyártás az élen!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it-IT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Legjobbak a piacon: Festo, Continental – sok gyakorlati tudás!</a:t>
          </a:r>
          <a:endParaRPr lang="it-IT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sp:txBody>
      <dsp:txXfrm>
        <a:off x="3385" y="856575"/>
        <a:ext cx="3301252" cy="3864263"/>
      </dsp:txXfrm>
    </dsp:sp>
    <dsp:sp modelId="{F8C49897-8F8D-4F26-A534-B1E25683048D}">
      <dsp:nvSpPr>
        <dsp:cNvPr id="0" name=""/>
        <dsp:cNvSpPr/>
      </dsp:nvSpPr>
      <dsp:spPr>
        <a:xfrm>
          <a:off x="3766813" y="21375"/>
          <a:ext cx="3301252" cy="835200"/>
        </a:xfrm>
        <a:prstGeom prst="rect">
          <a:avLst/>
        </a:prstGeom>
        <a:solidFill>
          <a:srgbClr val="4F59A8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lt1"/>
            </a:buClr>
            <a:buSzPts val="2800"/>
            <a:buFont typeface="Arial"/>
            <a:buNone/>
          </a:pPr>
          <a:r>
            <a:rPr lang="hu-HU" sz="2000" b="1" i="0" u="none" strike="noStrike" kern="1200" cap="none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rPr>
            <a:t>Szervezeti képességek</a:t>
          </a:r>
          <a:endParaRPr lang="hu-HU" sz="2000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766813" y="21375"/>
        <a:ext cx="3301252" cy="835200"/>
      </dsp:txXfrm>
    </dsp:sp>
    <dsp:sp modelId="{2BDF8D70-0173-44EC-84BC-190659D9248D}">
      <dsp:nvSpPr>
        <dsp:cNvPr id="0" name=""/>
        <dsp:cNvSpPr/>
      </dsp:nvSpPr>
      <dsp:spPr>
        <a:xfrm>
          <a:off x="3766813" y="856575"/>
          <a:ext cx="3301252" cy="3864263"/>
        </a:xfrm>
        <a:prstGeom prst="rect">
          <a:avLst/>
        </a:prstGeom>
        <a:solidFill>
          <a:srgbClr val="CBEBED">
            <a:alpha val="50196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Mindegyik cégnek van 3-5 éves és éves üzleti terve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Robotok és emberek együttműködése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A belső kollégák közötti együttműködés jó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A munkaerő támogatása az átállásban (juttatásban is), és ebben a vezetői szerepvállalás meghatározó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VIR / MES kell, cégre szabottan!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sp:txBody>
      <dsp:txXfrm>
        <a:off x="3766813" y="856575"/>
        <a:ext cx="3301252" cy="3864263"/>
      </dsp:txXfrm>
    </dsp:sp>
    <dsp:sp modelId="{EC2E0F15-5AFD-448E-8F47-BE9671FDD799}">
      <dsp:nvSpPr>
        <dsp:cNvPr id="0" name=""/>
        <dsp:cNvSpPr/>
      </dsp:nvSpPr>
      <dsp:spPr>
        <a:xfrm>
          <a:off x="7530240" y="21375"/>
          <a:ext cx="3301252" cy="835200"/>
        </a:xfrm>
        <a:prstGeom prst="rect">
          <a:avLst/>
        </a:prstGeom>
        <a:solidFill>
          <a:srgbClr val="4F59A8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lt1"/>
            </a:buClr>
            <a:buSzPts val="2800"/>
            <a:buFont typeface="Arial"/>
            <a:buNone/>
          </a:pPr>
          <a:r>
            <a:rPr lang="hu-HU" sz="2000" b="1" i="0" u="none" strike="noStrike" kern="1200" cap="none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rPr>
            <a:t>Tanulási folyamat</a:t>
          </a:r>
          <a:endParaRPr lang="hu-HU" sz="2000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7530240" y="21375"/>
        <a:ext cx="3301252" cy="835200"/>
      </dsp:txXfrm>
    </dsp:sp>
    <dsp:sp modelId="{BD6C63C3-2A80-424C-BBCC-2C18475A093A}">
      <dsp:nvSpPr>
        <dsp:cNvPr id="0" name=""/>
        <dsp:cNvSpPr/>
      </dsp:nvSpPr>
      <dsp:spPr>
        <a:xfrm>
          <a:off x="7530240" y="856575"/>
          <a:ext cx="3301252" cy="3864263"/>
        </a:xfrm>
        <a:prstGeom prst="rect">
          <a:avLst/>
        </a:prstGeom>
        <a:solidFill>
          <a:srgbClr val="CBEBED">
            <a:alpha val="50196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Kísérleti folyamat: csak lépésről lépésre megy, hibázással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Megéri a folyamatkarcsúsítással, ill. a monoton munkák kiváltásával kezdeni 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es-ES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Minden cégnél van a technológiaváltást elősegítő tudásbázis </a:t>
          </a:r>
          <a:endParaRPr lang="es-ES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Sok a váratlan helyzet!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Char char="•"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  <a:sym typeface="Arial"/>
            </a:rPr>
            <a:t>Az országos Ipar 4.0 program meghatározó volt a tanulásban!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sp:txBody>
      <dsp:txXfrm>
        <a:off x="7530240" y="856575"/>
        <a:ext cx="3301252" cy="38642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C5B5-353A-4121-87C1-2F33E0F98691}">
      <dsp:nvSpPr>
        <dsp:cNvPr id="0" name=""/>
        <dsp:cNvSpPr/>
      </dsp:nvSpPr>
      <dsp:spPr>
        <a:xfrm>
          <a:off x="0" y="3350446"/>
          <a:ext cx="10179235" cy="1099691"/>
        </a:xfrm>
        <a:prstGeom prst="rect">
          <a:avLst/>
        </a:prstGeom>
        <a:solidFill>
          <a:srgbClr val="4F59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lt1"/>
            </a:buClr>
            <a:buSzPts val="2800"/>
            <a:buFont typeface="Arial"/>
            <a:buNone/>
          </a:pPr>
          <a:r>
            <a:rPr lang="hu-HU" sz="1800" b="1" i="0" u="none" strike="noStrike" kern="1200" cap="non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Technológiaváltás</a:t>
          </a:r>
          <a:endParaRPr lang="hu-HU" sz="1800" b="1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0" y="3350446"/>
        <a:ext cx="10179235" cy="593833"/>
      </dsp:txXfrm>
    </dsp:sp>
    <dsp:sp modelId="{CEF351C1-6E66-49E0-88FD-672C4319AE5A}">
      <dsp:nvSpPr>
        <dsp:cNvPr id="0" name=""/>
        <dsp:cNvSpPr/>
      </dsp:nvSpPr>
      <dsp:spPr>
        <a:xfrm>
          <a:off x="4970" y="3922285"/>
          <a:ext cx="3389764" cy="505857"/>
        </a:xfrm>
        <a:prstGeom prst="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Első a monoton, ismétlődő munkafolyamatok cseréje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Arial"/>
          </a:endParaRPr>
        </a:p>
      </dsp:txBody>
      <dsp:txXfrm>
        <a:off x="4970" y="3922285"/>
        <a:ext cx="3389764" cy="505857"/>
      </dsp:txXfrm>
    </dsp:sp>
    <dsp:sp modelId="{C64C72A0-F11F-4558-BBBD-9B6E524D6620}">
      <dsp:nvSpPr>
        <dsp:cNvPr id="0" name=""/>
        <dsp:cNvSpPr/>
      </dsp:nvSpPr>
      <dsp:spPr>
        <a:xfrm>
          <a:off x="3394735" y="3922285"/>
          <a:ext cx="3389764" cy="505857"/>
        </a:xfrm>
        <a:prstGeom prst="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Az emberek bevonása és érdekeltté tétele a váltásban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Arial"/>
          </a:endParaRPr>
        </a:p>
      </dsp:txBody>
      <dsp:txXfrm>
        <a:off x="3394735" y="3922285"/>
        <a:ext cx="3389764" cy="505857"/>
      </dsp:txXfrm>
    </dsp:sp>
    <dsp:sp modelId="{FB63DD47-3BE4-45A5-BC4C-70412470A7FA}">
      <dsp:nvSpPr>
        <dsp:cNvPr id="0" name=""/>
        <dsp:cNvSpPr/>
      </dsp:nvSpPr>
      <dsp:spPr>
        <a:xfrm>
          <a:off x="6784499" y="3922285"/>
          <a:ext cx="3389764" cy="505857"/>
        </a:xfrm>
        <a:prstGeom prst="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Változásmenedzsment: az emberek felkészítése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Arial"/>
          </a:endParaRPr>
        </a:p>
      </dsp:txBody>
      <dsp:txXfrm>
        <a:off x="6784499" y="3922285"/>
        <a:ext cx="3389764" cy="505857"/>
      </dsp:txXfrm>
    </dsp:sp>
    <dsp:sp modelId="{3F72B9BF-29EA-407A-A16F-F8557399E02D}">
      <dsp:nvSpPr>
        <dsp:cNvPr id="0" name=""/>
        <dsp:cNvSpPr/>
      </dsp:nvSpPr>
      <dsp:spPr>
        <a:xfrm rot="10800000">
          <a:off x="0" y="1675616"/>
          <a:ext cx="10179235" cy="1691325"/>
        </a:xfrm>
        <a:prstGeom prst="upArrowCallout">
          <a:avLst/>
        </a:prstGeom>
        <a:solidFill>
          <a:srgbClr val="4F59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lt1"/>
            </a:buClr>
            <a:buSzPts val="2800"/>
            <a:buFont typeface="Arial"/>
            <a:buNone/>
          </a:pPr>
          <a:r>
            <a:rPr lang="hu-HU" sz="1800" b="1" i="0" u="none" strike="noStrike" kern="1200" cap="non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Folyamatracionalizálás / karcsúsítás</a:t>
          </a:r>
          <a:endParaRPr lang="hu-HU" sz="1800" b="1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 rot="-10800000">
        <a:off x="0" y="1675616"/>
        <a:ext cx="10179235" cy="593655"/>
      </dsp:txXfrm>
    </dsp:sp>
    <dsp:sp modelId="{B1AB4D26-A788-4549-A221-6603E8A147DE}">
      <dsp:nvSpPr>
        <dsp:cNvPr id="0" name=""/>
        <dsp:cNvSpPr/>
      </dsp:nvSpPr>
      <dsp:spPr>
        <a:xfrm>
          <a:off x="4970" y="2269271"/>
          <a:ext cx="3389764" cy="505706"/>
        </a:xfrm>
        <a:prstGeom prst="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Adatgyűjtés a beavatkozásokhoz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Arial"/>
          </a:endParaRPr>
        </a:p>
      </dsp:txBody>
      <dsp:txXfrm>
        <a:off x="4970" y="2269271"/>
        <a:ext cx="3389764" cy="505706"/>
      </dsp:txXfrm>
    </dsp:sp>
    <dsp:sp modelId="{ACFEE919-7A51-4D71-9CF4-7A322CDE9977}">
      <dsp:nvSpPr>
        <dsp:cNvPr id="0" name=""/>
        <dsp:cNvSpPr/>
      </dsp:nvSpPr>
      <dsp:spPr>
        <a:xfrm>
          <a:off x="3394735" y="2269271"/>
          <a:ext cx="3389764" cy="505706"/>
        </a:xfrm>
        <a:prstGeom prst="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Folyamatok, szervezet, felelősségek átrajzolása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Arial"/>
          </a:endParaRPr>
        </a:p>
      </dsp:txBody>
      <dsp:txXfrm>
        <a:off x="3394735" y="2269271"/>
        <a:ext cx="3389764" cy="505706"/>
      </dsp:txXfrm>
    </dsp:sp>
    <dsp:sp modelId="{776700F6-DDDE-4588-8725-B14A2C062B41}">
      <dsp:nvSpPr>
        <dsp:cNvPr id="0" name=""/>
        <dsp:cNvSpPr/>
      </dsp:nvSpPr>
      <dsp:spPr>
        <a:xfrm>
          <a:off x="6784499" y="2269271"/>
          <a:ext cx="3389764" cy="505706"/>
        </a:xfrm>
        <a:prstGeom prst="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Kollégák bevonása + külső tanácsadó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Arial"/>
          </a:endParaRPr>
        </a:p>
      </dsp:txBody>
      <dsp:txXfrm>
        <a:off x="6784499" y="2269271"/>
        <a:ext cx="3389764" cy="505706"/>
      </dsp:txXfrm>
    </dsp:sp>
    <dsp:sp modelId="{B2E4600B-C3BD-4565-8266-71F5046EA9AA}">
      <dsp:nvSpPr>
        <dsp:cNvPr id="0" name=""/>
        <dsp:cNvSpPr/>
      </dsp:nvSpPr>
      <dsp:spPr>
        <a:xfrm rot="10800000">
          <a:off x="0" y="786"/>
          <a:ext cx="10179235" cy="1691325"/>
        </a:xfrm>
        <a:prstGeom prst="upArrowCallout">
          <a:avLst/>
        </a:prstGeom>
        <a:solidFill>
          <a:srgbClr val="4F59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lt1"/>
            </a:buClr>
            <a:buSzPts val="2800"/>
            <a:buFont typeface="Arial"/>
            <a:buNone/>
          </a:pPr>
          <a:r>
            <a:rPr lang="hu-HU" sz="1800" b="1" i="0" u="none" strike="noStrike" kern="1200" cap="non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Tiszta és reális célok és stratégia 3-5 évre</a:t>
          </a:r>
          <a:endParaRPr lang="hu-HU" sz="1800" b="1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 rot="-10800000">
        <a:off x="0" y="786"/>
        <a:ext cx="10179235" cy="593655"/>
      </dsp:txXfrm>
    </dsp:sp>
    <dsp:sp modelId="{0D9EF7E0-D926-4EA8-83AD-F58E1E078552}">
      <dsp:nvSpPr>
        <dsp:cNvPr id="0" name=""/>
        <dsp:cNvSpPr/>
      </dsp:nvSpPr>
      <dsp:spPr>
        <a:xfrm>
          <a:off x="4970" y="594441"/>
          <a:ext cx="3389764" cy="505706"/>
        </a:xfrm>
        <a:prstGeom prst="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dk1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Piacismeret</a:t>
          </a:r>
          <a:endParaRPr lang="hu-HU" sz="1800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4970" y="594441"/>
        <a:ext cx="3389764" cy="505706"/>
      </dsp:txXfrm>
    </dsp:sp>
    <dsp:sp modelId="{0DDA6373-E477-4104-A7AF-E4A5E7DB6C13}">
      <dsp:nvSpPr>
        <dsp:cNvPr id="0" name=""/>
        <dsp:cNvSpPr/>
      </dsp:nvSpPr>
      <dsp:spPr>
        <a:xfrm>
          <a:off x="3394735" y="594441"/>
          <a:ext cx="3389764" cy="505706"/>
        </a:xfrm>
        <a:prstGeom prst="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A saját szervezet és a folyamatok ismerete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Arial"/>
          </a:endParaRPr>
        </a:p>
      </dsp:txBody>
      <dsp:txXfrm>
        <a:off x="3394735" y="594441"/>
        <a:ext cx="3389764" cy="505706"/>
      </dsp:txXfrm>
    </dsp:sp>
    <dsp:sp modelId="{B835F5DF-45B7-461B-9AF1-59E51CC9ACF1}">
      <dsp:nvSpPr>
        <dsp:cNvPr id="0" name=""/>
        <dsp:cNvSpPr/>
      </dsp:nvSpPr>
      <dsp:spPr>
        <a:xfrm>
          <a:off x="6784499" y="594441"/>
          <a:ext cx="3389764" cy="505706"/>
        </a:xfrm>
        <a:prstGeom prst="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700"/>
            <a:buFont typeface="Arial"/>
            <a:buNone/>
          </a:pPr>
          <a:r>
            <a:rPr lang="hu-HU" sz="1800" b="0" i="0" u="none" strike="noStrike" kern="1200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rPr>
            <a:t>Világos üzleti modell és célok</a:t>
          </a:r>
          <a:endParaRPr lang="hu-HU" sz="1800" b="0" i="0" u="none" strike="noStrike" kern="1200" cap="none" dirty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  <a:cs typeface="Arial"/>
          </a:endParaRPr>
        </a:p>
      </dsp:txBody>
      <dsp:txXfrm>
        <a:off x="6784499" y="594441"/>
        <a:ext cx="3389764" cy="5057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0E858-A11F-4214-9405-8A2D70C3C287}">
      <dsp:nvSpPr>
        <dsp:cNvPr id="0" name=""/>
        <dsp:cNvSpPr/>
      </dsp:nvSpPr>
      <dsp:spPr>
        <a:xfrm rot="5400000">
          <a:off x="4864534" y="-3375427"/>
          <a:ext cx="2759672" cy="9537704"/>
        </a:xfrm>
        <a:prstGeom prst="round2Same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Vertikálisan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 (szintek) és </a:t>
          </a: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horizontálisan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 (szakterületek) mindenhonnan érdemes bevonni a döntésbe embereket, mert az adott szinten lévő információ náluk van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A </a:t>
          </a: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bevonás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 csökkenti az ellenállást + növeli a problémamegoldó készséget + megszilárdítja az elkötelezettséget a változás iránt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1" kern="1200" dirty="0">
              <a:latin typeface="Roboto" panose="02000000000000000000" pitchFamily="2" charset="0"/>
              <a:ea typeface="Roboto" panose="02000000000000000000" pitchFamily="2" charset="0"/>
            </a:rPr>
            <a:t>Ne vonjuk be azokat, akiket nem érinti a változás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, mert csak hátráltatják a döntést – később, a megismertetés fázisban csak!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Külső szakemberek bevonása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: csakis vegyítve belsősökkel - az idegennek tartott változtatási ügynököket gyakrabban elutasítják, mint a belsőket</a:t>
          </a:r>
        </a:p>
      </dsp:txBody>
      <dsp:txXfrm rot="-5400000">
        <a:off x="1475518" y="148305"/>
        <a:ext cx="9402988" cy="2490240"/>
      </dsp:txXfrm>
    </dsp:sp>
    <dsp:sp modelId="{EC12F056-6FC7-4824-896D-EAFA69AE9E9F}">
      <dsp:nvSpPr>
        <dsp:cNvPr id="0" name=""/>
        <dsp:cNvSpPr/>
      </dsp:nvSpPr>
      <dsp:spPr>
        <a:xfrm>
          <a:off x="262" y="393"/>
          <a:ext cx="1475255" cy="2786062"/>
        </a:xfrm>
        <a:prstGeom prst="roundRect">
          <a:avLst/>
        </a:prstGeom>
        <a:solidFill>
          <a:srgbClr val="4F59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latin typeface="Roboto" panose="02000000000000000000" pitchFamily="2" charset="0"/>
              <a:ea typeface="Roboto" panose="02000000000000000000" pitchFamily="2" charset="0"/>
            </a:rPr>
            <a:t>Kivel?</a:t>
          </a:r>
        </a:p>
      </dsp:txBody>
      <dsp:txXfrm>
        <a:off x="72278" y="72409"/>
        <a:ext cx="1331223" cy="2642030"/>
      </dsp:txXfrm>
    </dsp:sp>
    <dsp:sp modelId="{3056F4E5-B2D6-4D37-9F38-215ED85F9069}">
      <dsp:nvSpPr>
        <dsp:cNvPr id="0" name=""/>
        <dsp:cNvSpPr/>
      </dsp:nvSpPr>
      <dsp:spPr>
        <a:xfrm rot="5400000">
          <a:off x="5821206" y="-1299990"/>
          <a:ext cx="897045" cy="9487747"/>
        </a:xfrm>
        <a:prstGeom prst="round2Same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A döntés </a:t>
          </a: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kritériumait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 és </a:t>
          </a: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bemenő adatait 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összeszedni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Ezeket kommunikálni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 a szervezetben – fontos, hogy a célok és a jólét növelését szolgálja technológiaváltás és nem a létszámleépítést!</a:t>
          </a:r>
        </a:p>
      </dsp:txBody>
      <dsp:txXfrm rot="-5400000">
        <a:off x="1525855" y="3039151"/>
        <a:ext cx="9443957" cy="809465"/>
      </dsp:txXfrm>
    </dsp:sp>
    <dsp:sp modelId="{BC222610-9BAE-4148-8F20-8E1FBE0D2782}">
      <dsp:nvSpPr>
        <dsp:cNvPr id="0" name=""/>
        <dsp:cNvSpPr/>
      </dsp:nvSpPr>
      <dsp:spPr>
        <a:xfrm>
          <a:off x="262" y="2925758"/>
          <a:ext cx="1525592" cy="1036248"/>
        </a:xfrm>
        <a:prstGeom prst="roundRect">
          <a:avLst/>
        </a:prstGeom>
        <a:solidFill>
          <a:srgbClr val="4F59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Miért?</a:t>
          </a:r>
        </a:p>
      </dsp:txBody>
      <dsp:txXfrm>
        <a:off x="50847" y="2976343"/>
        <a:ext cx="1424422" cy="9350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0E858-A11F-4214-9405-8A2D70C3C287}">
      <dsp:nvSpPr>
        <dsp:cNvPr id="0" name=""/>
        <dsp:cNvSpPr/>
      </dsp:nvSpPr>
      <dsp:spPr>
        <a:xfrm rot="5400000">
          <a:off x="5258868" y="-3716150"/>
          <a:ext cx="2027832" cy="9460133"/>
        </a:xfrm>
        <a:prstGeom prst="round2Same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Hivatalos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tájékoztatási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program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Változási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ügynökök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: a menedzsment szintjén teljes egyetértés – csoportdinamikailag fontos, hogy a „főnök” a változás mellett legyen!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Változás előnyeinek 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hangsúlyozása (outputok a kollégák szemében)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Követelmények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 könnyen teljesíthetőek (jók az ugróink, ezek inputok a kollégáknál)</a:t>
          </a:r>
        </a:p>
      </dsp:txBody>
      <dsp:txXfrm rot="-5400000">
        <a:off x="1542718" y="98991"/>
        <a:ext cx="9361142" cy="1829850"/>
      </dsp:txXfrm>
    </dsp:sp>
    <dsp:sp modelId="{EC12F056-6FC7-4824-896D-EAFA69AE9E9F}">
      <dsp:nvSpPr>
        <dsp:cNvPr id="0" name=""/>
        <dsp:cNvSpPr/>
      </dsp:nvSpPr>
      <dsp:spPr>
        <a:xfrm>
          <a:off x="517" y="85435"/>
          <a:ext cx="1552696" cy="1859550"/>
        </a:xfrm>
        <a:prstGeom prst="roundRect">
          <a:avLst/>
        </a:prstGeom>
        <a:solidFill>
          <a:srgbClr val="4F59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latin typeface="Roboto" panose="02000000000000000000" pitchFamily="2" charset="0"/>
              <a:ea typeface="Roboto" panose="02000000000000000000" pitchFamily="2" charset="0"/>
            </a:rPr>
            <a:t>Mód</a:t>
          </a:r>
        </a:p>
      </dsp:txBody>
      <dsp:txXfrm>
        <a:off x="76313" y="161231"/>
        <a:ext cx="1401104" cy="1707958"/>
      </dsp:txXfrm>
    </dsp:sp>
    <dsp:sp modelId="{3A5AE7FF-160A-4794-8AFE-4E3BA9A122EF}">
      <dsp:nvSpPr>
        <dsp:cNvPr id="0" name=""/>
        <dsp:cNvSpPr/>
      </dsp:nvSpPr>
      <dsp:spPr>
        <a:xfrm rot="5400000">
          <a:off x="5669712" y="-1917451"/>
          <a:ext cx="1210295" cy="9473954"/>
        </a:xfrm>
        <a:prstGeom prst="round2Same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Egyének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: életkor, vállalatnál eltöltött idő, nem nincs összefüggésben az alkalmazkodóképességgel! A korábbi szervezeti tapasztalatok viszont igen!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hu-HU" sz="2000" b="1" kern="1200" dirty="0">
              <a:latin typeface="Roboto" panose="02000000000000000000" pitchFamily="2" charset="0"/>
              <a:ea typeface="Roboto" panose="02000000000000000000" pitchFamily="2" charset="0"/>
            </a:rPr>
            <a:t>A kialakuló kép a dolgozókban: 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munkahely biztonsága / munkakör önállósága, státusz / önazonosság / elkötelezettség / normák + értékek</a:t>
          </a:r>
        </a:p>
      </dsp:txBody>
      <dsp:txXfrm rot="-5400000">
        <a:off x="1537883" y="2273460"/>
        <a:ext cx="9414872" cy="1092131"/>
      </dsp:txXfrm>
    </dsp:sp>
    <dsp:sp modelId="{BC222610-9BAE-4148-8F20-8E1FBE0D2782}">
      <dsp:nvSpPr>
        <dsp:cNvPr id="0" name=""/>
        <dsp:cNvSpPr/>
      </dsp:nvSpPr>
      <dsp:spPr>
        <a:xfrm>
          <a:off x="517" y="2196605"/>
          <a:ext cx="1537365" cy="1245841"/>
        </a:xfrm>
        <a:prstGeom prst="roundRect">
          <a:avLst/>
        </a:prstGeom>
        <a:solidFill>
          <a:srgbClr val="4F59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Szervezeti kultúra</a:t>
          </a:r>
        </a:p>
      </dsp:txBody>
      <dsp:txXfrm>
        <a:off x="61334" y="2257422"/>
        <a:ext cx="1415731" cy="11242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0E858-A11F-4214-9405-8A2D70C3C287}">
      <dsp:nvSpPr>
        <dsp:cNvPr id="0" name=""/>
        <dsp:cNvSpPr/>
      </dsp:nvSpPr>
      <dsp:spPr>
        <a:xfrm rot="5400000">
          <a:off x="5402273" y="-3859555"/>
          <a:ext cx="1741022" cy="9460133"/>
        </a:xfrm>
        <a:prstGeom prst="round2Same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Új kötelességek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Új feladatok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Munkamódszerek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Folyamatok, más munkatársakkal kapcsolatok</a:t>
          </a:r>
        </a:p>
      </dsp:txBody>
      <dsp:txXfrm rot="-5400000">
        <a:off x="1542718" y="84990"/>
        <a:ext cx="9375143" cy="1571042"/>
      </dsp:txXfrm>
    </dsp:sp>
    <dsp:sp modelId="{EC12F056-6FC7-4824-896D-EAFA69AE9E9F}">
      <dsp:nvSpPr>
        <dsp:cNvPr id="0" name=""/>
        <dsp:cNvSpPr/>
      </dsp:nvSpPr>
      <dsp:spPr>
        <a:xfrm>
          <a:off x="517" y="73351"/>
          <a:ext cx="1552696" cy="1596541"/>
        </a:xfrm>
        <a:prstGeom prst="roundRect">
          <a:avLst/>
        </a:prstGeom>
        <a:solidFill>
          <a:srgbClr val="4F59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latin typeface="Roboto" panose="02000000000000000000" pitchFamily="2" charset="0"/>
              <a:ea typeface="Roboto" panose="02000000000000000000" pitchFamily="2" charset="0"/>
            </a:rPr>
            <a:t>Ami új lesz</a:t>
          </a:r>
        </a:p>
      </dsp:txBody>
      <dsp:txXfrm>
        <a:off x="76313" y="149147"/>
        <a:ext cx="1401104" cy="1444949"/>
      </dsp:txXfrm>
    </dsp:sp>
    <dsp:sp modelId="{3A5AE7FF-160A-4794-8AFE-4E3BA9A122EF}">
      <dsp:nvSpPr>
        <dsp:cNvPr id="0" name=""/>
        <dsp:cNvSpPr/>
      </dsp:nvSpPr>
      <dsp:spPr>
        <a:xfrm rot="5400000">
          <a:off x="5805963" y="-2316236"/>
          <a:ext cx="937793" cy="9473954"/>
        </a:xfrm>
        <a:prstGeom prst="round2Same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Adekvát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: legyen világos, hogy kinek mit kell tudni az új folyamathoz, technológia működtetéséhez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hu-HU" sz="2000" b="1" kern="1200" dirty="0">
              <a:latin typeface="Roboto" panose="02000000000000000000" pitchFamily="2" charset="0"/>
              <a:ea typeface="Roboto" panose="02000000000000000000" pitchFamily="2" charset="0"/>
            </a:rPr>
            <a:t>Realisztikus: </a:t>
          </a: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ha lehet, a munka helyszínén történjen!</a:t>
          </a:r>
        </a:p>
      </dsp:txBody>
      <dsp:txXfrm rot="-5400000">
        <a:off x="1537883" y="1997623"/>
        <a:ext cx="9428175" cy="846235"/>
      </dsp:txXfrm>
    </dsp:sp>
    <dsp:sp modelId="{BC222610-9BAE-4148-8F20-8E1FBE0D2782}">
      <dsp:nvSpPr>
        <dsp:cNvPr id="0" name=""/>
        <dsp:cNvSpPr/>
      </dsp:nvSpPr>
      <dsp:spPr>
        <a:xfrm>
          <a:off x="517" y="1885924"/>
          <a:ext cx="1537365" cy="1069633"/>
        </a:xfrm>
        <a:prstGeom prst="roundRect">
          <a:avLst/>
        </a:prstGeom>
        <a:solidFill>
          <a:srgbClr val="4F59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hu-HU" sz="2000" b="0" kern="1200" dirty="0">
              <a:latin typeface="Roboto" panose="02000000000000000000" pitchFamily="2" charset="0"/>
              <a:ea typeface="Roboto" panose="02000000000000000000" pitchFamily="2" charset="0"/>
            </a:rPr>
            <a:t>Oktatás</a:t>
          </a:r>
        </a:p>
      </dsp:txBody>
      <dsp:txXfrm>
        <a:off x="52732" y="1938139"/>
        <a:ext cx="1432935" cy="9652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37F48-67BB-4F95-BAC5-30A9D5981FBA}">
      <dsp:nvSpPr>
        <dsp:cNvPr id="0" name=""/>
        <dsp:cNvSpPr/>
      </dsp:nvSpPr>
      <dsp:spPr>
        <a:xfrm rot="5400000">
          <a:off x="5705715" y="-3658439"/>
          <a:ext cx="1646881" cy="8967297"/>
        </a:xfrm>
        <a:prstGeom prst="round2Same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Sok nehézség 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lesz az elején az átállásból: nem úgy működik, nem találja az információt, nem annál a személynél van, akinél ő gondolta, beszállító nem segít időben, stb.</a:t>
          </a:r>
          <a:endParaRPr lang="hu-HU" sz="2000" kern="1200" dirty="0">
            <a:latin typeface="Roboto" panose="02000000000000000000" pitchFamily="2" charset="0"/>
            <a:ea typeface="Roboto" panose="020000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1" kern="1200" dirty="0">
              <a:latin typeface="Roboto" panose="02000000000000000000" pitchFamily="2" charset="0"/>
              <a:ea typeface="Roboto" panose="02000000000000000000" pitchFamily="2" charset="0"/>
            </a:rPr>
            <a:t>Probléma megoldásának késése: </a:t>
          </a:r>
          <a:r>
            <a:rPr lang="hu-HU" sz="2000" kern="1200" dirty="0">
              <a:latin typeface="Roboto" panose="02000000000000000000" pitchFamily="2" charset="0"/>
              <a:ea typeface="Roboto" panose="02000000000000000000" pitchFamily="2" charset="0"/>
            </a:rPr>
            <a:t>tapogatódzás az ismeretlenben, szakértelem legtöbbször kívülről jön</a:t>
          </a:r>
        </a:p>
      </dsp:txBody>
      <dsp:txXfrm rot="-5400000">
        <a:off x="2045507" y="82163"/>
        <a:ext cx="8886903" cy="1486093"/>
      </dsp:txXfrm>
    </dsp:sp>
    <dsp:sp modelId="{EC12F056-6FC7-4824-896D-EAFA69AE9E9F}">
      <dsp:nvSpPr>
        <dsp:cNvPr id="0" name=""/>
        <dsp:cNvSpPr/>
      </dsp:nvSpPr>
      <dsp:spPr>
        <a:xfrm>
          <a:off x="1059" y="253782"/>
          <a:ext cx="2044448" cy="1142853"/>
        </a:xfrm>
        <a:prstGeom prst="roundRect">
          <a:avLst/>
        </a:prstGeom>
        <a:solidFill>
          <a:srgbClr val="4F59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latin typeface="Roboto" panose="02000000000000000000" pitchFamily="2" charset="0"/>
              <a:ea typeface="Roboto" panose="02000000000000000000" pitchFamily="2" charset="0"/>
            </a:rPr>
            <a:t>Amire számíthatunk</a:t>
          </a:r>
        </a:p>
      </dsp:txBody>
      <dsp:txXfrm>
        <a:off x="56848" y="309571"/>
        <a:ext cx="1932870" cy="1031275"/>
      </dsp:txXfrm>
    </dsp:sp>
    <dsp:sp modelId="{E6EA6492-0D71-40E3-A86D-9B813DE212F2}">
      <dsp:nvSpPr>
        <dsp:cNvPr id="0" name=""/>
        <dsp:cNvSpPr/>
      </dsp:nvSpPr>
      <dsp:spPr>
        <a:xfrm rot="5400000">
          <a:off x="5508213" y="-1720051"/>
          <a:ext cx="2006758" cy="9001865"/>
        </a:xfrm>
        <a:prstGeom prst="round2Same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Zsilipek és platformok: 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intézményesített és előre rögzített műhelyek, konzultációk jelentősége horizontálisan és vertikálisan – a változás tempóját nem tudjuk, de az azt kezelő intézményeket igen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Rövid írásos, képi 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(akár </a:t>
          </a:r>
          <a:r>
            <a:rPr lang="hu-HU" sz="2000" b="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infografikás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) </a:t>
          </a: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anyagok kiküldése 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 dolgozóknak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Beszállítóval kötött szerződés 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kardinális jelentőségű! </a:t>
          </a:r>
        </a:p>
      </dsp:txBody>
      <dsp:txXfrm rot="-5400000">
        <a:off x="2010660" y="1875464"/>
        <a:ext cx="8903903" cy="1810834"/>
      </dsp:txXfrm>
    </dsp:sp>
    <dsp:sp modelId="{1649E217-331E-415F-BA0B-4BAD636D16B8}">
      <dsp:nvSpPr>
        <dsp:cNvPr id="0" name=""/>
        <dsp:cNvSpPr/>
      </dsp:nvSpPr>
      <dsp:spPr>
        <a:xfrm>
          <a:off x="1059" y="1751580"/>
          <a:ext cx="2009600" cy="2058602"/>
        </a:xfrm>
        <a:prstGeom prst="roundRect">
          <a:avLst/>
        </a:prstGeom>
        <a:solidFill>
          <a:srgbClr val="4F59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>
              <a:latin typeface="Roboto" panose="02000000000000000000" pitchFamily="2" charset="0"/>
              <a:ea typeface="Roboto" panose="02000000000000000000" pitchFamily="2" charset="0"/>
            </a:rPr>
            <a:t>Problémák </a:t>
          </a:r>
          <a:r>
            <a:rPr lang="hu-HU" sz="2000" kern="1200" dirty="0">
              <a:latin typeface="Roboto" panose="02000000000000000000" pitchFamily="2" charset="0"/>
              <a:ea typeface="Roboto" panose="02000000000000000000" pitchFamily="2" charset="0"/>
            </a:rPr>
            <a:t>kezelése</a:t>
          </a:r>
        </a:p>
      </dsp:txBody>
      <dsp:txXfrm>
        <a:off x="99160" y="1849681"/>
        <a:ext cx="1813398" cy="18624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37F48-67BB-4F95-BAC5-30A9D5981FBA}">
      <dsp:nvSpPr>
        <dsp:cNvPr id="0" name=""/>
        <dsp:cNvSpPr/>
      </dsp:nvSpPr>
      <dsp:spPr>
        <a:xfrm rot="5400000">
          <a:off x="4854814" y="-2136193"/>
          <a:ext cx="3320706" cy="8427327"/>
        </a:xfrm>
        <a:prstGeom prst="round2SameRect">
          <a:avLst/>
        </a:prstGeom>
        <a:solidFill>
          <a:srgbClr val="CBEBED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 dolgozók elkötelezettsége megszilárdult az új rendszer iránt (tipikus tünet: az új dolgozókat hogyan tanítják be a régiek…)</a:t>
          </a:r>
          <a:endParaRPr lang="hu-HU" sz="2000" b="0" kern="1200" dirty="0">
            <a:latin typeface="Roboto" panose="02000000000000000000" pitchFamily="2" charset="0"/>
            <a:ea typeface="Roboto" panose="020000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Beálltak az új folyamatok, kapcsolatok, információs csatornák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Nincs ellenállás a rendszerrel szemben, vagy csak minimális (folyosói pletykák…)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az új alkalmazottak már az új rendszerről kapnak oktatást, és a meglévő alkalmazottak felfrissítő képzése is megtörténik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Világos az </a:t>
          </a:r>
          <a:r>
            <a:rPr lang="hu-HU" sz="2000" b="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insource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/ </a:t>
          </a:r>
          <a:r>
            <a:rPr lang="hu-HU" sz="2000" b="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outsource</a:t>
          </a:r>
          <a:r>
            <a:rPr lang="hu-HU" sz="20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az egyes feladatokban, tevékenységi körökben (pl. gépek karbantartása, tudás / kompetencia igénybe vétele</a:t>
          </a:r>
        </a:p>
      </dsp:txBody>
      <dsp:txXfrm rot="-5400000">
        <a:off x="2301504" y="579221"/>
        <a:ext cx="8265223" cy="2996498"/>
      </dsp:txXfrm>
    </dsp:sp>
    <dsp:sp modelId="{EC12F056-6FC7-4824-896D-EAFA69AE9E9F}">
      <dsp:nvSpPr>
        <dsp:cNvPr id="0" name=""/>
        <dsp:cNvSpPr/>
      </dsp:nvSpPr>
      <dsp:spPr>
        <a:xfrm>
          <a:off x="553" y="925268"/>
          <a:ext cx="2300950" cy="2304404"/>
        </a:xfrm>
        <a:prstGeom prst="roundRect">
          <a:avLst/>
        </a:prstGeom>
        <a:solidFill>
          <a:srgbClr val="4F59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latin typeface="Roboto" panose="02000000000000000000" pitchFamily="2" charset="0"/>
              <a:ea typeface="Roboto" panose="02000000000000000000" pitchFamily="2" charset="0"/>
            </a:rPr>
            <a:t>Akkor intézményesült a változás, ha:</a:t>
          </a:r>
        </a:p>
      </dsp:txBody>
      <dsp:txXfrm>
        <a:off x="112876" y="1037591"/>
        <a:ext cx="2076304" cy="2079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DD2607-FDDC-A569-89A2-1634399CF6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037"/>
            <a:ext cx="12192000" cy="618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2D73DD56-CD42-535A-1D23-462CC36253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6D6D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Google Shape;13;p43"/>
          <p:cNvSpPr txBox="1">
            <a:spLocks noGrp="1"/>
          </p:cNvSpPr>
          <p:nvPr>
            <p:ph type="subTitle" idx="1"/>
          </p:nvPr>
        </p:nvSpPr>
        <p:spPr>
          <a:xfrm>
            <a:off x="167640" y="3571558"/>
            <a:ext cx="854964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i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2" name="Google Shape;12;p43"/>
          <p:cNvSpPr txBox="1">
            <a:spLocks noGrp="1"/>
          </p:cNvSpPr>
          <p:nvPr>
            <p:ph type="ctrTitle"/>
          </p:nvPr>
        </p:nvSpPr>
        <p:spPr>
          <a:xfrm>
            <a:off x="167640" y="1040606"/>
            <a:ext cx="854964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 panose="020B0603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hu-HU"/>
          </a:p>
        </p:txBody>
      </p:sp>
      <p:sp>
        <p:nvSpPr>
          <p:cNvPr id="15" name="Google Shape;15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 panose="020B0603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hu-HU"/>
          </a:p>
        </p:txBody>
      </p:sp>
      <p:sp>
        <p:nvSpPr>
          <p:cNvPr id="16" name="Google Shape;16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CC4EA258-AE34-5729-58D1-0E79EBFCE2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0600" y="4722578"/>
            <a:ext cx="2743200" cy="14900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C8BCBF-4A58-2C94-C2EA-B7FD0C6CE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7EBD932-54FF-A505-07CF-69103750B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9A59C4C-5AB5-FE23-72E5-05FB7508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8527-AAD9-482F-8943-A107E85AF5AB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11E0640-8E8F-0F7B-F79A-6AD3557E9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94BC4EB-176F-5FC0-FEA3-A7403246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A3B5-92AE-41B5-AB16-8C03DCA39D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451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97B119-5EED-0090-DBCF-2329A5139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90B71FC-8CF2-7FE8-546A-700409E7A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8FFEEF2-19B4-2B52-DBCB-C1C46F3FB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8527-AAD9-482F-8943-A107E85AF5AB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30132EA-CFD5-2374-477B-23EB35918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ED52123-86AD-DF97-2AD3-B21EA87C3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A3B5-92AE-41B5-AB16-8C03DCA39D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8219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6CAE8D-DA46-A4DD-F662-47975E154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0605BE5-5312-0B75-A0BD-C95235857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80A0C71-DDB5-15AC-2C6F-EF6C0E33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8527-AAD9-482F-8943-A107E85AF5AB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AD94343-1AF0-1B02-255E-8CD415FA8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3715257-D043-F321-7672-328F2CBB6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A3B5-92AE-41B5-AB16-8C03DCA39D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495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userDrawn="1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2F0C852-D595-D713-CB2A-6CFFD64F5D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9203" r="23468" b="184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D01A3DBA-2265-D5A9-E08E-C651FC1CEB4E}"/>
              </a:ext>
            </a:extLst>
          </p:cNvPr>
          <p:cNvSpPr/>
          <p:nvPr userDrawn="1"/>
        </p:nvSpPr>
        <p:spPr>
          <a:xfrm>
            <a:off x="0" y="0"/>
            <a:ext cx="942392" cy="6858000"/>
          </a:xfrm>
          <a:prstGeom prst="rect">
            <a:avLst/>
          </a:prstGeom>
          <a:solidFill>
            <a:srgbClr val="4F59A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Google Shape;28;p45"/>
          <p:cNvSpPr txBox="1">
            <a:spLocks noGrp="1"/>
          </p:cNvSpPr>
          <p:nvPr>
            <p:ph type="title"/>
          </p:nvPr>
        </p:nvSpPr>
        <p:spPr>
          <a:xfrm>
            <a:off x="942393" y="0"/>
            <a:ext cx="11230948" cy="925975"/>
          </a:xfrm>
          <a:prstGeom prst="rect">
            <a:avLst/>
          </a:prstGeom>
          <a:solidFill>
            <a:srgbClr val="4F59A8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93663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000" b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F36B002-58F9-D94E-FFAC-64EAFCB076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1681" y="78650"/>
            <a:ext cx="1319987" cy="717003"/>
          </a:xfrm>
          <a:prstGeom prst="rect">
            <a:avLst/>
          </a:prstGeom>
        </p:spPr>
      </p:pic>
      <p:grpSp>
        <p:nvGrpSpPr>
          <p:cNvPr id="38" name="Csoportba foglalás 37">
            <a:extLst>
              <a:ext uri="{FF2B5EF4-FFF2-40B4-BE49-F238E27FC236}">
                <a16:creationId xmlns:a16="http://schemas.microsoft.com/office/drawing/2014/main" id="{A1E5DB04-68EE-F270-4F4A-4D559A385031}"/>
              </a:ext>
            </a:extLst>
          </p:cNvPr>
          <p:cNvGrpSpPr/>
          <p:nvPr userDrawn="1"/>
        </p:nvGrpSpPr>
        <p:grpSpPr>
          <a:xfrm>
            <a:off x="220198" y="1249220"/>
            <a:ext cx="481463" cy="4359560"/>
            <a:chOff x="3719489" y="1847461"/>
            <a:chExt cx="380069" cy="3708968"/>
          </a:xfrm>
        </p:grpSpPr>
        <p:grpSp>
          <p:nvGrpSpPr>
            <p:cNvPr id="12" name="Csoportba foglalás 11">
              <a:extLst>
                <a:ext uri="{FF2B5EF4-FFF2-40B4-BE49-F238E27FC236}">
                  <a16:creationId xmlns:a16="http://schemas.microsoft.com/office/drawing/2014/main" id="{574DBA11-0F1A-C6B5-AC71-9DB8EAB6AF58}"/>
                </a:ext>
              </a:extLst>
            </p:cNvPr>
            <p:cNvGrpSpPr/>
            <p:nvPr userDrawn="1"/>
          </p:nvGrpSpPr>
          <p:grpSpPr>
            <a:xfrm>
              <a:off x="3719491" y="1847461"/>
              <a:ext cx="380067" cy="657918"/>
              <a:chOff x="3719491" y="1847461"/>
              <a:chExt cx="380067" cy="657918"/>
            </a:xfrm>
          </p:grpSpPr>
          <p:sp>
            <p:nvSpPr>
              <p:cNvPr id="5" name="Ellipszis 4">
                <a:extLst>
                  <a:ext uri="{FF2B5EF4-FFF2-40B4-BE49-F238E27FC236}">
                    <a16:creationId xmlns:a16="http://schemas.microsoft.com/office/drawing/2014/main" id="{573E277B-BE75-DCE9-7D53-BA13DD6553D7}"/>
                  </a:ext>
                </a:extLst>
              </p:cNvPr>
              <p:cNvSpPr/>
              <p:nvPr userDrawn="1"/>
            </p:nvSpPr>
            <p:spPr>
              <a:xfrm>
                <a:off x="3719491" y="1847461"/>
                <a:ext cx="380067" cy="365125"/>
              </a:xfrm>
              <a:prstGeom prst="ellipse">
                <a:avLst/>
              </a:prstGeom>
              <a:solidFill>
                <a:srgbClr val="4F59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/>
                  <a:t>1</a:t>
                </a:r>
              </a:p>
            </p:txBody>
          </p:sp>
          <p:cxnSp>
            <p:nvCxnSpPr>
              <p:cNvPr id="10" name="Egyenes összekötő nyíllal 9">
                <a:extLst>
                  <a:ext uri="{FF2B5EF4-FFF2-40B4-BE49-F238E27FC236}">
                    <a16:creationId xmlns:a16="http://schemas.microsoft.com/office/drawing/2014/main" id="{332EB4C7-8D4C-D1C3-DB1E-AF0C8121C47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09525" y="2212586"/>
                <a:ext cx="0" cy="292793"/>
              </a:xfrm>
              <a:prstGeom prst="straightConnector1">
                <a:avLst/>
              </a:prstGeom>
              <a:ln w="12700">
                <a:solidFill>
                  <a:srgbClr val="4F59A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Csoportba foglalás 18">
              <a:extLst>
                <a:ext uri="{FF2B5EF4-FFF2-40B4-BE49-F238E27FC236}">
                  <a16:creationId xmlns:a16="http://schemas.microsoft.com/office/drawing/2014/main" id="{89C91917-1D2A-91C8-8459-B80312466DF1}"/>
                </a:ext>
              </a:extLst>
            </p:cNvPr>
            <p:cNvGrpSpPr/>
            <p:nvPr userDrawn="1"/>
          </p:nvGrpSpPr>
          <p:grpSpPr>
            <a:xfrm>
              <a:off x="3719491" y="2505379"/>
              <a:ext cx="380067" cy="670813"/>
              <a:chOff x="3719491" y="1847461"/>
              <a:chExt cx="380067" cy="670813"/>
            </a:xfrm>
          </p:grpSpPr>
          <p:sp>
            <p:nvSpPr>
              <p:cNvPr id="20" name="Ellipszis 19">
                <a:extLst>
                  <a:ext uri="{FF2B5EF4-FFF2-40B4-BE49-F238E27FC236}">
                    <a16:creationId xmlns:a16="http://schemas.microsoft.com/office/drawing/2014/main" id="{FEDB4A48-644D-E035-9BBF-9DD54B8DEE1D}"/>
                  </a:ext>
                </a:extLst>
              </p:cNvPr>
              <p:cNvSpPr/>
              <p:nvPr userDrawn="1"/>
            </p:nvSpPr>
            <p:spPr>
              <a:xfrm>
                <a:off x="3719491" y="1847461"/>
                <a:ext cx="380067" cy="365125"/>
              </a:xfrm>
              <a:prstGeom prst="ellipse">
                <a:avLst/>
              </a:prstGeom>
              <a:solidFill>
                <a:srgbClr val="4F59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/>
                  <a:t>2</a:t>
                </a:r>
              </a:p>
            </p:txBody>
          </p:sp>
          <p:cxnSp>
            <p:nvCxnSpPr>
              <p:cNvPr id="21" name="Egyenes összekötő nyíllal 20">
                <a:extLst>
                  <a:ext uri="{FF2B5EF4-FFF2-40B4-BE49-F238E27FC236}">
                    <a16:creationId xmlns:a16="http://schemas.microsoft.com/office/drawing/2014/main" id="{9DB240C5-D0C2-825D-6D18-1118C42DF4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09525" y="2212586"/>
                <a:ext cx="0" cy="305688"/>
              </a:xfrm>
              <a:prstGeom prst="straightConnector1">
                <a:avLst/>
              </a:prstGeom>
              <a:ln w="12700">
                <a:solidFill>
                  <a:srgbClr val="4F59A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Csoportba foglalás 21">
              <a:extLst>
                <a:ext uri="{FF2B5EF4-FFF2-40B4-BE49-F238E27FC236}">
                  <a16:creationId xmlns:a16="http://schemas.microsoft.com/office/drawing/2014/main" id="{BB8F59C0-1A03-A9A7-D39A-8360B6257EEF}"/>
                </a:ext>
              </a:extLst>
            </p:cNvPr>
            <p:cNvGrpSpPr/>
            <p:nvPr userDrawn="1"/>
          </p:nvGrpSpPr>
          <p:grpSpPr>
            <a:xfrm>
              <a:off x="3719491" y="3176192"/>
              <a:ext cx="380067" cy="654024"/>
              <a:chOff x="3719491" y="1847461"/>
              <a:chExt cx="380067" cy="654024"/>
            </a:xfrm>
          </p:grpSpPr>
          <p:sp>
            <p:nvSpPr>
              <p:cNvPr id="23" name="Ellipszis 22">
                <a:extLst>
                  <a:ext uri="{FF2B5EF4-FFF2-40B4-BE49-F238E27FC236}">
                    <a16:creationId xmlns:a16="http://schemas.microsoft.com/office/drawing/2014/main" id="{75DDCD0D-FC97-3FCC-DB3A-766DBB55E3E4}"/>
                  </a:ext>
                </a:extLst>
              </p:cNvPr>
              <p:cNvSpPr/>
              <p:nvPr userDrawn="1"/>
            </p:nvSpPr>
            <p:spPr>
              <a:xfrm>
                <a:off x="3719491" y="1847461"/>
                <a:ext cx="380067" cy="365125"/>
              </a:xfrm>
              <a:prstGeom prst="ellipse">
                <a:avLst/>
              </a:prstGeom>
              <a:solidFill>
                <a:srgbClr val="4F59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/>
                  <a:t>3</a:t>
                </a:r>
              </a:p>
            </p:txBody>
          </p:sp>
          <p:cxnSp>
            <p:nvCxnSpPr>
              <p:cNvPr id="24" name="Egyenes összekötő nyíllal 23">
                <a:extLst>
                  <a:ext uri="{FF2B5EF4-FFF2-40B4-BE49-F238E27FC236}">
                    <a16:creationId xmlns:a16="http://schemas.microsoft.com/office/drawing/2014/main" id="{C49A1466-ECB2-1733-FE78-AC80254A0F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09525" y="2212586"/>
                <a:ext cx="0" cy="288899"/>
              </a:xfrm>
              <a:prstGeom prst="straightConnector1">
                <a:avLst/>
              </a:prstGeom>
              <a:ln w="12700">
                <a:solidFill>
                  <a:srgbClr val="4F59A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Csoportba foglalás 24">
              <a:extLst>
                <a:ext uri="{FF2B5EF4-FFF2-40B4-BE49-F238E27FC236}">
                  <a16:creationId xmlns:a16="http://schemas.microsoft.com/office/drawing/2014/main" id="{D0F4631E-2D11-7CA1-20B8-2E044546BEE7}"/>
                </a:ext>
              </a:extLst>
            </p:cNvPr>
            <p:cNvGrpSpPr/>
            <p:nvPr userDrawn="1"/>
          </p:nvGrpSpPr>
          <p:grpSpPr>
            <a:xfrm>
              <a:off x="3719490" y="3847005"/>
              <a:ext cx="380067" cy="663949"/>
              <a:chOff x="3719491" y="1847461"/>
              <a:chExt cx="380067" cy="663949"/>
            </a:xfrm>
          </p:grpSpPr>
          <p:sp>
            <p:nvSpPr>
              <p:cNvPr id="26" name="Ellipszis 25">
                <a:extLst>
                  <a:ext uri="{FF2B5EF4-FFF2-40B4-BE49-F238E27FC236}">
                    <a16:creationId xmlns:a16="http://schemas.microsoft.com/office/drawing/2014/main" id="{38EB54AA-01DC-C090-BB57-F2F5C521220B}"/>
                  </a:ext>
                </a:extLst>
              </p:cNvPr>
              <p:cNvSpPr/>
              <p:nvPr userDrawn="1"/>
            </p:nvSpPr>
            <p:spPr>
              <a:xfrm>
                <a:off x="3719491" y="1847461"/>
                <a:ext cx="380067" cy="365125"/>
              </a:xfrm>
              <a:prstGeom prst="ellipse">
                <a:avLst/>
              </a:prstGeom>
              <a:solidFill>
                <a:srgbClr val="4F59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/>
                  <a:t>4</a:t>
                </a:r>
              </a:p>
            </p:txBody>
          </p:sp>
          <p:cxnSp>
            <p:nvCxnSpPr>
              <p:cNvPr id="27" name="Egyenes összekötő nyíllal 26">
                <a:extLst>
                  <a:ext uri="{FF2B5EF4-FFF2-40B4-BE49-F238E27FC236}">
                    <a16:creationId xmlns:a16="http://schemas.microsoft.com/office/drawing/2014/main" id="{62BAA497-876D-A47A-ED4A-5E9378F44A0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09525" y="2212586"/>
                <a:ext cx="0" cy="298824"/>
              </a:xfrm>
              <a:prstGeom prst="straightConnector1">
                <a:avLst/>
              </a:prstGeom>
              <a:ln w="12700">
                <a:solidFill>
                  <a:srgbClr val="4F59A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Csoportba foglalás 28">
              <a:extLst>
                <a:ext uri="{FF2B5EF4-FFF2-40B4-BE49-F238E27FC236}">
                  <a16:creationId xmlns:a16="http://schemas.microsoft.com/office/drawing/2014/main" id="{5383FE85-A727-ECF0-0C84-04F562502525}"/>
                </a:ext>
              </a:extLst>
            </p:cNvPr>
            <p:cNvGrpSpPr/>
            <p:nvPr userDrawn="1"/>
          </p:nvGrpSpPr>
          <p:grpSpPr>
            <a:xfrm>
              <a:off x="3719490" y="4510954"/>
              <a:ext cx="380067" cy="680350"/>
              <a:chOff x="3719491" y="1847461"/>
              <a:chExt cx="380067" cy="680350"/>
            </a:xfrm>
          </p:grpSpPr>
          <p:sp>
            <p:nvSpPr>
              <p:cNvPr id="33" name="Ellipszis 32">
                <a:extLst>
                  <a:ext uri="{FF2B5EF4-FFF2-40B4-BE49-F238E27FC236}">
                    <a16:creationId xmlns:a16="http://schemas.microsoft.com/office/drawing/2014/main" id="{56DF0D44-C543-8A97-F670-4E4031EC7141}"/>
                  </a:ext>
                </a:extLst>
              </p:cNvPr>
              <p:cNvSpPr/>
              <p:nvPr userDrawn="1"/>
            </p:nvSpPr>
            <p:spPr>
              <a:xfrm>
                <a:off x="3719491" y="1847461"/>
                <a:ext cx="380067" cy="365125"/>
              </a:xfrm>
              <a:prstGeom prst="ellipse">
                <a:avLst/>
              </a:prstGeom>
              <a:solidFill>
                <a:srgbClr val="4F59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/>
                  <a:t>5</a:t>
                </a:r>
              </a:p>
            </p:txBody>
          </p:sp>
          <p:cxnSp>
            <p:nvCxnSpPr>
              <p:cNvPr id="34" name="Egyenes összekötő nyíllal 33">
                <a:extLst>
                  <a:ext uri="{FF2B5EF4-FFF2-40B4-BE49-F238E27FC236}">
                    <a16:creationId xmlns:a16="http://schemas.microsoft.com/office/drawing/2014/main" id="{9A6741CD-604C-5E12-EDFC-2E2628F9B7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09525" y="2212586"/>
                <a:ext cx="0" cy="315225"/>
              </a:xfrm>
              <a:prstGeom prst="straightConnector1">
                <a:avLst/>
              </a:prstGeom>
              <a:ln w="12700">
                <a:solidFill>
                  <a:srgbClr val="4F59A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Ellipszis 35">
              <a:extLst>
                <a:ext uri="{FF2B5EF4-FFF2-40B4-BE49-F238E27FC236}">
                  <a16:creationId xmlns:a16="http://schemas.microsoft.com/office/drawing/2014/main" id="{EF3F5BB7-C1A2-7678-5E17-2A5BCA836216}"/>
                </a:ext>
              </a:extLst>
            </p:cNvPr>
            <p:cNvSpPr/>
            <p:nvPr userDrawn="1"/>
          </p:nvSpPr>
          <p:spPr>
            <a:xfrm>
              <a:off x="3719489" y="5191304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6</a:t>
              </a: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3844BB-C558-2B1F-378B-7E7F039B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449E9E-7743-0020-83EF-044CD6FBE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1342218-6697-EC3A-F9B9-C9D07BFF0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E85D9FF-8AA8-C851-A5C7-5D8E42BF8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8527-AAD9-482F-8943-A107E85AF5AB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BCAF081-9F3E-63E1-A3C1-3BC29EA07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8BD0470-F396-3BD5-1DF5-794DD36C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A3B5-92AE-41B5-AB16-8C03DCA39D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2056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D794AE-AA92-FA1C-33B6-10FB5ABA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A72B6E1-E636-77A5-CE8F-37B79259C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80514C1-CBBE-E700-BD7A-34BC95196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ED4DE0FA-F1DC-895C-68F1-45D7AE7203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D541CAF-428D-BAE7-A714-147017917D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07E89B05-601A-D3C8-1BC9-A7D0F458A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8527-AAD9-482F-8943-A107E85AF5AB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464B9A2-45F6-0747-B1D9-853D3DBDC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527C976-55F3-98C6-B938-C3A12D60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A3B5-92AE-41B5-AB16-8C03DCA39D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1049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27BB4C-22DC-88BD-BEC4-BED9230C2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5F536439-710F-29BF-18F3-9C4B40A9B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8527-AAD9-482F-8943-A107E85AF5AB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1770972-9228-21FD-4AF1-0C45C90ED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C9A835C-0078-5117-FB7B-023F3E29E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A3B5-92AE-41B5-AB16-8C03DCA39D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7406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ADD4FA4-1C51-41AE-A1C9-9024283A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8527-AAD9-482F-8943-A107E85AF5AB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DC4F4EF6-1CF1-F396-7ACD-1F0A9A0F6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3C20233-82BD-9F22-19DE-796CB065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A3B5-92AE-41B5-AB16-8C03DCA39D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7809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2EBE93-1428-F0BE-451A-FC22757D3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B21FA06-9308-C281-2F83-854565372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0DA3681-5E99-B968-69C7-6AD2D7568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A557889-EC4E-7917-C228-61B1135DA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8527-AAD9-482F-8943-A107E85AF5AB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38359AC-9A50-EDD5-8CC3-F97F1F07C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102549C-BA15-F155-C980-D4E70370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A3B5-92AE-41B5-AB16-8C03DCA39D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7195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BA3A13-4069-5307-633F-BFB2F3AC4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1B6FDE7-C273-7C90-A1FE-D95B2DEF7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EB54FDE-07A9-99B9-62E0-4F0C8D127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2CF51AF-C1E4-68AC-2805-537A720C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8527-AAD9-482F-8943-A107E85AF5AB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7E777AD-8EEC-E150-1D6F-11D54FD3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80AA765-A025-3FD9-07DE-365C7CA7A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A3B5-92AE-41B5-AB16-8C03DCA39D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0032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EC1FD21-E98E-317D-E22A-44DEF9EBE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0F3CFF1-2007-B4BE-C587-46626E537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AC77DE2-E7B1-AB18-136A-47453216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8527-AAD9-482F-8943-A107E85AF5AB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08325B2-B484-6555-C9A6-AE5938A43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4D98E57-5D39-7469-3351-BE236BA2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A3B5-92AE-41B5-AB16-8C03DCA39D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6383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C03BCA1-B00D-D753-6C20-0E6AE4AFF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3F20281-B7EA-B7F4-7002-14454E2EC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35DD300-27ED-8115-2BA3-0481CA6D2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8527-AAD9-482F-8943-A107E85AF5AB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DF13C56-9883-7312-0CE2-DB68EFBAD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78CD17D-36CE-5AE6-CE55-4894AF845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A3B5-92AE-41B5-AB16-8C03DCA39D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9534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B48119-2484-8D17-699F-766E6587F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E158FCA-5A30-0F95-3BF5-CFC017B36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9AF2636-437C-0922-AB7A-0D16CDABD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D163-E43F-45F3-9795-F638E9E3B112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443FA05-153F-EDD7-DF2B-FC71A9B4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9664BCC-029D-FAD0-8BD8-FC50823AD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D378-BB0D-48A4-A0AD-60A1CB2F90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3817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62F3D1-E599-0CFD-6E0A-D6A24E32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90777AB-3524-19AA-91E3-3B862E96C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178AF08-E929-843C-A925-441E5ADB2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D163-E43F-45F3-9795-F638E9E3B112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2C7664-3A81-538D-D46D-F366F0BA6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9C8B38C-F46D-5D02-4D88-63863A00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D378-BB0D-48A4-A0AD-60A1CB2F90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8838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preserve="1" userDrawn="1">
  <p:cSld name="1_Szakaszfejléc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2F0C852-D595-D713-CB2A-6CFFD64F5D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9203" r="23468" b="184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D01A3DBA-2265-D5A9-E08E-C651FC1CEB4E}"/>
              </a:ext>
            </a:extLst>
          </p:cNvPr>
          <p:cNvSpPr/>
          <p:nvPr userDrawn="1"/>
        </p:nvSpPr>
        <p:spPr>
          <a:xfrm>
            <a:off x="0" y="0"/>
            <a:ext cx="942392" cy="6858000"/>
          </a:xfrm>
          <a:prstGeom prst="rect">
            <a:avLst/>
          </a:prstGeom>
          <a:solidFill>
            <a:srgbClr val="4F59A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Google Shape;28;p45"/>
          <p:cNvSpPr txBox="1">
            <a:spLocks noGrp="1"/>
          </p:cNvSpPr>
          <p:nvPr>
            <p:ph type="title"/>
          </p:nvPr>
        </p:nvSpPr>
        <p:spPr>
          <a:xfrm>
            <a:off x="942393" y="0"/>
            <a:ext cx="11230948" cy="925975"/>
          </a:xfrm>
          <a:prstGeom prst="rect">
            <a:avLst/>
          </a:prstGeom>
          <a:solidFill>
            <a:srgbClr val="4F59A8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93663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000" b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F36B002-58F9-D94E-FFAC-64EAFCB076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1681" y="78650"/>
            <a:ext cx="1319987" cy="71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69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A6B5E3-2DF6-050A-6E4D-ACEF55D9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DEF431B-1231-8E67-21E5-26E731C70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11279AB-0605-AD10-54D7-67FF94AA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D163-E43F-45F3-9795-F638E9E3B112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A81989B-7B80-1DE3-C5D0-FD2D9B6E5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18495B1-4021-15FA-25B5-C7FF15E8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D378-BB0D-48A4-A0AD-60A1CB2F90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7349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F83F10-4396-ED57-CC7B-B4FC4B3E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4217CFB-ACBE-FC6E-1DBD-BC1666053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D3DAE91-66AC-9901-7065-62A7ABFF6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CA17DE4-F92D-7317-2AA9-71B40BD82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D163-E43F-45F3-9795-F638E9E3B112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20DE644-8124-D35D-C703-EFA7CC72C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F6E93D6-CE4F-D784-CAA0-21DA8377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D378-BB0D-48A4-A0AD-60A1CB2F90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8785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A3C8E8-870F-C85A-79E9-2C066A9D5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1D2ADD7-B98C-3C4A-4C42-7AD197B97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EB5EC9B-4043-300B-3640-190D74336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CB79BF0-83AE-7900-2574-4D052BB08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FB4A7791-AFC9-6771-771C-F9B633C2F6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703B7AF-8E2A-3AFB-1AF1-B0BCE6112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D163-E43F-45F3-9795-F638E9E3B112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E416008-9CB2-1C45-FEF3-BE0CBF443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67717D1-906F-61AB-0321-DA5B5A6CD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D378-BB0D-48A4-A0AD-60A1CB2F90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0611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C1FFD3-0CAB-B94B-B546-651007528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1F18C4C-96CB-0EFA-7189-3D9FE54BC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D163-E43F-45F3-9795-F638E9E3B112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646FF82-0B86-8136-7D54-72D8E068B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18D4EE4-4978-9CA4-79AA-EAB7D04C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D378-BB0D-48A4-A0AD-60A1CB2F90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8297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04BB5BF-AD34-B38C-2664-D52B051C8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D163-E43F-45F3-9795-F638E9E3B112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6C1A0F1-620E-C371-DF7E-ED43F24E8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845586E-552A-6BE3-2DCD-EF8B4538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D378-BB0D-48A4-A0AD-60A1CB2F90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2738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B4DDED-A663-A26F-A7AD-7C2CE0C0E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4E882D5-CB96-5496-92D6-B93FD0333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C8923D5-C7A2-A6E1-0CFB-F72EE0784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26BECF6-5524-E526-E0F1-0E7DAAF65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D163-E43F-45F3-9795-F638E9E3B112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A4DE36E-141F-8DA6-BAE6-DD8D3BBB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B3550DC-8C5B-33B1-E1C1-C15E3999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D378-BB0D-48A4-A0AD-60A1CB2F90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2996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2E4D84-DC8F-C32B-905C-2F48CABD5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2E80877-BC6E-3B1F-09F4-EC4225E0F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6F2C9D1-B16A-C39E-20F5-1E3AD9AAD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801C765-ECC6-5BC9-0DDC-E700ED160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D163-E43F-45F3-9795-F638E9E3B112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4E1ED1B-BC60-BD39-2587-AC9923E54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9ED7C89-385E-FB8F-AA6F-15A1ECE7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D378-BB0D-48A4-A0AD-60A1CB2F90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7454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02C341-6C6D-6741-0562-87D6D6D9E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3ABEE41-087E-A802-9343-38066AB08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A304510-B81E-91BB-458D-F9B417521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D163-E43F-45F3-9795-F638E9E3B112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A3D2209-335B-7615-E6E4-87C6B337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B7213CE-C066-67D7-F3E9-045432E0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D378-BB0D-48A4-A0AD-60A1CB2F90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7397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D63B03B-352A-F708-1A8A-69F2996838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EA3D425-6ABE-D868-E6DD-07B065EE9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7E67529-380F-DE7B-82BE-34017ED4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D163-E43F-45F3-9795-F638E9E3B112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E7A36AD-F1CA-7565-4E1B-C39C26362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7E47E6A-AFAF-9645-1031-876E3150A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D378-BB0D-48A4-A0AD-60A1CB2F90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6388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preserve="1" userDrawn="1">
  <p:cSld name="1_Szakaszfejléc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2F0C852-D595-D713-CB2A-6CFFD64F5D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9203" r="23468" b="184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D01A3DBA-2265-D5A9-E08E-C651FC1CEB4E}"/>
              </a:ext>
            </a:extLst>
          </p:cNvPr>
          <p:cNvSpPr/>
          <p:nvPr userDrawn="1"/>
        </p:nvSpPr>
        <p:spPr>
          <a:xfrm>
            <a:off x="0" y="0"/>
            <a:ext cx="942392" cy="6858000"/>
          </a:xfrm>
          <a:prstGeom prst="rect">
            <a:avLst/>
          </a:prstGeom>
          <a:solidFill>
            <a:srgbClr val="4F59A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Google Shape;28;p45"/>
          <p:cNvSpPr txBox="1">
            <a:spLocks noGrp="1"/>
          </p:cNvSpPr>
          <p:nvPr>
            <p:ph type="title"/>
          </p:nvPr>
        </p:nvSpPr>
        <p:spPr>
          <a:xfrm>
            <a:off x="942393" y="0"/>
            <a:ext cx="11230948" cy="925975"/>
          </a:xfrm>
          <a:prstGeom prst="rect">
            <a:avLst/>
          </a:prstGeom>
          <a:solidFill>
            <a:srgbClr val="4F59A8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93663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000" b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F36B002-58F9-D94E-FFAC-64EAFCB076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1681" y="78650"/>
            <a:ext cx="1319987" cy="717003"/>
          </a:xfrm>
          <a:prstGeom prst="rect">
            <a:avLst/>
          </a:prstGeom>
        </p:spPr>
      </p:pic>
      <p:grpSp>
        <p:nvGrpSpPr>
          <p:cNvPr id="38" name="Csoportba foglalás 37">
            <a:extLst>
              <a:ext uri="{FF2B5EF4-FFF2-40B4-BE49-F238E27FC236}">
                <a16:creationId xmlns:a16="http://schemas.microsoft.com/office/drawing/2014/main" id="{A1E5DB04-68EE-F270-4F4A-4D559A385031}"/>
              </a:ext>
            </a:extLst>
          </p:cNvPr>
          <p:cNvGrpSpPr/>
          <p:nvPr userDrawn="1"/>
        </p:nvGrpSpPr>
        <p:grpSpPr>
          <a:xfrm>
            <a:off x="173857" y="1446245"/>
            <a:ext cx="380069" cy="3708968"/>
            <a:chOff x="3719489" y="1847461"/>
            <a:chExt cx="380069" cy="3708968"/>
          </a:xfrm>
        </p:grpSpPr>
        <p:grpSp>
          <p:nvGrpSpPr>
            <p:cNvPr id="12" name="Csoportba foglalás 11">
              <a:extLst>
                <a:ext uri="{FF2B5EF4-FFF2-40B4-BE49-F238E27FC236}">
                  <a16:creationId xmlns:a16="http://schemas.microsoft.com/office/drawing/2014/main" id="{574DBA11-0F1A-C6B5-AC71-9DB8EAB6AF58}"/>
                </a:ext>
              </a:extLst>
            </p:cNvPr>
            <p:cNvGrpSpPr/>
            <p:nvPr userDrawn="1"/>
          </p:nvGrpSpPr>
          <p:grpSpPr>
            <a:xfrm>
              <a:off x="3719491" y="1847461"/>
              <a:ext cx="380067" cy="657918"/>
              <a:chOff x="3719491" y="1847461"/>
              <a:chExt cx="380067" cy="657918"/>
            </a:xfrm>
          </p:grpSpPr>
          <p:sp>
            <p:nvSpPr>
              <p:cNvPr id="5" name="Ellipszis 4">
                <a:extLst>
                  <a:ext uri="{FF2B5EF4-FFF2-40B4-BE49-F238E27FC236}">
                    <a16:creationId xmlns:a16="http://schemas.microsoft.com/office/drawing/2014/main" id="{573E277B-BE75-DCE9-7D53-BA13DD6553D7}"/>
                  </a:ext>
                </a:extLst>
              </p:cNvPr>
              <p:cNvSpPr/>
              <p:nvPr userDrawn="1"/>
            </p:nvSpPr>
            <p:spPr>
              <a:xfrm>
                <a:off x="3719491" y="1847461"/>
                <a:ext cx="380067" cy="365125"/>
              </a:xfrm>
              <a:prstGeom prst="ellipse">
                <a:avLst/>
              </a:prstGeom>
              <a:solidFill>
                <a:srgbClr val="4F59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/>
                  <a:t>1</a:t>
                </a:r>
              </a:p>
            </p:txBody>
          </p:sp>
          <p:cxnSp>
            <p:nvCxnSpPr>
              <p:cNvPr id="10" name="Egyenes összekötő nyíllal 9">
                <a:extLst>
                  <a:ext uri="{FF2B5EF4-FFF2-40B4-BE49-F238E27FC236}">
                    <a16:creationId xmlns:a16="http://schemas.microsoft.com/office/drawing/2014/main" id="{332EB4C7-8D4C-D1C3-DB1E-AF0C8121C47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09525" y="2212586"/>
                <a:ext cx="0" cy="292793"/>
              </a:xfrm>
              <a:prstGeom prst="straightConnector1">
                <a:avLst/>
              </a:prstGeom>
              <a:ln w="12700">
                <a:solidFill>
                  <a:srgbClr val="4F59A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Csoportba foglalás 18">
              <a:extLst>
                <a:ext uri="{FF2B5EF4-FFF2-40B4-BE49-F238E27FC236}">
                  <a16:creationId xmlns:a16="http://schemas.microsoft.com/office/drawing/2014/main" id="{89C91917-1D2A-91C8-8459-B80312466DF1}"/>
                </a:ext>
              </a:extLst>
            </p:cNvPr>
            <p:cNvGrpSpPr/>
            <p:nvPr userDrawn="1"/>
          </p:nvGrpSpPr>
          <p:grpSpPr>
            <a:xfrm>
              <a:off x="3719491" y="2505379"/>
              <a:ext cx="380067" cy="670813"/>
              <a:chOff x="3719491" y="1847461"/>
              <a:chExt cx="380067" cy="670813"/>
            </a:xfrm>
          </p:grpSpPr>
          <p:sp>
            <p:nvSpPr>
              <p:cNvPr id="20" name="Ellipszis 19">
                <a:extLst>
                  <a:ext uri="{FF2B5EF4-FFF2-40B4-BE49-F238E27FC236}">
                    <a16:creationId xmlns:a16="http://schemas.microsoft.com/office/drawing/2014/main" id="{FEDB4A48-644D-E035-9BBF-9DD54B8DEE1D}"/>
                  </a:ext>
                </a:extLst>
              </p:cNvPr>
              <p:cNvSpPr/>
              <p:nvPr userDrawn="1"/>
            </p:nvSpPr>
            <p:spPr>
              <a:xfrm>
                <a:off x="3719491" y="1847461"/>
                <a:ext cx="380067" cy="365125"/>
              </a:xfrm>
              <a:prstGeom prst="ellipse">
                <a:avLst/>
              </a:prstGeom>
              <a:solidFill>
                <a:srgbClr val="4F59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/>
                  <a:t>2</a:t>
                </a:r>
              </a:p>
            </p:txBody>
          </p:sp>
          <p:cxnSp>
            <p:nvCxnSpPr>
              <p:cNvPr id="21" name="Egyenes összekötő nyíllal 20">
                <a:extLst>
                  <a:ext uri="{FF2B5EF4-FFF2-40B4-BE49-F238E27FC236}">
                    <a16:creationId xmlns:a16="http://schemas.microsoft.com/office/drawing/2014/main" id="{9DB240C5-D0C2-825D-6D18-1118C42DF4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09525" y="2212586"/>
                <a:ext cx="0" cy="305688"/>
              </a:xfrm>
              <a:prstGeom prst="straightConnector1">
                <a:avLst/>
              </a:prstGeom>
              <a:ln w="12700">
                <a:solidFill>
                  <a:srgbClr val="4F59A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Csoportba foglalás 21">
              <a:extLst>
                <a:ext uri="{FF2B5EF4-FFF2-40B4-BE49-F238E27FC236}">
                  <a16:creationId xmlns:a16="http://schemas.microsoft.com/office/drawing/2014/main" id="{BB8F59C0-1A03-A9A7-D39A-8360B6257EEF}"/>
                </a:ext>
              </a:extLst>
            </p:cNvPr>
            <p:cNvGrpSpPr/>
            <p:nvPr userDrawn="1"/>
          </p:nvGrpSpPr>
          <p:grpSpPr>
            <a:xfrm>
              <a:off x="3719491" y="3176192"/>
              <a:ext cx="380067" cy="654024"/>
              <a:chOff x="3719491" y="1847461"/>
              <a:chExt cx="380067" cy="654024"/>
            </a:xfrm>
          </p:grpSpPr>
          <p:sp>
            <p:nvSpPr>
              <p:cNvPr id="23" name="Ellipszis 22">
                <a:extLst>
                  <a:ext uri="{FF2B5EF4-FFF2-40B4-BE49-F238E27FC236}">
                    <a16:creationId xmlns:a16="http://schemas.microsoft.com/office/drawing/2014/main" id="{75DDCD0D-FC97-3FCC-DB3A-766DBB55E3E4}"/>
                  </a:ext>
                </a:extLst>
              </p:cNvPr>
              <p:cNvSpPr/>
              <p:nvPr userDrawn="1"/>
            </p:nvSpPr>
            <p:spPr>
              <a:xfrm>
                <a:off x="3719491" y="1847461"/>
                <a:ext cx="380067" cy="365125"/>
              </a:xfrm>
              <a:prstGeom prst="ellipse">
                <a:avLst/>
              </a:prstGeom>
              <a:solidFill>
                <a:srgbClr val="4F59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/>
                  <a:t>3</a:t>
                </a:r>
              </a:p>
            </p:txBody>
          </p:sp>
          <p:cxnSp>
            <p:nvCxnSpPr>
              <p:cNvPr id="24" name="Egyenes összekötő nyíllal 23">
                <a:extLst>
                  <a:ext uri="{FF2B5EF4-FFF2-40B4-BE49-F238E27FC236}">
                    <a16:creationId xmlns:a16="http://schemas.microsoft.com/office/drawing/2014/main" id="{C49A1466-ECB2-1733-FE78-AC80254A0F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09525" y="2212586"/>
                <a:ext cx="0" cy="288899"/>
              </a:xfrm>
              <a:prstGeom prst="straightConnector1">
                <a:avLst/>
              </a:prstGeom>
              <a:ln w="12700">
                <a:solidFill>
                  <a:srgbClr val="4F59A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Csoportba foglalás 24">
              <a:extLst>
                <a:ext uri="{FF2B5EF4-FFF2-40B4-BE49-F238E27FC236}">
                  <a16:creationId xmlns:a16="http://schemas.microsoft.com/office/drawing/2014/main" id="{D0F4631E-2D11-7CA1-20B8-2E044546BEE7}"/>
                </a:ext>
              </a:extLst>
            </p:cNvPr>
            <p:cNvGrpSpPr/>
            <p:nvPr userDrawn="1"/>
          </p:nvGrpSpPr>
          <p:grpSpPr>
            <a:xfrm>
              <a:off x="3719490" y="3847005"/>
              <a:ext cx="380067" cy="663949"/>
              <a:chOff x="3719491" y="1847461"/>
              <a:chExt cx="380067" cy="663949"/>
            </a:xfrm>
          </p:grpSpPr>
          <p:sp>
            <p:nvSpPr>
              <p:cNvPr id="26" name="Ellipszis 25">
                <a:extLst>
                  <a:ext uri="{FF2B5EF4-FFF2-40B4-BE49-F238E27FC236}">
                    <a16:creationId xmlns:a16="http://schemas.microsoft.com/office/drawing/2014/main" id="{38EB54AA-01DC-C090-BB57-F2F5C521220B}"/>
                  </a:ext>
                </a:extLst>
              </p:cNvPr>
              <p:cNvSpPr/>
              <p:nvPr userDrawn="1"/>
            </p:nvSpPr>
            <p:spPr>
              <a:xfrm>
                <a:off x="3719491" y="1847461"/>
                <a:ext cx="380067" cy="365125"/>
              </a:xfrm>
              <a:prstGeom prst="ellipse">
                <a:avLst/>
              </a:prstGeom>
              <a:solidFill>
                <a:srgbClr val="4F59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/>
                  <a:t>4</a:t>
                </a:r>
              </a:p>
            </p:txBody>
          </p:sp>
          <p:cxnSp>
            <p:nvCxnSpPr>
              <p:cNvPr id="27" name="Egyenes összekötő nyíllal 26">
                <a:extLst>
                  <a:ext uri="{FF2B5EF4-FFF2-40B4-BE49-F238E27FC236}">
                    <a16:creationId xmlns:a16="http://schemas.microsoft.com/office/drawing/2014/main" id="{62BAA497-876D-A47A-ED4A-5E9378F44A0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09525" y="2212586"/>
                <a:ext cx="0" cy="298824"/>
              </a:xfrm>
              <a:prstGeom prst="straightConnector1">
                <a:avLst/>
              </a:prstGeom>
              <a:ln w="12700">
                <a:solidFill>
                  <a:srgbClr val="4F59A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Csoportba foglalás 28">
              <a:extLst>
                <a:ext uri="{FF2B5EF4-FFF2-40B4-BE49-F238E27FC236}">
                  <a16:creationId xmlns:a16="http://schemas.microsoft.com/office/drawing/2014/main" id="{5383FE85-A727-ECF0-0C84-04F562502525}"/>
                </a:ext>
              </a:extLst>
            </p:cNvPr>
            <p:cNvGrpSpPr/>
            <p:nvPr userDrawn="1"/>
          </p:nvGrpSpPr>
          <p:grpSpPr>
            <a:xfrm>
              <a:off x="3719490" y="4510954"/>
              <a:ext cx="380067" cy="680350"/>
              <a:chOff x="3719491" y="1847461"/>
              <a:chExt cx="380067" cy="680350"/>
            </a:xfrm>
          </p:grpSpPr>
          <p:sp>
            <p:nvSpPr>
              <p:cNvPr id="33" name="Ellipszis 32">
                <a:extLst>
                  <a:ext uri="{FF2B5EF4-FFF2-40B4-BE49-F238E27FC236}">
                    <a16:creationId xmlns:a16="http://schemas.microsoft.com/office/drawing/2014/main" id="{56DF0D44-C543-8A97-F670-4E4031EC7141}"/>
                  </a:ext>
                </a:extLst>
              </p:cNvPr>
              <p:cNvSpPr/>
              <p:nvPr userDrawn="1"/>
            </p:nvSpPr>
            <p:spPr>
              <a:xfrm>
                <a:off x="3719491" y="1847461"/>
                <a:ext cx="380067" cy="365125"/>
              </a:xfrm>
              <a:prstGeom prst="ellipse">
                <a:avLst/>
              </a:prstGeom>
              <a:solidFill>
                <a:srgbClr val="4F59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/>
                  <a:t>5</a:t>
                </a:r>
              </a:p>
            </p:txBody>
          </p:sp>
          <p:cxnSp>
            <p:nvCxnSpPr>
              <p:cNvPr id="34" name="Egyenes összekötő nyíllal 33">
                <a:extLst>
                  <a:ext uri="{FF2B5EF4-FFF2-40B4-BE49-F238E27FC236}">
                    <a16:creationId xmlns:a16="http://schemas.microsoft.com/office/drawing/2014/main" id="{9A6741CD-604C-5E12-EDFC-2E2628F9B7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09525" y="2212586"/>
                <a:ext cx="0" cy="315225"/>
              </a:xfrm>
              <a:prstGeom prst="straightConnector1">
                <a:avLst/>
              </a:prstGeom>
              <a:ln w="12700">
                <a:solidFill>
                  <a:srgbClr val="4F59A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Ellipszis 35">
              <a:extLst>
                <a:ext uri="{FF2B5EF4-FFF2-40B4-BE49-F238E27FC236}">
                  <a16:creationId xmlns:a16="http://schemas.microsoft.com/office/drawing/2014/main" id="{EF3F5BB7-C1A2-7678-5E17-2A5BCA836216}"/>
                </a:ext>
              </a:extLst>
            </p:cNvPr>
            <p:cNvSpPr/>
            <p:nvPr userDrawn="1"/>
          </p:nvSpPr>
          <p:spPr>
            <a:xfrm>
              <a:off x="3719489" y="5191304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6</a:t>
              </a:r>
            </a:p>
          </p:txBody>
        </p:sp>
      </p:grpSp>
      <p:sp>
        <p:nvSpPr>
          <p:cNvPr id="46" name="Ellipszis 45">
            <a:extLst>
              <a:ext uri="{FF2B5EF4-FFF2-40B4-BE49-F238E27FC236}">
                <a16:creationId xmlns:a16="http://schemas.microsoft.com/office/drawing/2014/main" id="{B9CEB103-3180-3C39-FDBF-6DA607C62C1C}"/>
              </a:ext>
            </a:extLst>
          </p:cNvPr>
          <p:cNvSpPr/>
          <p:nvPr userDrawn="1"/>
        </p:nvSpPr>
        <p:spPr>
          <a:xfrm>
            <a:off x="22143" y="1134526"/>
            <a:ext cx="720000" cy="720000"/>
          </a:xfrm>
          <a:prstGeom prst="ellipse">
            <a:avLst/>
          </a:prstGeom>
          <a:solidFill>
            <a:srgbClr val="4F5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/>
              <a:t>1</a:t>
            </a:r>
          </a:p>
        </p:txBody>
      </p:sp>
      <p:cxnSp>
        <p:nvCxnSpPr>
          <p:cNvPr id="48" name="Összekötő: szögletes 47">
            <a:extLst>
              <a:ext uri="{FF2B5EF4-FFF2-40B4-BE49-F238E27FC236}">
                <a16:creationId xmlns:a16="http://schemas.microsoft.com/office/drawing/2014/main" id="{E91705FA-D2C0-A6D6-1942-494289B4D72A}"/>
              </a:ext>
            </a:extLst>
          </p:cNvPr>
          <p:cNvCxnSpPr>
            <a:cxnSpLocks/>
            <a:stCxn id="46" idx="6"/>
            <a:endCxn id="28" idx="1"/>
          </p:cNvCxnSpPr>
          <p:nvPr userDrawn="1"/>
        </p:nvCxnSpPr>
        <p:spPr>
          <a:xfrm flipV="1">
            <a:off x="742143" y="462988"/>
            <a:ext cx="200250" cy="1031538"/>
          </a:xfrm>
          <a:prstGeom prst="bentConnector3">
            <a:avLst/>
          </a:prstGeom>
          <a:ln>
            <a:solidFill>
              <a:srgbClr val="4F59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22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preserve="1" userDrawn="1">
  <p:cSld name="1_Szakaszfejléc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2F0C852-D595-D713-CB2A-6CFFD64F5D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9203" r="23468" b="184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D01A3DBA-2265-D5A9-E08E-C651FC1CEB4E}"/>
              </a:ext>
            </a:extLst>
          </p:cNvPr>
          <p:cNvSpPr/>
          <p:nvPr userDrawn="1"/>
        </p:nvSpPr>
        <p:spPr>
          <a:xfrm>
            <a:off x="0" y="0"/>
            <a:ext cx="942392" cy="6858000"/>
          </a:xfrm>
          <a:prstGeom prst="rect">
            <a:avLst/>
          </a:prstGeom>
          <a:solidFill>
            <a:srgbClr val="4F59A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Google Shape;3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61647D7B-61DF-3B2D-34F2-49AC9C9A48E7}"/>
              </a:ext>
            </a:extLst>
          </p:cNvPr>
          <p:cNvGrpSpPr/>
          <p:nvPr userDrawn="1"/>
        </p:nvGrpSpPr>
        <p:grpSpPr>
          <a:xfrm>
            <a:off x="193315" y="1251685"/>
            <a:ext cx="380067" cy="657918"/>
            <a:chOff x="3719491" y="1847461"/>
            <a:chExt cx="380067" cy="657918"/>
          </a:xfrm>
        </p:grpSpPr>
        <p:sp>
          <p:nvSpPr>
            <p:cNvPr id="41" name="Ellipszis 40">
              <a:extLst>
                <a:ext uri="{FF2B5EF4-FFF2-40B4-BE49-F238E27FC236}">
                  <a16:creationId xmlns:a16="http://schemas.microsoft.com/office/drawing/2014/main" id="{2BF9D03E-711B-C504-1EB0-6B7635168DAA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1</a:t>
              </a:r>
            </a:p>
          </p:txBody>
        </p:sp>
        <p:cxnSp>
          <p:nvCxnSpPr>
            <p:cNvPr id="42" name="Egyenes összekötő nyíllal 41">
              <a:extLst>
                <a:ext uri="{FF2B5EF4-FFF2-40B4-BE49-F238E27FC236}">
                  <a16:creationId xmlns:a16="http://schemas.microsoft.com/office/drawing/2014/main" id="{1EABC634-C941-279A-7A61-C7333CD69D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292793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151518DC-E6FC-AA56-DEE2-D5D3AA9E84A0}"/>
              </a:ext>
            </a:extLst>
          </p:cNvPr>
          <p:cNvGrpSpPr/>
          <p:nvPr userDrawn="1"/>
        </p:nvGrpSpPr>
        <p:grpSpPr>
          <a:xfrm>
            <a:off x="193315" y="2259811"/>
            <a:ext cx="380067" cy="670813"/>
            <a:chOff x="3719491" y="1847461"/>
            <a:chExt cx="380067" cy="670813"/>
          </a:xfrm>
        </p:grpSpPr>
        <p:sp>
          <p:nvSpPr>
            <p:cNvPr id="39" name="Ellipszis 38">
              <a:extLst>
                <a:ext uri="{FF2B5EF4-FFF2-40B4-BE49-F238E27FC236}">
                  <a16:creationId xmlns:a16="http://schemas.microsoft.com/office/drawing/2014/main" id="{A129A649-8E3B-2E70-D618-D3CB9132F5BC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2</a:t>
              </a:r>
            </a:p>
          </p:txBody>
        </p:sp>
        <p:cxnSp>
          <p:nvCxnSpPr>
            <p:cNvPr id="40" name="Egyenes összekötő nyíllal 39">
              <a:extLst>
                <a:ext uri="{FF2B5EF4-FFF2-40B4-BE49-F238E27FC236}">
                  <a16:creationId xmlns:a16="http://schemas.microsoft.com/office/drawing/2014/main" id="{F039D417-C5EA-4DE3-7EF9-7A62F4BBE8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305688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10280A05-77A3-00CC-709D-544E8E2D136D}"/>
              </a:ext>
            </a:extLst>
          </p:cNvPr>
          <p:cNvGrpSpPr/>
          <p:nvPr userDrawn="1"/>
        </p:nvGrpSpPr>
        <p:grpSpPr>
          <a:xfrm>
            <a:off x="193315" y="2950080"/>
            <a:ext cx="380067" cy="654024"/>
            <a:chOff x="3719491" y="1847461"/>
            <a:chExt cx="380067" cy="654024"/>
          </a:xfrm>
        </p:grpSpPr>
        <p:sp>
          <p:nvSpPr>
            <p:cNvPr id="35" name="Ellipszis 34">
              <a:extLst>
                <a:ext uri="{FF2B5EF4-FFF2-40B4-BE49-F238E27FC236}">
                  <a16:creationId xmlns:a16="http://schemas.microsoft.com/office/drawing/2014/main" id="{CEBCB8AD-9916-AAFE-8D72-813E623C3936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3</a:t>
              </a:r>
            </a:p>
          </p:txBody>
        </p:sp>
        <p:cxnSp>
          <p:nvCxnSpPr>
            <p:cNvPr id="37" name="Egyenes összekötő nyíllal 36">
              <a:extLst>
                <a:ext uri="{FF2B5EF4-FFF2-40B4-BE49-F238E27FC236}">
                  <a16:creationId xmlns:a16="http://schemas.microsoft.com/office/drawing/2014/main" id="{AB38A876-D473-3B8C-A8D2-D2F531DC62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288899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4A6B45B0-BC0D-9D06-DBB9-25E47DED2CE7}"/>
              </a:ext>
            </a:extLst>
          </p:cNvPr>
          <p:cNvGrpSpPr/>
          <p:nvPr userDrawn="1"/>
        </p:nvGrpSpPr>
        <p:grpSpPr>
          <a:xfrm>
            <a:off x="193314" y="3620893"/>
            <a:ext cx="380067" cy="663949"/>
            <a:chOff x="3719491" y="1847461"/>
            <a:chExt cx="380067" cy="663949"/>
          </a:xfrm>
        </p:grpSpPr>
        <p:sp>
          <p:nvSpPr>
            <p:cNvPr id="17" name="Ellipszis 16">
              <a:extLst>
                <a:ext uri="{FF2B5EF4-FFF2-40B4-BE49-F238E27FC236}">
                  <a16:creationId xmlns:a16="http://schemas.microsoft.com/office/drawing/2014/main" id="{43030DB0-4AED-416A-BF99-57F0DAE93BDD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4</a:t>
              </a:r>
            </a:p>
          </p:txBody>
        </p:sp>
        <p:cxnSp>
          <p:nvCxnSpPr>
            <p:cNvPr id="18" name="Egyenes összekötő nyíllal 17">
              <a:extLst>
                <a:ext uri="{FF2B5EF4-FFF2-40B4-BE49-F238E27FC236}">
                  <a16:creationId xmlns:a16="http://schemas.microsoft.com/office/drawing/2014/main" id="{1861F02A-7CED-35F7-B313-EE18653CC6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298824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002B6262-8556-9ED0-7E21-4EBF1613B923}"/>
              </a:ext>
            </a:extLst>
          </p:cNvPr>
          <p:cNvGrpSpPr/>
          <p:nvPr userDrawn="1"/>
        </p:nvGrpSpPr>
        <p:grpSpPr>
          <a:xfrm>
            <a:off x="193314" y="4284842"/>
            <a:ext cx="380067" cy="680350"/>
            <a:chOff x="3719491" y="1847461"/>
            <a:chExt cx="380067" cy="680350"/>
          </a:xfrm>
        </p:grpSpPr>
        <p:sp>
          <p:nvSpPr>
            <p:cNvPr id="15" name="Ellipszis 14">
              <a:extLst>
                <a:ext uri="{FF2B5EF4-FFF2-40B4-BE49-F238E27FC236}">
                  <a16:creationId xmlns:a16="http://schemas.microsoft.com/office/drawing/2014/main" id="{AA195BBC-5EDF-6A4B-28EE-E6E6DE9AEC38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5</a:t>
              </a:r>
            </a:p>
          </p:txBody>
        </p:sp>
        <p:cxnSp>
          <p:nvCxnSpPr>
            <p:cNvPr id="16" name="Egyenes összekötő nyíllal 15">
              <a:extLst>
                <a:ext uri="{FF2B5EF4-FFF2-40B4-BE49-F238E27FC236}">
                  <a16:creationId xmlns:a16="http://schemas.microsoft.com/office/drawing/2014/main" id="{8C46D485-1600-CC51-4941-20502F6E69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315225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Ellipszis 13">
            <a:extLst>
              <a:ext uri="{FF2B5EF4-FFF2-40B4-BE49-F238E27FC236}">
                <a16:creationId xmlns:a16="http://schemas.microsoft.com/office/drawing/2014/main" id="{85020F0C-6E00-B3E0-48B2-033DA71B7F02}"/>
              </a:ext>
            </a:extLst>
          </p:cNvPr>
          <p:cNvSpPr/>
          <p:nvPr userDrawn="1"/>
        </p:nvSpPr>
        <p:spPr>
          <a:xfrm>
            <a:off x="193313" y="4965192"/>
            <a:ext cx="380067" cy="365125"/>
          </a:xfrm>
          <a:prstGeom prst="ellipse">
            <a:avLst/>
          </a:prstGeom>
          <a:solidFill>
            <a:srgbClr val="4F5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6</a:t>
            </a:r>
          </a:p>
        </p:txBody>
      </p:sp>
      <p:sp>
        <p:nvSpPr>
          <p:cNvPr id="43" name="Ellipszis 42">
            <a:extLst>
              <a:ext uri="{FF2B5EF4-FFF2-40B4-BE49-F238E27FC236}">
                <a16:creationId xmlns:a16="http://schemas.microsoft.com/office/drawing/2014/main" id="{E4B4D8B6-B2A8-C138-CAA1-984EDB47769C}"/>
              </a:ext>
            </a:extLst>
          </p:cNvPr>
          <p:cNvSpPr/>
          <p:nvPr userDrawn="1"/>
        </p:nvSpPr>
        <p:spPr>
          <a:xfrm>
            <a:off x="22346" y="1919201"/>
            <a:ext cx="720000" cy="720000"/>
          </a:xfrm>
          <a:prstGeom prst="ellipse">
            <a:avLst/>
          </a:prstGeom>
          <a:solidFill>
            <a:srgbClr val="4F5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/>
              <a:t>2</a:t>
            </a:r>
          </a:p>
        </p:txBody>
      </p:sp>
      <p:cxnSp>
        <p:nvCxnSpPr>
          <p:cNvPr id="44" name="Összekötő: szögletes 43">
            <a:extLst>
              <a:ext uri="{FF2B5EF4-FFF2-40B4-BE49-F238E27FC236}">
                <a16:creationId xmlns:a16="http://schemas.microsoft.com/office/drawing/2014/main" id="{07974D78-B797-7B74-FEF6-491EB222E3ED}"/>
              </a:ext>
            </a:extLst>
          </p:cNvPr>
          <p:cNvCxnSpPr>
            <a:cxnSpLocks/>
            <a:stCxn id="43" idx="6"/>
            <a:endCxn id="47" idx="1"/>
          </p:cNvCxnSpPr>
          <p:nvPr userDrawn="1"/>
        </p:nvCxnSpPr>
        <p:spPr>
          <a:xfrm flipV="1">
            <a:off x="742346" y="462988"/>
            <a:ext cx="200047" cy="1816213"/>
          </a:xfrm>
          <a:prstGeom prst="bentConnector3">
            <a:avLst>
              <a:gd name="adj1" fmla="val 50000"/>
            </a:avLst>
          </a:prstGeom>
          <a:ln>
            <a:solidFill>
              <a:srgbClr val="4F59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Google Shape;28;p45">
            <a:extLst>
              <a:ext uri="{FF2B5EF4-FFF2-40B4-BE49-F238E27FC236}">
                <a16:creationId xmlns:a16="http://schemas.microsoft.com/office/drawing/2014/main" id="{8FDDE854-C4E0-4858-3517-43C8795490F8}"/>
              </a:ext>
            </a:extLst>
          </p:cNvPr>
          <p:cNvSpPr txBox="1">
            <a:spLocks noGrp="1"/>
          </p:cNvSpPr>
          <p:nvPr userDrawn="1">
            <p:ph type="title"/>
          </p:nvPr>
        </p:nvSpPr>
        <p:spPr>
          <a:xfrm>
            <a:off x="942393" y="0"/>
            <a:ext cx="11230948" cy="925975"/>
          </a:xfrm>
          <a:prstGeom prst="rect">
            <a:avLst/>
          </a:prstGeom>
          <a:solidFill>
            <a:srgbClr val="4F59A8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93663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000" b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8" name="Kép 47">
            <a:extLst>
              <a:ext uri="{FF2B5EF4-FFF2-40B4-BE49-F238E27FC236}">
                <a16:creationId xmlns:a16="http://schemas.microsoft.com/office/drawing/2014/main" id="{5E39C315-B582-F481-BC0E-05D7803D03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1681" y="78650"/>
            <a:ext cx="1319987" cy="71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9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preserve="1" userDrawn="1">
  <p:cSld name="1_Szakaszfejléc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2F0C852-D595-D713-CB2A-6CFFD64F5D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9203" r="23468" b="184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D01A3DBA-2265-D5A9-E08E-C651FC1CEB4E}"/>
              </a:ext>
            </a:extLst>
          </p:cNvPr>
          <p:cNvSpPr/>
          <p:nvPr userDrawn="1"/>
        </p:nvSpPr>
        <p:spPr>
          <a:xfrm>
            <a:off x="0" y="0"/>
            <a:ext cx="942392" cy="6858000"/>
          </a:xfrm>
          <a:prstGeom prst="rect">
            <a:avLst/>
          </a:prstGeom>
          <a:solidFill>
            <a:srgbClr val="4F59A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Google Shape;3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cxnSp>
        <p:nvCxnSpPr>
          <p:cNvPr id="44" name="Összekötő: szögletes 43">
            <a:extLst>
              <a:ext uri="{FF2B5EF4-FFF2-40B4-BE49-F238E27FC236}">
                <a16:creationId xmlns:a16="http://schemas.microsoft.com/office/drawing/2014/main" id="{07974D78-B797-7B74-FEF6-491EB222E3ED}"/>
              </a:ext>
            </a:extLst>
          </p:cNvPr>
          <p:cNvCxnSpPr>
            <a:cxnSpLocks/>
            <a:stCxn id="43" idx="6"/>
            <a:endCxn id="47" idx="1"/>
          </p:cNvCxnSpPr>
          <p:nvPr userDrawn="1"/>
        </p:nvCxnSpPr>
        <p:spPr>
          <a:xfrm flipV="1">
            <a:off x="742145" y="462988"/>
            <a:ext cx="200248" cy="2511046"/>
          </a:xfrm>
          <a:prstGeom prst="bentConnector3">
            <a:avLst>
              <a:gd name="adj1" fmla="val 50000"/>
            </a:avLst>
          </a:prstGeom>
          <a:ln>
            <a:solidFill>
              <a:srgbClr val="4F59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Google Shape;28;p45">
            <a:extLst>
              <a:ext uri="{FF2B5EF4-FFF2-40B4-BE49-F238E27FC236}">
                <a16:creationId xmlns:a16="http://schemas.microsoft.com/office/drawing/2014/main" id="{8FDDE854-C4E0-4858-3517-43C8795490F8}"/>
              </a:ext>
            </a:extLst>
          </p:cNvPr>
          <p:cNvSpPr txBox="1">
            <a:spLocks noGrp="1"/>
          </p:cNvSpPr>
          <p:nvPr userDrawn="1">
            <p:ph type="title"/>
          </p:nvPr>
        </p:nvSpPr>
        <p:spPr>
          <a:xfrm>
            <a:off x="942393" y="0"/>
            <a:ext cx="11230948" cy="925975"/>
          </a:xfrm>
          <a:prstGeom prst="rect">
            <a:avLst/>
          </a:prstGeom>
          <a:solidFill>
            <a:srgbClr val="4F59A8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93663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000" b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8" name="Kép 47">
            <a:extLst>
              <a:ext uri="{FF2B5EF4-FFF2-40B4-BE49-F238E27FC236}">
                <a16:creationId xmlns:a16="http://schemas.microsoft.com/office/drawing/2014/main" id="{5E39C315-B582-F481-BC0E-05D7803D03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1681" y="78650"/>
            <a:ext cx="1319987" cy="717003"/>
          </a:xfrm>
          <a:prstGeom prst="rect">
            <a:avLst/>
          </a:prstGeom>
        </p:spPr>
      </p:pic>
      <p:grpSp>
        <p:nvGrpSpPr>
          <p:cNvPr id="23" name="Csoportba foglalás 22">
            <a:extLst>
              <a:ext uri="{FF2B5EF4-FFF2-40B4-BE49-F238E27FC236}">
                <a16:creationId xmlns:a16="http://schemas.microsoft.com/office/drawing/2014/main" id="{E2C58277-3048-5ACE-0E31-1779BD0DA4D5}"/>
              </a:ext>
            </a:extLst>
          </p:cNvPr>
          <p:cNvGrpSpPr/>
          <p:nvPr userDrawn="1"/>
        </p:nvGrpSpPr>
        <p:grpSpPr>
          <a:xfrm>
            <a:off x="193315" y="2950080"/>
            <a:ext cx="380067" cy="654024"/>
            <a:chOff x="3719491" y="1847461"/>
            <a:chExt cx="380067" cy="654024"/>
          </a:xfrm>
        </p:grpSpPr>
        <p:sp>
          <p:nvSpPr>
            <p:cNvPr id="24" name="Ellipszis 23">
              <a:extLst>
                <a:ext uri="{FF2B5EF4-FFF2-40B4-BE49-F238E27FC236}">
                  <a16:creationId xmlns:a16="http://schemas.microsoft.com/office/drawing/2014/main" id="{6036F74D-C1C8-DAEB-9197-7A851A1DD544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3</a:t>
              </a:r>
            </a:p>
          </p:txBody>
        </p:sp>
        <p:cxnSp>
          <p:nvCxnSpPr>
            <p:cNvPr id="25" name="Egyenes összekötő nyíllal 24">
              <a:extLst>
                <a:ext uri="{FF2B5EF4-FFF2-40B4-BE49-F238E27FC236}">
                  <a16:creationId xmlns:a16="http://schemas.microsoft.com/office/drawing/2014/main" id="{40F5D55E-A6F5-6A82-B36A-DAA979BCDF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288899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FDECCB11-F173-B056-0421-1DD32E5B1F6D}"/>
              </a:ext>
            </a:extLst>
          </p:cNvPr>
          <p:cNvGrpSpPr/>
          <p:nvPr userDrawn="1"/>
        </p:nvGrpSpPr>
        <p:grpSpPr>
          <a:xfrm>
            <a:off x="193315" y="1251685"/>
            <a:ext cx="380067" cy="657918"/>
            <a:chOff x="3719491" y="1847461"/>
            <a:chExt cx="380067" cy="657918"/>
          </a:xfrm>
        </p:grpSpPr>
        <p:sp>
          <p:nvSpPr>
            <p:cNvPr id="12" name="Ellipszis 11">
              <a:extLst>
                <a:ext uri="{FF2B5EF4-FFF2-40B4-BE49-F238E27FC236}">
                  <a16:creationId xmlns:a16="http://schemas.microsoft.com/office/drawing/2014/main" id="{BFB420B2-1667-7133-986C-709DACFE46B7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1</a:t>
              </a:r>
            </a:p>
          </p:txBody>
        </p:sp>
        <p:cxnSp>
          <p:nvCxnSpPr>
            <p:cNvPr id="19" name="Egyenes összekötő nyíllal 18">
              <a:extLst>
                <a:ext uri="{FF2B5EF4-FFF2-40B4-BE49-F238E27FC236}">
                  <a16:creationId xmlns:a16="http://schemas.microsoft.com/office/drawing/2014/main" id="{62A599C0-8C72-5AB8-35B7-CC8B08D0E4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292793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Ellipszis 42">
            <a:extLst>
              <a:ext uri="{FF2B5EF4-FFF2-40B4-BE49-F238E27FC236}">
                <a16:creationId xmlns:a16="http://schemas.microsoft.com/office/drawing/2014/main" id="{E4B4D8B6-B2A8-C138-CAA1-984EDB47769C}"/>
              </a:ext>
            </a:extLst>
          </p:cNvPr>
          <p:cNvSpPr/>
          <p:nvPr userDrawn="1"/>
        </p:nvSpPr>
        <p:spPr>
          <a:xfrm>
            <a:off x="22145" y="2614034"/>
            <a:ext cx="720000" cy="720000"/>
          </a:xfrm>
          <a:prstGeom prst="ellipse">
            <a:avLst/>
          </a:prstGeom>
          <a:solidFill>
            <a:srgbClr val="4F5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/>
              <a:t>3</a:t>
            </a:r>
          </a:p>
        </p:txBody>
      </p: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C89B4147-9BAA-E2D4-17B0-218A1232463D}"/>
              </a:ext>
            </a:extLst>
          </p:cNvPr>
          <p:cNvGrpSpPr/>
          <p:nvPr userDrawn="1"/>
        </p:nvGrpSpPr>
        <p:grpSpPr>
          <a:xfrm>
            <a:off x="193315" y="1929059"/>
            <a:ext cx="380067" cy="670813"/>
            <a:chOff x="3719491" y="1847461"/>
            <a:chExt cx="380067" cy="670813"/>
          </a:xfrm>
        </p:grpSpPr>
        <p:sp>
          <p:nvSpPr>
            <p:cNvPr id="21" name="Ellipszis 20">
              <a:extLst>
                <a:ext uri="{FF2B5EF4-FFF2-40B4-BE49-F238E27FC236}">
                  <a16:creationId xmlns:a16="http://schemas.microsoft.com/office/drawing/2014/main" id="{095FBB0C-BF5C-1B90-46A2-3074AC94A448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2</a:t>
              </a:r>
            </a:p>
          </p:txBody>
        </p:sp>
        <p:cxnSp>
          <p:nvCxnSpPr>
            <p:cNvPr id="22" name="Egyenes összekötő nyíllal 21">
              <a:extLst>
                <a:ext uri="{FF2B5EF4-FFF2-40B4-BE49-F238E27FC236}">
                  <a16:creationId xmlns:a16="http://schemas.microsoft.com/office/drawing/2014/main" id="{8F7AB1D7-7041-110C-9D43-27C7355148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305688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DE684DE0-B308-6036-D1ED-9ABABEF08634}"/>
              </a:ext>
            </a:extLst>
          </p:cNvPr>
          <p:cNvGrpSpPr/>
          <p:nvPr userDrawn="1"/>
        </p:nvGrpSpPr>
        <p:grpSpPr>
          <a:xfrm>
            <a:off x="193314" y="3620893"/>
            <a:ext cx="380067" cy="663949"/>
            <a:chOff x="3719491" y="1847461"/>
            <a:chExt cx="380067" cy="663949"/>
          </a:xfrm>
        </p:grpSpPr>
        <p:sp>
          <p:nvSpPr>
            <p:cNvPr id="27" name="Ellipszis 26">
              <a:extLst>
                <a:ext uri="{FF2B5EF4-FFF2-40B4-BE49-F238E27FC236}">
                  <a16:creationId xmlns:a16="http://schemas.microsoft.com/office/drawing/2014/main" id="{3A180D55-F959-0C0F-03CC-B421543DADFE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4</a:t>
              </a:r>
            </a:p>
          </p:txBody>
        </p:sp>
        <p:cxnSp>
          <p:nvCxnSpPr>
            <p:cNvPr id="28" name="Egyenes összekötő nyíllal 27">
              <a:extLst>
                <a:ext uri="{FF2B5EF4-FFF2-40B4-BE49-F238E27FC236}">
                  <a16:creationId xmlns:a16="http://schemas.microsoft.com/office/drawing/2014/main" id="{3238A10A-5B7A-4CC3-BDA3-644F8D40A5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298824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Csoportba foglalás 28">
            <a:extLst>
              <a:ext uri="{FF2B5EF4-FFF2-40B4-BE49-F238E27FC236}">
                <a16:creationId xmlns:a16="http://schemas.microsoft.com/office/drawing/2014/main" id="{CBE916AA-3704-070A-36F4-726B757E0029}"/>
              </a:ext>
            </a:extLst>
          </p:cNvPr>
          <p:cNvGrpSpPr/>
          <p:nvPr userDrawn="1"/>
        </p:nvGrpSpPr>
        <p:grpSpPr>
          <a:xfrm>
            <a:off x="193314" y="4284842"/>
            <a:ext cx="380067" cy="680350"/>
            <a:chOff x="3719491" y="1847461"/>
            <a:chExt cx="380067" cy="680350"/>
          </a:xfrm>
        </p:grpSpPr>
        <p:sp>
          <p:nvSpPr>
            <p:cNvPr id="33" name="Ellipszis 32">
              <a:extLst>
                <a:ext uri="{FF2B5EF4-FFF2-40B4-BE49-F238E27FC236}">
                  <a16:creationId xmlns:a16="http://schemas.microsoft.com/office/drawing/2014/main" id="{8D253C06-68D8-BAC4-0F70-A3F7616306EA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5</a:t>
              </a:r>
            </a:p>
          </p:txBody>
        </p:sp>
        <p:cxnSp>
          <p:nvCxnSpPr>
            <p:cNvPr id="34" name="Egyenes összekötő nyíllal 33">
              <a:extLst>
                <a:ext uri="{FF2B5EF4-FFF2-40B4-BE49-F238E27FC236}">
                  <a16:creationId xmlns:a16="http://schemas.microsoft.com/office/drawing/2014/main" id="{D23207DE-92A4-315B-9686-055DF21BF9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315225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Ellipszis 35">
            <a:extLst>
              <a:ext uri="{FF2B5EF4-FFF2-40B4-BE49-F238E27FC236}">
                <a16:creationId xmlns:a16="http://schemas.microsoft.com/office/drawing/2014/main" id="{1F2BBF54-0FA0-E5EC-8CC2-9A0C89162A5D}"/>
              </a:ext>
            </a:extLst>
          </p:cNvPr>
          <p:cNvSpPr/>
          <p:nvPr userDrawn="1"/>
        </p:nvSpPr>
        <p:spPr>
          <a:xfrm>
            <a:off x="193313" y="4965192"/>
            <a:ext cx="380067" cy="365125"/>
          </a:xfrm>
          <a:prstGeom prst="ellipse">
            <a:avLst/>
          </a:prstGeom>
          <a:solidFill>
            <a:srgbClr val="4F5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15437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preserve="1" userDrawn="1">
  <p:cSld name="1_Szakaszfejléc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2F0C852-D595-D713-CB2A-6CFFD64F5D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9203" r="23468" b="184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D01A3DBA-2265-D5A9-E08E-C651FC1CEB4E}"/>
              </a:ext>
            </a:extLst>
          </p:cNvPr>
          <p:cNvSpPr/>
          <p:nvPr userDrawn="1"/>
        </p:nvSpPr>
        <p:spPr>
          <a:xfrm>
            <a:off x="0" y="0"/>
            <a:ext cx="942392" cy="6858000"/>
          </a:xfrm>
          <a:prstGeom prst="rect">
            <a:avLst/>
          </a:prstGeom>
          <a:solidFill>
            <a:srgbClr val="4F59A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Google Shape;3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cxnSp>
        <p:nvCxnSpPr>
          <p:cNvPr id="44" name="Összekötő: szögletes 43">
            <a:extLst>
              <a:ext uri="{FF2B5EF4-FFF2-40B4-BE49-F238E27FC236}">
                <a16:creationId xmlns:a16="http://schemas.microsoft.com/office/drawing/2014/main" id="{07974D78-B797-7B74-FEF6-491EB222E3ED}"/>
              </a:ext>
            </a:extLst>
          </p:cNvPr>
          <p:cNvCxnSpPr>
            <a:cxnSpLocks/>
            <a:stCxn id="43" idx="6"/>
            <a:endCxn id="47" idx="1"/>
          </p:cNvCxnSpPr>
          <p:nvPr userDrawn="1"/>
        </p:nvCxnSpPr>
        <p:spPr>
          <a:xfrm flipV="1">
            <a:off x="743347" y="462988"/>
            <a:ext cx="199046" cy="3165587"/>
          </a:xfrm>
          <a:prstGeom prst="bentConnector3">
            <a:avLst>
              <a:gd name="adj1" fmla="val 50000"/>
            </a:avLst>
          </a:prstGeom>
          <a:ln>
            <a:solidFill>
              <a:srgbClr val="4F59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Google Shape;28;p45">
            <a:extLst>
              <a:ext uri="{FF2B5EF4-FFF2-40B4-BE49-F238E27FC236}">
                <a16:creationId xmlns:a16="http://schemas.microsoft.com/office/drawing/2014/main" id="{8FDDE854-C4E0-4858-3517-43C879549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2393" y="0"/>
            <a:ext cx="11230948" cy="925975"/>
          </a:xfrm>
          <a:prstGeom prst="rect">
            <a:avLst/>
          </a:prstGeom>
          <a:solidFill>
            <a:srgbClr val="4F59A8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93663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000" b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8" name="Kép 47">
            <a:extLst>
              <a:ext uri="{FF2B5EF4-FFF2-40B4-BE49-F238E27FC236}">
                <a16:creationId xmlns:a16="http://schemas.microsoft.com/office/drawing/2014/main" id="{5E39C315-B582-F481-BC0E-05D7803D03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1681" y="78650"/>
            <a:ext cx="1319987" cy="717003"/>
          </a:xfrm>
          <a:prstGeom prst="rect">
            <a:avLst/>
          </a:prstGeom>
        </p:spPr>
      </p:pic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6D2BBF90-53A2-8CD9-93BD-437F0658955C}"/>
              </a:ext>
            </a:extLst>
          </p:cNvPr>
          <p:cNvGrpSpPr/>
          <p:nvPr userDrawn="1"/>
        </p:nvGrpSpPr>
        <p:grpSpPr>
          <a:xfrm>
            <a:off x="193313" y="2609426"/>
            <a:ext cx="380067" cy="654024"/>
            <a:chOff x="3719491" y="1847461"/>
            <a:chExt cx="380067" cy="654024"/>
          </a:xfrm>
        </p:grpSpPr>
        <p:sp>
          <p:nvSpPr>
            <p:cNvPr id="20" name="Ellipszis 19">
              <a:extLst>
                <a:ext uri="{FF2B5EF4-FFF2-40B4-BE49-F238E27FC236}">
                  <a16:creationId xmlns:a16="http://schemas.microsoft.com/office/drawing/2014/main" id="{93ACFD47-83FD-7425-E0AE-F12819C9AD32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3</a:t>
              </a:r>
            </a:p>
          </p:txBody>
        </p:sp>
        <p:cxnSp>
          <p:nvCxnSpPr>
            <p:cNvPr id="21" name="Egyenes összekötő nyíllal 20">
              <a:extLst>
                <a:ext uri="{FF2B5EF4-FFF2-40B4-BE49-F238E27FC236}">
                  <a16:creationId xmlns:a16="http://schemas.microsoft.com/office/drawing/2014/main" id="{3D057FD9-E22E-F487-3A27-0C7AAC936D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288899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1659729F-1277-21C2-26CA-974BBA5DAB4E}"/>
              </a:ext>
            </a:extLst>
          </p:cNvPr>
          <p:cNvGrpSpPr/>
          <p:nvPr userDrawn="1"/>
        </p:nvGrpSpPr>
        <p:grpSpPr>
          <a:xfrm>
            <a:off x="193315" y="1251685"/>
            <a:ext cx="380067" cy="657918"/>
            <a:chOff x="3719491" y="1847461"/>
            <a:chExt cx="380067" cy="657918"/>
          </a:xfrm>
        </p:grpSpPr>
        <p:sp>
          <p:nvSpPr>
            <p:cNvPr id="23" name="Ellipszis 22">
              <a:extLst>
                <a:ext uri="{FF2B5EF4-FFF2-40B4-BE49-F238E27FC236}">
                  <a16:creationId xmlns:a16="http://schemas.microsoft.com/office/drawing/2014/main" id="{054F0489-6E24-CB14-0ED2-53D3A3D8296C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1</a:t>
              </a:r>
            </a:p>
          </p:txBody>
        </p:sp>
        <p:cxnSp>
          <p:nvCxnSpPr>
            <p:cNvPr id="24" name="Egyenes összekötő nyíllal 23">
              <a:extLst>
                <a:ext uri="{FF2B5EF4-FFF2-40B4-BE49-F238E27FC236}">
                  <a16:creationId xmlns:a16="http://schemas.microsoft.com/office/drawing/2014/main" id="{B92A9F1A-F88C-0B71-83F0-F1280A346A1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292793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Csoportba foglalás 24">
            <a:extLst>
              <a:ext uri="{FF2B5EF4-FFF2-40B4-BE49-F238E27FC236}">
                <a16:creationId xmlns:a16="http://schemas.microsoft.com/office/drawing/2014/main" id="{67DD3E44-193A-5568-184C-13CE2A9EF981}"/>
              </a:ext>
            </a:extLst>
          </p:cNvPr>
          <p:cNvGrpSpPr/>
          <p:nvPr userDrawn="1"/>
        </p:nvGrpSpPr>
        <p:grpSpPr>
          <a:xfrm>
            <a:off x="193315" y="1929059"/>
            <a:ext cx="380067" cy="670813"/>
            <a:chOff x="3719491" y="1847461"/>
            <a:chExt cx="380067" cy="670813"/>
          </a:xfrm>
        </p:grpSpPr>
        <p:sp>
          <p:nvSpPr>
            <p:cNvPr id="26" name="Ellipszis 25">
              <a:extLst>
                <a:ext uri="{FF2B5EF4-FFF2-40B4-BE49-F238E27FC236}">
                  <a16:creationId xmlns:a16="http://schemas.microsoft.com/office/drawing/2014/main" id="{BA81F1F4-B826-549C-4F7A-4A41DB0514A3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2</a:t>
              </a:r>
            </a:p>
          </p:txBody>
        </p:sp>
        <p:cxnSp>
          <p:nvCxnSpPr>
            <p:cNvPr id="27" name="Egyenes összekötő nyíllal 26">
              <a:extLst>
                <a:ext uri="{FF2B5EF4-FFF2-40B4-BE49-F238E27FC236}">
                  <a16:creationId xmlns:a16="http://schemas.microsoft.com/office/drawing/2014/main" id="{6A52C4AB-6DA1-1A75-2BCF-3B50FBAF3A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305688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D5DEC5F2-23F0-62F6-FA17-E0ADF9BE1F29}"/>
              </a:ext>
            </a:extLst>
          </p:cNvPr>
          <p:cNvGrpSpPr/>
          <p:nvPr userDrawn="1"/>
        </p:nvGrpSpPr>
        <p:grpSpPr>
          <a:xfrm>
            <a:off x="193313" y="3623229"/>
            <a:ext cx="380067" cy="663949"/>
            <a:chOff x="3719491" y="1847461"/>
            <a:chExt cx="380067" cy="663949"/>
          </a:xfrm>
        </p:grpSpPr>
        <p:sp>
          <p:nvSpPr>
            <p:cNvPr id="29" name="Ellipszis 28">
              <a:extLst>
                <a:ext uri="{FF2B5EF4-FFF2-40B4-BE49-F238E27FC236}">
                  <a16:creationId xmlns:a16="http://schemas.microsoft.com/office/drawing/2014/main" id="{E5ACE650-DA8E-28D2-F5B4-5E9AD5566280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4</a:t>
              </a:r>
            </a:p>
          </p:txBody>
        </p:sp>
        <p:cxnSp>
          <p:nvCxnSpPr>
            <p:cNvPr id="33" name="Egyenes összekötő nyíllal 32">
              <a:extLst>
                <a:ext uri="{FF2B5EF4-FFF2-40B4-BE49-F238E27FC236}">
                  <a16:creationId xmlns:a16="http://schemas.microsoft.com/office/drawing/2014/main" id="{8ABA713F-A9BE-31FF-8D2C-A2A4AA1962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298824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Csoportba foglalás 33">
            <a:extLst>
              <a:ext uri="{FF2B5EF4-FFF2-40B4-BE49-F238E27FC236}">
                <a16:creationId xmlns:a16="http://schemas.microsoft.com/office/drawing/2014/main" id="{E5DE385F-D77C-F19F-12BC-FA094E3A25EA}"/>
              </a:ext>
            </a:extLst>
          </p:cNvPr>
          <p:cNvGrpSpPr/>
          <p:nvPr userDrawn="1"/>
        </p:nvGrpSpPr>
        <p:grpSpPr>
          <a:xfrm>
            <a:off x="193313" y="4287178"/>
            <a:ext cx="380067" cy="680350"/>
            <a:chOff x="3719491" y="1847461"/>
            <a:chExt cx="380067" cy="680350"/>
          </a:xfrm>
        </p:grpSpPr>
        <p:sp>
          <p:nvSpPr>
            <p:cNvPr id="36" name="Ellipszis 35">
              <a:extLst>
                <a:ext uri="{FF2B5EF4-FFF2-40B4-BE49-F238E27FC236}">
                  <a16:creationId xmlns:a16="http://schemas.microsoft.com/office/drawing/2014/main" id="{E90C4795-C0D3-541B-7AB2-CE6E8FF78EC3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5</a:t>
              </a:r>
            </a:p>
          </p:txBody>
        </p:sp>
        <p:cxnSp>
          <p:nvCxnSpPr>
            <p:cNvPr id="38" name="Egyenes összekötő nyíllal 37">
              <a:extLst>
                <a:ext uri="{FF2B5EF4-FFF2-40B4-BE49-F238E27FC236}">
                  <a16:creationId xmlns:a16="http://schemas.microsoft.com/office/drawing/2014/main" id="{A1551AED-BBE5-CDA9-3ADE-4346CF93F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315225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Ellipszis 44">
            <a:extLst>
              <a:ext uri="{FF2B5EF4-FFF2-40B4-BE49-F238E27FC236}">
                <a16:creationId xmlns:a16="http://schemas.microsoft.com/office/drawing/2014/main" id="{EA5B9899-D677-AB13-2476-590002762143}"/>
              </a:ext>
            </a:extLst>
          </p:cNvPr>
          <p:cNvSpPr/>
          <p:nvPr userDrawn="1"/>
        </p:nvSpPr>
        <p:spPr>
          <a:xfrm>
            <a:off x="193312" y="4967528"/>
            <a:ext cx="380067" cy="365125"/>
          </a:xfrm>
          <a:prstGeom prst="ellipse">
            <a:avLst/>
          </a:prstGeom>
          <a:solidFill>
            <a:srgbClr val="4F5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6</a:t>
            </a:r>
          </a:p>
        </p:txBody>
      </p:sp>
      <p:sp>
        <p:nvSpPr>
          <p:cNvPr id="43" name="Ellipszis 42">
            <a:extLst>
              <a:ext uri="{FF2B5EF4-FFF2-40B4-BE49-F238E27FC236}">
                <a16:creationId xmlns:a16="http://schemas.microsoft.com/office/drawing/2014/main" id="{E4B4D8B6-B2A8-C138-CAA1-984EDB47769C}"/>
              </a:ext>
            </a:extLst>
          </p:cNvPr>
          <p:cNvSpPr/>
          <p:nvPr userDrawn="1"/>
        </p:nvSpPr>
        <p:spPr>
          <a:xfrm>
            <a:off x="23347" y="3268575"/>
            <a:ext cx="720000" cy="720000"/>
          </a:xfrm>
          <a:prstGeom prst="ellipse">
            <a:avLst/>
          </a:prstGeom>
          <a:solidFill>
            <a:srgbClr val="4F5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03154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preserve="1" userDrawn="1">
  <p:cSld name="1_Szakaszfejléc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2F0C852-D595-D713-CB2A-6CFFD64F5D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9203" r="23468" b="184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D01A3DBA-2265-D5A9-E08E-C651FC1CEB4E}"/>
              </a:ext>
            </a:extLst>
          </p:cNvPr>
          <p:cNvSpPr/>
          <p:nvPr userDrawn="1"/>
        </p:nvSpPr>
        <p:spPr>
          <a:xfrm>
            <a:off x="0" y="0"/>
            <a:ext cx="942392" cy="6858000"/>
          </a:xfrm>
          <a:prstGeom prst="rect">
            <a:avLst/>
          </a:prstGeom>
          <a:solidFill>
            <a:srgbClr val="4F59A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Google Shape;3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cxnSp>
        <p:nvCxnSpPr>
          <p:cNvPr id="44" name="Összekötő: szögletes 43">
            <a:extLst>
              <a:ext uri="{FF2B5EF4-FFF2-40B4-BE49-F238E27FC236}">
                <a16:creationId xmlns:a16="http://schemas.microsoft.com/office/drawing/2014/main" id="{07974D78-B797-7B74-FEF6-491EB222E3ED}"/>
              </a:ext>
            </a:extLst>
          </p:cNvPr>
          <p:cNvCxnSpPr>
            <a:cxnSpLocks/>
            <a:stCxn id="43" idx="6"/>
            <a:endCxn id="47" idx="1"/>
          </p:cNvCxnSpPr>
          <p:nvPr userDrawn="1"/>
        </p:nvCxnSpPr>
        <p:spPr>
          <a:xfrm flipV="1">
            <a:off x="748469" y="462988"/>
            <a:ext cx="193924" cy="3832326"/>
          </a:xfrm>
          <a:prstGeom prst="bentConnector3">
            <a:avLst>
              <a:gd name="adj1" fmla="val 50000"/>
            </a:avLst>
          </a:prstGeom>
          <a:ln>
            <a:solidFill>
              <a:srgbClr val="4F59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Google Shape;28;p45">
            <a:extLst>
              <a:ext uri="{FF2B5EF4-FFF2-40B4-BE49-F238E27FC236}">
                <a16:creationId xmlns:a16="http://schemas.microsoft.com/office/drawing/2014/main" id="{8FDDE854-C4E0-4858-3517-43C879549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2393" y="0"/>
            <a:ext cx="11230948" cy="925975"/>
          </a:xfrm>
          <a:prstGeom prst="rect">
            <a:avLst/>
          </a:prstGeom>
          <a:solidFill>
            <a:srgbClr val="4F59A8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93663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000" b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8" name="Kép 47">
            <a:extLst>
              <a:ext uri="{FF2B5EF4-FFF2-40B4-BE49-F238E27FC236}">
                <a16:creationId xmlns:a16="http://schemas.microsoft.com/office/drawing/2014/main" id="{5E39C315-B582-F481-BC0E-05D7803D03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1681" y="78650"/>
            <a:ext cx="1319987" cy="717003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EAFE4A78-209C-2EB1-87B1-AD251AEAA65E}"/>
              </a:ext>
            </a:extLst>
          </p:cNvPr>
          <p:cNvGrpSpPr/>
          <p:nvPr userDrawn="1"/>
        </p:nvGrpSpPr>
        <p:grpSpPr>
          <a:xfrm>
            <a:off x="193313" y="2609426"/>
            <a:ext cx="380067" cy="654024"/>
            <a:chOff x="3719491" y="1847461"/>
            <a:chExt cx="380067" cy="654024"/>
          </a:xfrm>
        </p:grpSpPr>
        <p:sp>
          <p:nvSpPr>
            <p:cNvPr id="10" name="Ellipszis 9">
              <a:extLst>
                <a:ext uri="{FF2B5EF4-FFF2-40B4-BE49-F238E27FC236}">
                  <a16:creationId xmlns:a16="http://schemas.microsoft.com/office/drawing/2014/main" id="{097069BC-3CDC-33FA-F272-C021EBB07584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3</a:t>
              </a:r>
            </a:p>
          </p:txBody>
        </p:sp>
        <p:cxnSp>
          <p:nvCxnSpPr>
            <p:cNvPr id="12" name="Egyenes összekötő nyíllal 11">
              <a:extLst>
                <a:ext uri="{FF2B5EF4-FFF2-40B4-BE49-F238E27FC236}">
                  <a16:creationId xmlns:a16="http://schemas.microsoft.com/office/drawing/2014/main" id="{006320F3-C205-717E-E00C-3F83BE7C0B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288899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213CFB6C-C8C2-B3BC-54F4-C68DC5AD7A71}"/>
              </a:ext>
            </a:extLst>
          </p:cNvPr>
          <p:cNvGrpSpPr/>
          <p:nvPr userDrawn="1"/>
        </p:nvGrpSpPr>
        <p:grpSpPr>
          <a:xfrm>
            <a:off x="193315" y="1251685"/>
            <a:ext cx="380067" cy="657918"/>
            <a:chOff x="3719491" y="1847461"/>
            <a:chExt cx="380067" cy="657918"/>
          </a:xfrm>
        </p:grpSpPr>
        <p:sp>
          <p:nvSpPr>
            <p:cNvPr id="20" name="Ellipszis 19">
              <a:extLst>
                <a:ext uri="{FF2B5EF4-FFF2-40B4-BE49-F238E27FC236}">
                  <a16:creationId xmlns:a16="http://schemas.microsoft.com/office/drawing/2014/main" id="{CEC7865B-0A34-9CD2-7D9F-6E0B49B4A3C7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1</a:t>
              </a:r>
            </a:p>
          </p:txBody>
        </p:sp>
        <p:cxnSp>
          <p:nvCxnSpPr>
            <p:cNvPr id="21" name="Egyenes összekötő nyíllal 20">
              <a:extLst>
                <a:ext uri="{FF2B5EF4-FFF2-40B4-BE49-F238E27FC236}">
                  <a16:creationId xmlns:a16="http://schemas.microsoft.com/office/drawing/2014/main" id="{A5E020F4-3157-7DC8-42F6-79F9AD35B2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292793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B92BEB48-130C-1B7A-0F3E-E270AE19BD8E}"/>
              </a:ext>
            </a:extLst>
          </p:cNvPr>
          <p:cNvGrpSpPr/>
          <p:nvPr userDrawn="1"/>
        </p:nvGrpSpPr>
        <p:grpSpPr>
          <a:xfrm>
            <a:off x="193315" y="1929059"/>
            <a:ext cx="380067" cy="670813"/>
            <a:chOff x="3719491" y="1847461"/>
            <a:chExt cx="380067" cy="670813"/>
          </a:xfrm>
        </p:grpSpPr>
        <p:sp>
          <p:nvSpPr>
            <p:cNvPr id="23" name="Ellipszis 22">
              <a:extLst>
                <a:ext uri="{FF2B5EF4-FFF2-40B4-BE49-F238E27FC236}">
                  <a16:creationId xmlns:a16="http://schemas.microsoft.com/office/drawing/2014/main" id="{8B16ED84-1702-C9CE-370A-6ADA836C6B00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2</a:t>
              </a:r>
            </a:p>
          </p:txBody>
        </p:sp>
        <p:cxnSp>
          <p:nvCxnSpPr>
            <p:cNvPr id="24" name="Egyenes összekötő nyíllal 23">
              <a:extLst>
                <a:ext uri="{FF2B5EF4-FFF2-40B4-BE49-F238E27FC236}">
                  <a16:creationId xmlns:a16="http://schemas.microsoft.com/office/drawing/2014/main" id="{100A98D5-0299-E6C1-2A43-066AAB3F00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305688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Csoportba foglalás 24">
            <a:extLst>
              <a:ext uri="{FF2B5EF4-FFF2-40B4-BE49-F238E27FC236}">
                <a16:creationId xmlns:a16="http://schemas.microsoft.com/office/drawing/2014/main" id="{3C99B127-CDC2-19ED-C45C-B3EF17038CF5}"/>
              </a:ext>
            </a:extLst>
          </p:cNvPr>
          <p:cNvGrpSpPr/>
          <p:nvPr userDrawn="1"/>
        </p:nvGrpSpPr>
        <p:grpSpPr>
          <a:xfrm>
            <a:off x="193313" y="3265089"/>
            <a:ext cx="380067" cy="663949"/>
            <a:chOff x="3719491" y="1847461"/>
            <a:chExt cx="380067" cy="663949"/>
          </a:xfrm>
        </p:grpSpPr>
        <p:sp>
          <p:nvSpPr>
            <p:cNvPr id="26" name="Ellipszis 25">
              <a:extLst>
                <a:ext uri="{FF2B5EF4-FFF2-40B4-BE49-F238E27FC236}">
                  <a16:creationId xmlns:a16="http://schemas.microsoft.com/office/drawing/2014/main" id="{EC959648-8538-343E-9122-6E69F3938DA4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4</a:t>
              </a:r>
            </a:p>
          </p:txBody>
        </p:sp>
        <p:cxnSp>
          <p:nvCxnSpPr>
            <p:cNvPr id="27" name="Egyenes összekötő nyíllal 26">
              <a:extLst>
                <a:ext uri="{FF2B5EF4-FFF2-40B4-BE49-F238E27FC236}">
                  <a16:creationId xmlns:a16="http://schemas.microsoft.com/office/drawing/2014/main" id="{86EB44C0-A3AC-7377-518A-731E34052B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298824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29718F87-B7D4-3EF8-9388-4CB6547E8C3E}"/>
              </a:ext>
            </a:extLst>
          </p:cNvPr>
          <p:cNvGrpSpPr/>
          <p:nvPr userDrawn="1"/>
        </p:nvGrpSpPr>
        <p:grpSpPr>
          <a:xfrm>
            <a:off x="193313" y="4287178"/>
            <a:ext cx="380067" cy="680350"/>
            <a:chOff x="3719491" y="1847461"/>
            <a:chExt cx="380067" cy="680350"/>
          </a:xfrm>
        </p:grpSpPr>
        <p:sp>
          <p:nvSpPr>
            <p:cNvPr id="29" name="Ellipszis 28">
              <a:extLst>
                <a:ext uri="{FF2B5EF4-FFF2-40B4-BE49-F238E27FC236}">
                  <a16:creationId xmlns:a16="http://schemas.microsoft.com/office/drawing/2014/main" id="{4E446FE7-BF96-9052-66F8-03A7F25AE8D3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5</a:t>
              </a:r>
            </a:p>
          </p:txBody>
        </p:sp>
        <p:cxnSp>
          <p:nvCxnSpPr>
            <p:cNvPr id="33" name="Egyenes összekötő nyíllal 32">
              <a:extLst>
                <a:ext uri="{FF2B5EF4-FFF2-40B4-BE49-F238E27FC236}">
                  <a16:creationId xmlns:a16="http://schemas.microsoft.com/office/drawing/2014/main" id="{E48E6448-563E-0B75-C366-FE129B615E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315225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Ellipszis 33">
            <a:extLst>
              <a:ext uri="{FF2B5EF4-FFF2-40B4-BE49-F238E27FC236}">
                <a16:creationId xmlns:a16="http://schemas.microsoft.com/office/drawing/2014/main" id="{04F55117-76E7-CF0A-224F-F8B4CE328A6E}"/>
              </a:ext>
            </a:extLst>
          </p:cNvPr>
          <p:cNvSpPr/>
          <p:nvPr userDrawn="1"/>
        </p:nvSpPr>
        <p:spPr>
          <a:xfrm>
            <a:off x="193312" y="4967528"/>
            <a:ext cx="380067" cy="365125"/>
          </a:xfrm>
          <a:prstGeom prst="ellipse">
            <a:avLst/>
          </a:prstGeom>
          <a:solidFill>
            <a:srgbClr val="4F5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6</a:t>
            </a:r>
          </a:p>
        </p:txBody>
      </p:sp>
      <p:sp>
        <p:nvSpPr>
          <p:cNvPr id="43" name="Ellipszis 42">
            <a:extLst>
              <a:ext uri="{FF2B5EF4-FFF2-40B4-BE49-F238E27FC236}">
                <a16:creationId xmlns:a16="http://schemas.microsoft.com/office/drawing/2014/main" id="{E4B4D8B6-B2A8-C138-CAA1-984EDB47769C}"/>
              </a:ext>
            </a:extLst>
          </p:cNvPr>
          <p:cNvSpPr/>
          <p:nvPr userDrawn="1"/>
        </p:nvSpPr>
        <p:spPr>
          <a:xfrm>
            <a:off x="28469" y="3935314"/>
            <a:ext cx="720000" cy="720000"/>
          </a:xfrm>
          <a:prstGeom prst="ellipse">
            <a:avLst/>
          </a:prstGeom>
          <a:solidFill>
            <a:srgbClr val="4F5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28810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preserve="1" userDrawn="1">
  <p:cSld name="1_Szakaszfejléc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2F0C852-D595-D713-CB2A-6CFFD64F5D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9203" r="23468" b="184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D01A3DBA-2265-D5A9-E08E-C651FC1CEB4E}"/>
              </a:ext>
            </a:extLst>
          </p:cNvPr>
          <p:cNvSpPr/>
          <p:nvPr userDrawn="1"/>
        </p:nvSpPr>
        <p:spPr>
          <a:xfrm>
            <a:off x="0" y="0"/>
            <a:ext cx="942392" cy="6858000"/>
          </a:xfrm>
          <a:prstGeom prst="rect">
            <a:avLst/>
          </a:prstGeom>
          <a:solidFill>
            <a:srgbClr val="4F59A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Google Shape;3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cxnSp>
        <p:nvCxnSpPr>
          <p:cNvPr id="44" name="Összekötő: szögletes 43">
            <a:extLst>
              <a:ext uri="{FF2B5EF4-FFF2-40B4-BE49-F238E27FC236}">
                <a16:creationId xmlns:a16="http://schemas.microsoft.com/office/drawing/2014/main" id="{07974D78-B797-7B74-FEF6-491EB222E3ED}"/>
              </a:ext>
            </a:extLst>
          </p:cNvPr>
          <p:cNvCxnSpPr>
            <a:cxnSpLocks/>
            <a:stCxn id="43" idx="6"/>
            <a:endCxn id="47" idx="1"/>
          </p:cNvCxnSpPr>
          <p:nvPr userDrawn="1"/>
        </p:nvCxnSpPr>
        <p:spPr>
          <a:xfrm flipV="1">
            <a:off x="743347" y="462988"/>
            <a:ext cx="199046" cy="4550619"/>
          </a:xfrm>
          <a:prstGeom prst="bentConnector3">
            <a:avLst>
              <a:gd name="adj1" fmla="val 50000"/>
            </a:avLst>
          </a:prstGeom>
          <a:ln>
            <a:solidFill>
              <a:srgbClr val="4F59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Google Shape;28;p45">
            <a:extLst>
              <a:ext uri="{FF2B5EF4-FFF2-40B4-BE49-F238E27FC236}">
                <a16:creationId xmlns:a16="http://schemas.microsoft.com/office/drawing/2014/main" id="{8FDDE854-C4E0-4858-3517-43C879549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2393" y="0"/>
            <a:ext cx="11230948" cy="925975"/>
          </a:xfrm>
          <a:prstGeom prst="rect">
            <a:avLst/>
          </a:prstGeom>
          <a:solidFill>
            <a:srgbClr val="4F59A8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93663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3600" b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8" name="Kép 47">
            <a:extLst>
              <a:ext uri="{FF2B5EF4-FFF2-40B4-BE49-F238E27FC236}">
                <a16:creationId xmlns:a16="http://schemas.microsoft.com/office/drawing/2014/main" id="{5E39C315-B582-F481-BC0E-05D7803D03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1681" y="78650"/>
            <a:ext cx="1319987" cy="717003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5F85AC06-77CB-85CD-0A95-1A47C099ECD1}"/>
              </a:ext>
            </a:extLst>
          </p:cNvPr>
          <p:cNvGrpSpPr/>
          <p:nvPr userDrawn="1"/>
        </p:nvGrpSpPr>
        <p:grpSpPr>
          <a:xfrm>
            <a:off x="193313" y="2609426"/>
            <a:ext cx="380067" cy="654024"/>
            <a:chOff x="3719491" y="1847461"/>
            <a:chExt cx="380067" cy="654024"/>
          </a:xfrm>
        </p:grpSpPr>
        <p:sp>
          <p:nvSpPr>
            <p:cNvPr id="10" name="Ellipszis 9">
              <a:extLst>
                <a:ext uri="{FF2B5EF4-FFF2-40B4-BE49-F238E27FC236}">
                  <a16:creationId xmlns:a16="http://schemas.microsoft.com/office/drawing/2014/main" id="{4445C51E-C750-756B-D5AE-9F1B6C5BAE5F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3</a:t>
              </a:r>
            </a:p>
          </p:txBody>
        </p:sp>
        <p:cxnSp>
          <p:nvCxnSpPr>
            <p:cNvPr id="12" name="Egyenes összekötő nyíllal 11">
              <a:extLst>
                <a:ext uri="{FF2B5EF4-FFF2-40B4-BE49-F238E27FC236}">
                  <a16:creationId xmlns:a16="http://schemas.microsoft.com/office/drawing/2014/main" id="{E5870057-ABDA-EA95-4D5C-DEABCBBA7D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288899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7FFCE66F-F9BC-8652-0471-92202C30746B}"/>
              </a:ext>
            </a:extLst>
          </p:cNvPr>
          <p:cNvGrpSpPr/>
          <p:nvPr userDrawn="1"/>
        </p:nvGrpSpPr>
        <p:grpSpPr>
          <a:xfrm>
            <a:off x="193315" y="1251685"/>
            <a:ext cx="380067" cy="657918"/>
            <a:chOff x="3719491" y="1847461"/>
            <a:chExt cx="380067" cy="657918"/>
          </a:xfrm>
        </p:grpSpPr>
        <p:sp>
          <p:nvSpPr>
            <p:cNvPr id="20" name="Ellipszis 19">
              <a:extLst>
                <a:ext uri="{FF2B5EF4-FFF2-40B4-BE49-F238E27FC236}">
                  <a16:creationId xmlns:a16="http://schemas.microsoft.com/office/drawing/2014/main" id="{D9E507DA-A516-1001-193C-C551AA22E425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1</a:t>
              </a:r>
            </a:p>
          </p:txBody>
        </p:sp>
        <p:cxnSp>
          <p:nvCxnSpPr>
            <p:cNvPr id="21" name="Egyenes összekötő nyíllal 20">
              <a:extLst>
                <a:ext uri="{FF2B5EF4-FFF2-40B4-BE49-F238E27FC236}">
                  <a16:creationId xmlns:a16="http://schemas.microsoft.com/office/drawing/2014/main" id="{D19BC397-62DF-E174-5D31-20621FAA7C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292793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2E21B9E1-7745-9B56-5471-3599754BA37B}"/>
              </a:ext>
            </a:extLst>
          </p:cNvPr>
          <p:cNvGrpSpPr/>
          <p:nvPr userDrawn="1"/>
        </p:nvGrpSpPr>
        <p:grpSpPr>
          <a:xfrm>
            <a:off x="193315" y="1929059"/>
            <a:ext cx="380067" cy="670813"/>
            <a:chOff x="3719491" y="1847461"/>
            <a:chExt cx="380067" cy="670813"/>
          </a:xfrm>
        </p:grpSpPr>
        <p:sp>
          <p:nvSpPr>
            <p:cNvPr id="23" name="Ellipszis 22">
              <a:extLst>
                <a:ext uri="{FF2B5EF4-FFF2-40B4-BE49-F238E27FC236}">
                  <a16:creationId xmlns:a16="http://schemas.microsoft.com/office/drawing/2014/main" id="{6F6E5AB2-2E88-EB82-AAC8-E426085766A3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2</a:t>
              </a:r>
            </a:p>
          </p:txBody>
        </p:sp>
        <p:cxnSp>
          <p:nvCxnSpPr>
            <p:cNvPr id="24" name="Egyenes összekötő nyíllal 23">
              <a:extLst>
                <a:ext uri="{FF2B5EF4-FFF2-40B4-BE49-F238E27FC236}">
                  <a16:creationId xmlns:a16="http://schemas.microsoft.com/office/drawing/2014/main" id="{0B352562-E08C-B0AA-4191-00293EE529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305688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Csoportba foglalás 24">
            <a:extLst>
              <a:ext uri="{FF2B5EF4-FFF2-40B4-BE49-F238E27FC236}">
                <a16:creationId xmlns:a16="http://schemas.microsoft.com/office/drawing/2014/main" id="{0509D9FB-02B5-E99D-C918-391FEBB12DBF}"/>
              </a:ext>
            </a:extLst>
          </p:cNvPr>
          <p:cNvGrpSpPr/>
          <p:nvPr userDrawn="1"/>
        </p:nvGrpSpPr>
        <p:grpSpPr>
          <a:xfrm>
            <a:off x="193313" y="3278458"/>
            <a:ext cx="380067" cy="663949"/>
            <a:chOff x="3719491" y="1847461"/>
            <a:chExt cx="380067" cy="663949"/>
          </a:xfrm>
        </p:grpSpPr>
        <p:sp>
          <p:nvSpPr>
            <p:cNvPr id="26" name="Ellipszis 25">
              <a:extLst>
                <a:ext uri="{FF2B5EF4-FFF2-40B4-BE49-F238E27FC236}">
                  <a16:creationId xmlns:a16="http://schemas.microsoft.com/office/drawing/2014/main" id="{C3C0216A-53CF-2DD1-C18D-6DDD565A81FF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4</a:t>
              </a:r>
            </a:p>
          </p:txBody>
        </p:sp>
        <p:cxnSp>
          <p:nvCxnSpPr>
            <p:cNvPr id="27" name="Egyenes összekötő nyíllal 26">
              <a:extLst>
                <a:ext uri="{FF2B5EF4-FFF2-40B4-BE49-F238E27FC236}">
                  <a16:creationId xmlns:a16="http://schemas.microsoft.com/office/drawing/2014/main" id="{E6760583-A3C8-322B-5329-314D62F1B7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298824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AA4F7A9E-7E14-33EF-0540-AC40B480A7E0}"/>
              </a:ext>
            </a:extLst>
          </p:cNvPr>
          <p:cNvGrpSpPr/>
          <p:nvPr userDrawn="1"/>
        </p:nvGrpSpPr>
        <p:grpSpPr>
          <a:xfrm>
            <a:off x="193313" y="3946217"/>
            <a:ext cx="380067" cy="680350"/>
            <a:chOff x="3719491" y="1847461"/>
            <a:chExt cx="380067" cy="680350"/>
          </a:xfrm>
        </p:grpSpPr>
        <p:sp>
          <p:nvSpPr>
            <p:cNvPr id="29" name="Ellipszis 28">
              <a:extLst>
                <a:ext uri="{FF2B5EF4-FFF2-40B4-BE49-F238E27FC236}">
                  <a16:creationId xmlns:a16="http://schemas.microsoft.com/office/drawing/2014/main" id="{601F3CEA-F61F-1BC9-8269-CAB4F085C28B}"/>
                </a:ext>
              </a:extLst>
            </p:cNvPr>
            <p:cNvSpPr/>
            <p:nvPr userDrawn="1"/>
          </p:nvSpPr>
          <p:spPr>
            <a:xfrm>
              <a:off x="3719491" y="1847461"/>
              <a:ext cx="380067" cy="365125"/>
            </a:xfrm>
            <a:prstGeom prst="ellipse">
              <a:avLst/>
            </a:prstGeom>
            <a:solidFill>
              <a:srgbClr val="4F59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5</a:t>
              </a:r>
            </a:p>
          </p:txBody>
        </p:sp>
        <p:cxnSp>
          <p:nvCxnSpPr>
            <p:cNvPr id="33" name="Egyenes összekötő nyíllal 32">
              <a:extLst>
                <a:ext uri="{FF2B5EF4-FFF2-40B4-BE49-F238E27FC236}">
                  <a16:creationId xmlns:a16="http://schemas.microsoft.com/office/drawing/2014/main" id="{5BEECFE5-91D0-D781-9845-80755091D9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09525" y="2212586"/>
              <a:ext cx="0" cy="315225"/>
            </a:xfrm>
            <a:prstGeom prst="straightConnector1">
              <a:avLst/>
            </a:prstGeom>
            <a:ln w="12700">
              <a:solidFill>
                <a:srgbClr val="4F59A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Ellipszis 33">
            <a:extLst>
              <a:ext uri="{FF2B5EF4-FFF2-40B4-BE49-F238E27FC236}">
                <a16:creationId xmlns:a16="http://schemas.microsoft.com/office/drawing/2014/main" id="{73588C94-DD02-1ED3-31BB-C0C4E0DB7CAD}"/>
              </a:ext>
            </a:extLst>
          </p:cNvPr>
          <p:cNvSpPr/>
          <p:nvPr userDrawn="1"/>
        </p:nvSpPr>
        <p:spPr>
          <a:xfrm>
            <a:off x="193312" y="4967528"/>
            <a:ext cx="380067" cy="365125"/>
          </a:xfrm>
          <a:prstGeom prst="ellipse">
            <a:avLst/>
          </a:prstGeom>
          <a:solidFill>
            <a:srgbClr val="4F5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6</a:t>
            </a:r>
          </a:p>
        </p:txBody>
      </p:sp>
      <p:sp>
        <p:nvSpPr>
          <p:cNvPr id="43" name="Ellipszis 42">
            <a:extLst>
              <a:ext uri="{FF2B5EF4-FFF2-40B4-BE49-F238E27FC236}">
                <a16:creationId xmlns:a16="http://schemas.microsoft.com/office/drawing/2014/main" id="{E4B4D8B6-B2A8-C138-CAA1-984EDB47769C}"/>
              </a:ext>
            </a:extLst>
          </p:cNvPr>
          <p:cNvSpPr/>
          <p:nvPr userDrawn="1"/>
        </p:nvSpPr>
        <p:spPr>
          <a:xfrm>
            <a:off x="23347" y="4653607"/>
            <a:ext cx="720000" cy="720000"/>
          </a:xfrm>
          <a:prstGeom prst="ellipse">
            <a:avLst/>
          </a:prstGeom>
          <a:solidFill>
            <a:srgbClr val="4F5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6534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6" r:id="rId3"/>
    <p:sldLayoutId id="2147483665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E695482-F232-2A55-BB4C-892E8A22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E7208AD-8396-5228-8E19-CED25BB57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D45C07B-3E00-C793-A51C-24A6AE276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D8527-AAD9-482F-8943-A107E85AF5AB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3BCD8C9-5B84-47B1-85F1-695643115A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1444D03-975A-9BE8-73F8-D235AD6C4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CA3B5-92AE-41B5-AB16-8C03DCA39D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74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80E154C-BF15-AF25-69DC-4887B0C62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56C35D3-C666-1C06-53C3-186F7DD6B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E548C64-DD8C-5779-DAD3-76D2222DF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8D163-E43F-45F3-9795-F638E9E3B112}" type="datetimeFigureOut">
              <a:rPr lang="hu-HU" smtClean="0"/>
              <a:t>2022. 12. 05.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1BB37A0-6579-64E5-5ED8-A785B348B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375961D-5BF9-0D5B-2A6C-A4DE9D7C3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4D378-BB0D-48A4-A0AD-60A1CB2F90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02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2.deloitte.com/content/dam/Deloitte/us/Documents/consulting/ctro-study-designing-successful-transformations-022822.pdf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csmkik.hu/oldalak/riliam-i-4-0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ntimeter.com/app/presentation/alsvhjack5tqe7iqv3x2g1f9dv2ddmbe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macio.h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csmkik.hu/oldalak/riliam-i-4-0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hyperlink" Target="https://csmkik.hu/oldalak/riliam-i-4-0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hyperlink" Target="https://csmkik.hu/oldalak/riliam-i-4-0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ktk.pte.hu/sites/ktk.pte.hu/files/images/kepzes/phd/Venczel-Szak%C3%B3%20T%C3%ADmea%20disszert%C3%A1ci%C3%B3%20v%C3%A9gleges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meter.hu/wp-content/uploads/2022/05/Digimeter_2022_tavasz_gyorsjelentes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kalmanedina@formacio.hu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kalma\Downloads\0_DESI_Full_European_Analysis_2022_2_C01lJgPAatnNf0qL2LL103tHSw_88764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file:///C:\Users\kalma\Downloads\0_DESI_Full_European_Analysis_2022_2_C01lJgPAatnNf0qL2LL103tHSw_88764.pdf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file:///C:\Users\kalma\Downloads\0_DESI_Full_European_Analysis_2022_2_C01lJgPAatnNf0qL2LL103tHSw_88764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meter.hu/wp-content/uploads/2022/05/Digimeter_2022_tavasz_gyorsjelentes.pdf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EF2F00-30C8-3B18-70E8-84952C7CD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787" y="1569720"/>
            <a:ext cx="10748865" cy="1271803"/>
          </a:xfrm>
        </p:spPr>
        <p:txBody>
          <a:bodyPr>
            <a:normAutofit fontScale="90000"/>
          </a:bodyPr>
          <a:lstStyle/>
          <a:p>
            <a:r>
              <a:rPr lang="hu-HU" sz="4900" dirty="0"/>
              <a:t>A sikeres digitális transzformáció kulcsa?</a:t>
            </a:r>
            <a:br>
              <a:rPr lang="hu-HU" sz="4900" dirty="0"/>
            </a:br>
            <a:r>
              <a:rPr lang="hu-HU" sz="3100" dirty="0"/>
              <a:t>A munkáltató és a munkavállaló közötti együttműködés transzformációs projektek kapcsán</a:t>
            </a:r>
            <a:endParaRPr lang="hu-HU" sz="4400" b="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B9B51E2-1674-2D32-0FE9-D7D147906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3174" y="2919198"/>
            <a:ext cx="3002280" cy="1097280"/>
          </a:xfrm>
        </p:spPr>
        <p:txBody>
          <a:bodyPr/>
          <a:lstStyle/>
          <a:p>
            <a:r>
              <a:rPr lang="hu-HU" i="0" dirty="0"/>
              <a:t>2022. dec. 6.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5A7151-13D3-6350-21A3-3FDFFFB8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4" y="5011458"/>
            <a:ext cx="2893656" cy="132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6A5876-D390-1E1B-19E1-15A0DBAF6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53" y="5020008"/>
            <a:ext cx="3844212" cy="13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949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529E1C-D6EF-7F76-BBF7-E5E33879D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Digitalizációs helyzetkép</a:t>
            </a:r>
            <a:endParaRPr lang="hu-HU" sz="3600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FF8000DC-BCFA-A399-801F-B46EE193A17C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Ipar4.0 érettség Magyarországon 2019-ben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16C9F5D4-9835-F847-A14D-55AB6FE00F36}"/>
              </a:ext>
            </a:extLst>
          </p:cNvPr>
          <p:cNvSpPr txBox="1">
            <a:spLocks/>
          </p:cNvSpPr>
          <p:nvPr/>
        </p:nvSpPr>
        <p:spPr>
          <a:xfrm>
            <a:off x="7384648" y="6195527"/>
            <a:ext cx="4409246" cy="54342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Az Ipar 4.0 program összesített eredményei</a:t>
            </a:r>
            <a:endParaRPr lang="hu-HU" dirty="0">
              <a:solidFill>
                <a:srgbClr val="4F59A8"/>
              </a:solidFill>
              <a:latin typeface="Roboto" panose="02000000000000000000" pitchFamily="2" charset="0"/>
            </a:endParaRPr>
          </a:p>
          <a:p>
            <a:pPr marL="114300">
              <a:spcBef>
                <a:spcPts val="600"/>
              </a:spcBef>
            </a:pPr>
            <a:endParaRPr lang="hu-HU" b="1" dirty="0">
              <a:solidFill>
                <a:srgbClr val="4F59A8"/>
              </a:solidFill>
            </a:endParaRPr>
          </a:p>
        </p:txBody>
      </p:sp>
      <p:graphicFrame>
        <p:nvGraphicFramePr>
          <p:cNvPr id="5" name="Tartalom helye 6">
            <a:extLst>
              <a:ext uri="{FF2B5EF4-FFF2-40B4-BE49-F238E27FC236}">
                <a16:creationId xmlns:a16="http://schemas.microsoft.com/office/drawing/2014/main" id="{3AC9C833-40ED-471A-3F62-4AF2BCFF17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2581010"/>
              </p:ext>
            </p:extLst>
          </p:nvPr>
        </p:nvGraphicFramePr>
        <p:xfrm>
          <a:off x="942392" y="1519760"/>
          <a:ext cx="8132159" cy="5430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0DB4915E-0996-48F8-D22C-A550BF94050B}"/>
              </a:ext>
            </a:extLst>
          </p:cNvPr>
          <p:cNvCxnSpPr>
            <a:cxnSpLocks/>
          </p:cNvCxnSpPr>
          <p:nvPr/>
        </p:nvCxnSpPr>
        <p:spPr>
          <a:xfrm flipH="1" flipV="1">
            <a:off x="5891514" y="1843641"/>
            <a:ext cx="2338086" cy="439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 helye 2">
            <a:extLst>
              <a:ext uri="{FF2B5EF4-FFF2-40B4-BE49-F238E27FC236}">
                <a16:creationId xmlns:a16="http://schemas.microsoft.com/office/drawing/2014/main" id="{46DF2007-E230-78D3-2979-66359326C275}"/>
              </a:ext>
            </a:extLst>
          </p:cNvPr>
          <p:cNvSpPr txBox="1">
            <a:spLocks/>
          </p:cNvSpPr>
          <p:nvPr/>
        </p:nvSpPr>
        <p:spPr>
          <a:xfrm>
            <a:off x="8229600" y="2012922"/>
            <a:ext cx="4409246" cy="54342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sz="20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Vezetői vakság jelensége!</a:t>
            </a:r>
            <a:endParaRPr lang="hu-HU" sz="2000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marL="114300">
              <a:spcBef>
                <a:spcPts val="600"/>
              </a:spcBef>
            </a:pPr>
            <a:endParaRPr lang="hu-H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1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529E1C-D6EF-7F76-BBF7-E5E33879D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Digitalizációs helyzetkép</a:t>
            </a:r>
            <a:endParaRPr lang="hu-HU" sz="3600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6576019C-A893-7C0E-337E-7FEDCD6B2EC1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Ipar4.0 érettség Németországban 2020-ban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98DE8AD9-31C9-388F-0B3E-3D3133BF5608}"/>
              </a:ext>
            </a:extLst>
          </p:cNvPr>
          <p:cNvSpPr txBox="1">
            <a:spLocks/>
          </p:cNvSpPr>
          <p:nvPr/>
        </p:nvSpPr>
        <p:spPr>
          <a:xfrm>
            <a:off x="1009370" y="6195527"/>
            <a:ext cx="10784524" cy="54342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</a:t>
            </a:r>
            <a:r>
              <a:rPr lang="en-US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Using the </a:t>
            </a:r>
            <a:r>
              <a:rPr lang="en-US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Industrie</a:t>
            </a:r>
            <a:r>
              <a:rPr lang="en-US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4.0 Maturity Index in Industry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- </a:t>
            </a:r>
            <a:r>
              <a:rPr lang="en-US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Current challenges, case studies and </a:t>
            </a:r>
            <a:r>
              <a:rPr lang="en-US" dirty="0">
                <a:solidFill>
                  <a:srgbClr val="4F59A8"/>
                </a:solidFill>
                <a:latin typeface="Roboto" panose="02000000000000000000" pitchFamily="2" charset="0"/>
              </a:rPr>
              <a:t>trend</a:t>
            </a:r>
            <a:r>
              <a:rPr lang="hu-HU" dirty="0">
                <a:solidFill>
                  <a:srgbClr val="4F59A8"/>
                </a:solidFill>
                <a:latin typeface="Roboto" panose="02000000000000000000" pitchFamily="2" charset="0"/>
              </a:rPr>
              <a:t>, Günther </a:t>
            </a:r>
            <a:r>
              <a:rPr lang="hu-HU" dirty="0" err="1">
                <a:solidFill>
                  <a:srgbClr val="4F59A8"/>
                </a:solidFill>
                <a:latin typeface="Roboto" panose="02000000000000000000" pitchFamily="2" charset="0"/>
              </a:rPr>
              <a:t>Schuh</a:t>
            </a:r>
            <a:r>
              <a:rPr lang="hu-HU" dirty="0">
                <a:solidFill>
                  <a:srgbClr val="4F59A8"/>
                </a:solidFill>
                <a:latin typeface="Roboto" panose="02000000000000000000" pitchFamily="2" charset="0"/>
              </a:rPr>
              <a:t>, Reiner </a:t>
            </a:r>
            <a:r>
              <a:rPr lang="hu-HU" dirty="0" err="1">
                <a:solidFill>
                  <a:srgbClr val="4F59A8"/>
                </a:solidFill>
                <a:latin typeface="Roboto" panose="02000000000000000000" pitchFamily="2" charset="0"/>
              </a:rPr>
              <a:t>Anderl</a:t>
            </a:r>
            <a:r>
              <a:rPr lang="hu-HU" dirty="0">
                <a:solidFill>
                  <a:srgbClr val="4F59A8"/>
                </a:solidFill>
                <a:latin typeface="Roboto" panose="02000000000000000000" pitchFamily="2" charset="0"/>
              </a:rPr>
              <a:t>, Roman Dumitrescu, Antonio Krüger, Michael </a:t>
            </a:r>
            <a:r>
              <a:rPr lang="hu-HU" dirty="0" err="1">
                <a:solidFill>
                  <a:srgbClr val="4F59A8"/>
                </a:solidFill>
                <a:latin typeface="Roboto" panose="02000000000000000000" pitchFamily="2" charset="0"/>
              </a:rPr>
              <a:t>ten</a:t>
            </a:r>
            <a:r>
              <a:rPr lang="hu-HU" dirty="0">
                <a:solidFill>
                  <a:srgbClr val="4F59A8"/>
                </a:solidFill>
                <a:latin typeface="Roboto" panose="02000000000000000000" pitchFamily="2" charset="0"/>
              </a:rPr>
              <a:t> </a:t>
            </a:r>
            <a:r>
              <a:rPr lang="hu-HU" dirty="0" err="1">
                <a:solidFill>
                  <a:srgbClr val="4F59A8"/>
                </a:solidFill>
                <a:latin typeface="Roboto" panose="02000000000000000000" pitchFamily="2" charset="0"/>
              </a:rPr>
              <a:t>Hompel</a:t>
            </a:r>
            <a:r>
              <a:rPr lang="hu-HU" dirty="0">
                <a:solidFill>
                  <a:srgbClr val="4F59A8"/>
                </a:solidFill>
                <a:latin typeface="Roboto" panose="02000000000000000000" pitchFamily="2" charset="0"/>
              </a:rPr>
              <a:t> (</a:t>
            </a:r>
            <a:r>
              <a:rPr lang="hu-HU" dirty="0" err="1">
                <a:solidFill>
                  <a:srgbClr val="4F59A8"/>
                </a:solidFill>
                <a:latin typeface="Roboto" panose="02000000000000000000" pitchFamily="2" charset="0"/>
              </a:rPr>
              <a:t>Eds</a:t>
            </a:r>
            <a:r>
              <a:rPr lang="hu-HU" dirty="0">
                <a:solidFill>
                  <a:srgbClr val="4F59A8"/>
                </a:solidFill>
                <a:latin typeface="Roboto" panose="02000000000000000000" pitchFamily="2" charset="0"/>
              </a:rPr>
              <a:t>.)</a:t>
            </a:r>
          </a:p>
          <a:p>
            <a:pPr marL="114300">
              <a:spcBef>
                <a:spcPts val="600"/>
              </a:spcBef>
            </a:pPr>
            <a:endParaRPr lang="hu-HU" b="1" dirty="0">
              <a:solidFill>
                <a:srgbClr val="4F59A8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C5F6777-2553-B413-0AEA-93311EA3B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2" t="31392" r="14747" b="21683"/>
          <a:stretch/>
        </p:blipFill>
        <p:spPr>
          <a:xfrm>
            <a:off x="1191072" y="1875099"/>
            <a:ext cx="10851744" cy="390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17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20C15408-64EB-7C79-89CB-8659EA53C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A transzformációs projektek célja</a:t>
            </a:r>
          </a:p>
        </p:txBody>
      </p:sp>
      <p:sp>
        <p:nvSpPr>
          <p:cNvPr id="5" name="Cím 2">
            <a:extLst>
              <a:ext uri="{FF2B5EF4-FFF2-40B4-BE49-F238E27FC236}">
                <a16:creationId xmlns:a16="http://schemas.microsoft.com/office/drawing/2014/main" id="{241BAEB4-2E6B-758F-B98B-CD20070BB2EB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</a:t>
            </a:r>
            <a:r>
              <a:rPr lang="hu-HU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Deloitte</a:t>
            </a:r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kutatás szerint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0B8FB807-E225-173E-99F9-1051DFA98E2C}"/>
              </a:ext>
            </a:extLst>
          </p:cNvPr>
          <p:cNvSpPr txBox="1">
            <a:spLocks/>
          </p:cNvSpPr>
          <p:nvPr/>
        </p:nvSpPr>
        <p:spPr>
          <a:xfrm>
            <a:off x="942393" y="6190722"/>
            <a:ext cx="11249607" cy="66727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a </a:t>
            </a:r>
            <a:r>
              <a:rPr lang="hu-HU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Deloitte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2022-es transzformációs vezetői (</a:t>
            </a:r>
            <a:r>
              <a:rPr lang="hu-HU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Chief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hu-HU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Transformation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hu-HU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Officer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- </a:t>
            </a:r>
            <a:r>
              <a:rPr lang="hu-HU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CTrO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) tanulmánya </a:t>
            </a:r>
            <a:r>
              <a:rPr lang="hu-HU" sz="13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hu-HU" sz="13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  <a:hlinkClick r:id="rId2"/>
              </a:rPr>
              <a:t>https://www2.deloitte.com/content/dam/Deloitte/us/Documents/consulting/ctro-study-designing-successful-transformations-022822.pdf</a:t>
            </a:r>
            <a:r>
              <a:rPr lang="hu-HU" sz="13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)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FAB56C2-9F60-3ECB-5C23-96E71AF91E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3" t="24585" r="37857" b="27285"/>
          <a:stretch/>
        </p:blipFill>
        <p:spPr>
          <a:xfrm>
            <a:off x="1018571" y="1791256"/>
            <a:ext cx="7855782" cy="4213185"/>
          </a:xfrm>
          <a:prstGeom prst="rect">
            <a:avLst/>
          </a:prstGeom>
        </p:spPr>
      </p:pic>
      <p:sp>
        <p:nvSpPr>
          <p:cNvPr id="9" name="Cím 2">
            <a:extLst>
              <a:ext uri="{FF2B5EF4-FFF2-40B4-BE49-F238E27FC236}">
                <a16:creationId xmlns:a16="http://schemas.microsoft.com/office/drawing/2014/main" id="{6DAB8C2E-1B42-0402-EF95-4756732A043F}"/>
              </a:ext>
            </a:extLst>
          </p:cNvPr>
          <p:cNvSpPr txBox="1">
            <a:spLocks/>
          </p:cNvSpPr>
          <p:nvPr/>
        </p:nvSpPr>
        <p:spPr>
          <a:xfrm>
            <a:off x="8807857" y="2141316"/>
            <a:ext cx="3228391" cy="2803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u-HU" sz="2400" dirty="0">
                <a:solidFill>
                  <a:srgbClr val="D88D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Ami a váltást leginkább hajtja:</a:t>
            </a:r>
          </a:p>
          <a:p>
            <a:pPr algn="ctr"/>
            <a:endParaRPr lang="hu-HU" sz="2400" b="0" dirty="0">
              <a:solidFill>
                <a:srgbClr val="D88D4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400" b="0" dirty="0">
                <a:solidFill>
                  <a:srgbClr val="D88D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Elérhető technológiák</a:t>
            </a:r>
          </a:p>
          <a:p>
            <a:endParaRPr lang="hu-HU" sz="2400" b="0" dirty="0">
              <a:solidFill>
                <a:srgbClr val="D88D4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400" b="0" dirty="0">
                <a:solidFill>
                  <a:srgbClr val="D88D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Nem hatékony folyamatok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hu-HU" sz="2400" b="0" dirty="0">
              <a:solidFill>
                <a:srgbClr val="D88D4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400" b="0" dirty="0">
                <a:solidFill>
                  <a:srgbClr val="D88D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Növekedés miatti átszerveződés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3601B1A3-39EB-AC0E-D6B8-161B06743B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35" t="74544" r="40658" b="19803"/>
          <a:stretch/>
        </p:blipFill>
        <p:spPr>
          <a:xfrm>
            <a:off x="7094331" y="5451301"/>
            <a:ext cx="4192643" cy="70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09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11166FF9-6BD0-B554-A1B8-19DCAE78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A transzformációs projektek célja</a:t>
            </a:r>
          </a:p>
        </p:txBody>
      </p:sp>
      <p:grpSp>
        <p:nvGrpSpPr>
          <p:cNvPr id="10" name="Google Shape;207;p7">
            <a:extLst>
              <a:ext uri="{FF2B5EF4-FFF2-40B4-BE49-F238E27FC236}">
                <a16:creationId xmlns:a16="http://schemas.microsoft.com/office/drawing/2014/main" id="{A4AF1797-FDDA-75FA-B0D1-2567DC61531D}"/>
              </a:ext>
            </a:extLst>
          </p:cNvPr>
          <p:cNvGrpSpPr/>
          <p:nvPr/>
        </p:nvGrpSpPr>
        <p:grpSpPr>
          <a:xfrm>
            <a:off x="4416314" y="2136365"/>
            <a:ext cx="3815447" cy="2540901"/>
            <a:chOff x="3263731" y="66674"/>
            <a:chExt cx="5510022" cy="5200651"/>
          </a:xfrm>
        </p:grpSpPr>
        <p:sp>
          <p:nvSpPr>
            <p:cNvPr id="12" name="Google Shape;208;p7">
              <a:extLst>
                <a:ext uri="{FF2B5EF4-FFF2-40B4-BE49-F238E27FC236}">
                  <a16:creationId xmlns:a16="http://schemas.microsoft.com/office/drawing/2014/main" id="{FA819028-92F1-307C-762F-FF1AB162981A}"/>
                </a:ext>
              </a:extLst>
            </p:cNvPr>
            <p:cNvSpPr/>
            <p:nvPr/>
          </p:nvSpPr>
          <p:spPr>
            <a:xfrm>
              <a:off x="4418542" y="66674"/>
              <a:ext cx="3200400" cy="3200400"/>
            </a:xfrm>
            <a:prstGeom prst="ellipse">
              <a:avLst/>
            </a:prstGeom>
            <a:solidFill>
              <a:srgbClr val="B5E0F5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" name="Google Shape;209;p7">
              <a:extLst>
                <a:ext uri="{FF2B5EF4-FFF2-40B4-BE49-F238E27FC236}">
                  <a16:creationId xmlns:a16="http://schemas.microsoft.com/office/drawing/2014/main" id="{48CAAF69-E470-713F-FB23-72B72A767A11}"/>
                </a:ext>
              </a:extLst>
            </p:cNvPr>
            <p:cNvSpPr txBox="1"/>
            <p:nvPr/>
          </p:nvSpPr>
          <p:spPr>
            <a:xfrm>
              <a:off x="4845262" y="626744"/>
              <a:ext cx="2346960" cy="1440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hu-HU" sz="1800" b="1" i="0" u="none" strike="noStrike" cap="none">
                  <a:solidFill>
                    <a:schemeClr val="dk1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Piaci nyomás</a:t>
              </a:r>
              <a:endParaRPr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Google Shape;210;p7">
              <a:extLst>
                <a:ext uri="{FF2B5EF4-FFF2-40B4-BE49-F238E27FC236}">
                  <a16:creationId xmlns:a16="http://schemas.microsoft.com/office/drawing/2014/main" id="{938C55D7-02BD-47FA-9263-24B7FEFF766D}"/>
                </a:ext>
              </a:extLst>
            </p:cNvPr>
            <p:cNvSpPr/>
            <p:nvPr/>
          </p:nvSpPr>
          <p:spPr>
            <a:xfrm>
              <a:off x="5573353" y="2066925"/>
              <a:ext cx="3200400" cy="3200400"/>
            </a:xfrm>
            <a:prstGeom prst="ellipse">
              <a:avLst/>
            </a:prstGeom>
            <a:solidFill>
              <a:srgbClr val="2BA6E1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Google Shape;211;p7">
              <a:extLst>
                <a:ext uri="{FF2B5EF4-FFF2-40B4-BE49-F238E27FC236}">
                  <a16:creationId xmlns:a16="http://schemas.microsoft.com/office/drawing/2014/main" id="{7BE3F07A-1F3C-352C-A76D-4B7DE5113F5E}"/>
                </a:ext>
              </a:extLst>
            </p:cNvPr>
            <p:cNvSpPr txBox="1"/>
            <p:nvPr/>
          </p:nvSpPr>
          <p:spPr>
            <a:xfrm>
              <a:off x="6552142" y="2893695"/>
              <a:ext cx="1920240" cy="1760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hu-HU" sz="1800" b="1" i="0" u="none" strike="noStrike" cap="none">
                  <a:solidFill>
                    <a:schemeClr val="dk1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Belső hatékonyság</a:t>
              </a:r>
              <a:endParaRPr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Google Shape;212;p7">
              <a:extLst>
                <a:ext uri="{FF2B5EF4-FFF2-40B4-BE49-F238E27FC236}">
                  <a16:creationId xmlns:a16="http://schemas.microsoft.com/office/drawing/2014/main" id="{1E09502A-CB4C-D738-98F8-5519D5333C76}"/>
                </a:ext>
              </a:extLst>
            </p:cNvPr>
            <p:cNvSpPr/>
            <p:nvPr/>
          </p:nvSpPr>
          <p:spPr>
            <a:xfrm>
              <a:off x="3263731" y="2066925"/>
              <a:ext cx="3200400" cy="3200400"/>
            </a:xfrm>
            <a:prstGeom prst="ellipse">
              <a:avLst/>
            </a:prstGeom>
            <a:solidFill>
              <a:srgbClr val="4F81BD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Google Shape;213;p7">
              <a:extLst>
                <a:ext uri="{FF2B5EF4-FFF2-40B4-BE49-F238E27FC236}">
                  <a16:creationId xmlns:a16="http://schemas.microsoft.com/office/drawing/2014/main" id="{DC6F2012-7503-A8DA-613B-7611D0C9A54F}"/>
                </a:ext>
              </a:extLst>
            </p:cNvPr>
            <p:cNvSpPr txBox="1"/>
            <p:nvPr/>
          </p:nvSpPr>
          <p:spPr>
            <a:xfrm>
              <a:off x="3565102" y="2893695"/>
              <a:ext cx="1920240" cy="1760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hu-HU" sz="1800" b="1" i="0" u="none" strike="noStrike" cap="none">
                  <a:solidFill>
                    <a:schemeClr val="dk1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Munkaerő</a:t>
              </a:r>
              <a:endParaRPr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8" name="Google Shape;214;p7">
            <a:extLst>
              <a:ext uri="{FF2B5EF4-FFF2-40B4-BE49-F238E27FC236}">
                <a16:creationId xmlns:a16="http://schemas.microsoft.com/office/drawing/2014/main" id="{03E8E5AF-6324-5E40-8C8D-E5E14E271BD4}"/>
              </a:ext>
            </a:extLst>
          </p:cNvPr>
          <p:cNvSpPr/>
          <p:nvPr/>
        </p:nvSpPr>
        <p:spPr>
          <a:xfrm>
            <a:off x="7978206" y="1370424"/>
            <a:ext cx="3784534" cy="723092"/>
          </a:xfrm>
          <a:prstGeom prst="wedgeRectCallout">
            <a:avLst>
              <a:gd name="adj1" fmla="val -88133"/>
              <a:gd name="adj2" fmla="val 64885"/>
            </a:avLst>
          </a:prstGeom>
          <a:solidFill>
            <a:srgbClr val="B5E0F5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Mindenki automatizál: fokozódó verseny, főleg az exportpiacon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Google Shape;215;p7">
            <a:extLst>
              <a:ext uri="{FF2B5EF4-FFF2-40B4-BE49-F238E27FC236}">
                <a16:creationId xmlns:a16="http://schemas.microsoft.com/office/drawing/2014/main" id="{C1CA138C-3D18-A904-ECC6-4263227053A3}"/>
              </a:ext>
            </a:extLst>
          </p:cNvPr>
          <p:cNvSpPr/>
          <p:nvPr/>
        </p:nvSpPr>
        <p:spPr>
          <a:xfrm>
            <a:off x="1083401" y="4774903"/>
            <a:ext cx="2538703" cy="864504"/>
          </a:xfrm>
          <a:prstGeom prst="wedgeRectCallout">
            <a:avLst>
              <a:gd name="adj1" fmla="val 90707"/>
              <a:gd name="adj2" fmla="val -92058"/>
            </a:avLst>
          </a:prstGeom>
          <a:solidFill>
            <a:srgbClr val="4F81BD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Monoton munkák kiváltása robottal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Google Shape;216;p7">
            <a:extLst>
              <a:ext uri="{FF2B5EF4-FFF2-40B4-BE49-F238E27FC236}">
                <a16:creationId xmlns:a16="http://schemas.microsoft.com/office/drawing/2014/main" id="{B4F05073-A44D-6527-A3DE-046627BB9BF1}"/>
              </a:ext>
            </a:extLst>
          </p:cNvPr>
          <p:cNvSpPr/>
          <p:nvPr/>
        </p:nvSpPr>
        <p:spPr>
          <a:xfrm>
            <a:off x="8641080" y="3570391"/>
            <a:ext cx="3406536" cy="807179"/>
          </a:xfrm>
          <a:prstGeom prst="wedgeRectCallout">
            <a:avLst>
              <a:gd name="adj1" fmla="val -65327"/>
              <a:gd name="adj2" fmla="val -6561"/>
            </a:avLst>
          </a:prstGeom>
          <a:solidFill>
            <a:srgbClr val="2BA6E1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Költséghatékonyság – 2-5 év alatt megtérül a beruházás</a:t>
            </a:r>
            <a:endParaRPr sz="1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Google Shape;217;p7">
            <a:extLst>
              <a:ext uri="{FF2B5EF4-FFF2-40B4-BE49-F238E27FC236}">
                <a16:creationId xmlns:a16="http://schemas.microsoft.com/office/drawing/2014/main" id="{2A827D34-0D00-ABF9-ADEB-3D322955C099}"/>
              </a:ext>
            </a:extLst>
          </p:cNvPr>
          <p:cNvSpPr/>
          <p:nvPr/>
        </p:nvSpPr>
        <p:spPr>
          <a:xfrm>
            <a:off x="8107650" y="2298829"/>
            <a:ext cx="3784534" cy="925975"/>
          </a:xfrm>
          <a:prstGeom prst="wedgeRectCallout">
            <a:avLst>
              <a:gd name="adj1" fmla="val -72999"/>
              <a:gd name="adj2" fmla="val -18061"/>
            </a:avLst>
          </a:prstGeom>
          <a:solidFill>
            <a:srgbClr val="B5E0F5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Minőség, precizitás – kisebb hibaarány: elvárás, szerződések alapja, a világpiacon különösen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Google Shape;218;p7">
            <a:extLst>
              <a:ext uri="{FF2B5EF4-FFF2-40B4-BE49-F238E27FC236}">
                <a16:creationId xmlns:a16="http://schemas.microsoft.com/office/drawing/2014/main" id="{AE532071-114C-B2B7-A178-06531FF1987F}"/>
              </a:ext>
            </a:extLst>
          </p:cNvPr>
          <p:cNvSpPr/>
          <p:nvPr/>
        </p:nvSpPr>
        <p:spPr>
          <a:xfrm>
            <a:off x="1125476" y="2622315"/>
            <a:ext cx="3080294" cy="1034024"/>
          </a:xfrm>
          <a:prstGeom prst="wedgeRectCallout">
            <a:avLst>
              <a:gd name="adj1" fmla="val 96039"/>
              <a:gd name="adj2" fmla="val -29302"/>
            </a:avLst>
          </a:prstGeom>
          <a:solidFill>
            <a:srgbClr val="B5E0F5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Miniatűrizáció:</a:t>
            </a:r>
            <a:endParaRPr sz="18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nem lehet már emberrel megcsinálni</a:t>
            </a:r>
            <a:endParaRPr sz="1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Google Shape;219;p7">
            <a:extLst>
              <a:ext uri="{FF2B5EF4-FFF2-40B4-BE49-F238E27FC236}">
                <a16:creationId xmlns:a16="http://schemas.microsoft.com/office/drawing/2014/main" id="{5AAA1EE6-AAD5-92DC-5F26-D3BB80328F8C}"/>
              </a:ext>
            </a:extLst>
          </p:cNvPr>
          <p:cNvSpPr/>
          <p:nvPr/>
        </p:nvSpPr>
        <p:spPr>
          <a:xfrm>
            <a:off x="1170245" y="1731970"/>
            <a:ext cx="4033947" cy="641902"/>
          </a:xfrm>
          <a:prstGeom prst="wedgeRectCallout">
            <a:avLst>
              <a:gd name="adj1" fmla="val 67848"/>
              <a:gd name="adj2" fmla="val 60220"/>
            </a:avLst>
          </a:prstGeom>
          <a:solidFill>
            <a:srgbClr val="B5E0F5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Vevői igények: információ a végtermékről, hol jár a soron a termék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Google Shape;220;p7">
            <a:extLst>
              <a:ext uri="{FF2B5EF4-FFF2-40B4-BE49-F238E27FC236}">
                <a16:creationId xmlns:a16="http://schemas.microsoft.com/office/drawing/2014/main" id="{84FDEF6F-BD49-1F05-4875-552CACC45E0F}"/>
              </a:ext>
            </a:extLst>
          </p:cNvPr>
          <p:cNvSpPr/>
          <p:nvPr/>
        </p:nvSpPr>
        <p:spPr>
          <a:xfrm>
            <a:off x="9002100" y="4652402"/>
            <a:ext cx="2727695" cy="567523"/>
          </a:xfrm>
          <a:prstGeom prst="wedgeRectCallout">
            <a:avLst>
              <a:gd name="adj1" fmla="val -99960"/>
              <a:gd name="adj2" fmla="val -63285"/>
            </a:avLst>
          </a:prstGeom>
          <a:solidFill>
            <a:srgbClr val="2BA6E1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Gyorsaság, hatékonyság</a:t>
            </a:r>
            <a:endParaRPr sz="1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Google Shape;221;p7">
            <a:extLst>
              <a:ext uri="{FF2B5EF4-FFF2-40B4-BE49-F238E27FC236}">
                <a16:creationId xmlns:a16="http://schemas.microsoft.com/office/drawing/2014/main" id="{C6A34FB1-5A7A-B6C0-BD74-935873A33FEE}"/>
              </a:ext>
            </a:extLst>
          </p:cNvPr>
          <p:cNvSpPr/>
          <p:nvPr/>
        </p:nvSpPr>
        <p:spPr>
          <a:xfrm>
            <a:off x="6693393" y="5480502"/>
            <a:ext cx="4893404" cy="553999"/>
          </a:xfrm>
          <a:prstGeom prst="wedgeRectCallout">
            <a:avLst>
              <a:gd name="adj1" fmla="val -34409"/>
              <a:gd name="adj2" fmla="val -193807"/>
            </a:avLst>
          </a:prstGeom>
          <a:solidFill>
            <a:srgbClr val="2BA6E1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Az átállási idő viszonylag gyors a robotoknál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Google Shape;222;p7">
            <a:extLst>
              <a:ext uri="{FF2B5EF4-FFF2-40B4-BE49-F238E27FC236}">
                <a16:creationId xmlns:a16="http://schemas.microsoft.com/office/drawing/2014/main" id="{CBC71BB0-F865-4B47-C556-15D1E6D8D058}"/>
              </a:ext>
            </a:extLst>
          </p:cNvPr>
          <p:cNvSpPr/>
          <p:nvPr/>
        </p:nvSpPr>
        <p:spPr>
          <a:xfrm>
            <a:off x="5289840" y="6222950"/>
            <a:ext cx="4893404" cy="394734"/>
          </a:xfrm>
          <a:prstGeom prst="wedgeRectCallout">
            <a:avLst>
              <a:gd name="adj1" fmla="val -22800"/>
              <a:gd name="adj2" fmla="val -467925"/>
            </a:avLst>
          </a:prstGeom>
          <a:solidFill>
            <a:srgbClr val="2BA6E1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Adatgyűjtés – beavatkozás az adatok alapján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Google Shape;223;p7">
            <a:extLst>
              <a:ext uri="{FF2B5EF4-FFF2-40B4-BE49-F238E27FC236}">
                <a16:creationId xmlns:a16="http://schemas.microsoft.com/office/drawing/2014/main" id="{0BAE3051-B178-C2A1-80E6-FE218E32A7AA}"/>
              </a:ext>
            </a:extLst>
          </p:cNvPr>
          <p:cNvSpPr/>
          <p:nvPr/>
        </p:nvSpPr>
        <p:spPr>
          <a:xfrm>
            <a:off x="1083401" y="3895450"/>
            <a:ext cx="2452323" cy="553998"/>
          </a:xfrm>
          <a:prstGeom prst="wedgeRectCallout">
            <a:avLst>
              <a:gd name="adj1" fmla="val 88527"/>
              <a:gd name="adj2" fmla="val -20096"/>
            </a:avLst>
          </a:prstGeom>
          <a:solidFill>
            <a:srgbClr val="4F81BD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Munkaerőhiány</a:t>
            </a:r>
            <a:endParaRPr sz="1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Google Shape;224;p7">
            <a:extLst>
              <a:ext uri="{FF2B5EF4-FFF2-40B4-BE49-F238E27FC236}">
                <a16:creationId xmlns:a16="http://schemas.microsoft.com/office/drawing/2014/main" id="{4CF11438-768D-9BF8-0107-44FA4535E7DF}"/>
              </a:ext>
            </a:extLst>
          </p:cNvPr>
          <p:cNvSpPr/>
          <p:nvPr/>
        </p:nvSpPr>
        <p:spPr>
          <a:xfrm>
            <a:off x="1071428" y="5961695"/>
            <a:ext cx="3914592" cy="752156"/>
          </a:xfrm>
          <a:prstGeom prst="wedgeRectCallout">
            <a:avLst>
              <a:gd name="adj1" fmla="val 53421"/>
              <a:gd name="adj2" fmla="val -233035"/>
            </a:avLst>
          </a:prstGeom>
          <a:solidFill>
            <a:srgbClr val="4F81BD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Az emberre ártalmas vagy veszélyes munkafolyamatok kiküszöbölése</a:t>
            </a:r>
            <a:endParaRPr sz="1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Cím 2">
            <a:extLst>
              <a:ext uri="{FF2B5EF4-FFF2-40B4-BE49-F238E27FC236}">
                <a16:creationId xmlns:a16="http://schemas.microsoft.com/office/drawing/2014/main" id="{830DDD1F-E3F1-4AE5-7403-6B405F3E9C04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666701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technológiaváltás okai</a:t>
            </a:r>
          </a:p>
        </p:txBody>
      </p:sp>
      <p:sp>
        <p:nvSpPr>
          <p:cNvPr id="30" name="Szöveg helye 2">
            <a:extLst>
              <a:ext uri="{FF2B5EF4-FFF2-40B4-BE49-F238E27FC236}">
                <a16:creationId xmlns:a16="http://schemas.microsoft.com/office/drawing/2014/main" id="{386540F1-C0E8-BA5D-3E8B-30FE6F07D103}"/>
              </a:ext>
            </a:extLst>
          </p:cNvPr>
          <p:cNvSpPr txBox="1">
            <a:spLocks/>
          </p:cNvSpPr>
          <p:nvPr/>
        </p:nvSpPr>
        <p:spPr>
          <a:xfrm>
            <a:off x="10183244" y="6134736"/>
            <a:ext cx="2008756" cy="66727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  <a:hlinkClick r:id="rId2"/>
              </a:rPr>
              <a:t>RILIAM projekt</a:t>
            </a:r>
            <a:endParaRPr lang="hu-HU" sz="1300" b="0" i="0" dirty="0">
              <a:solidFill>
                <a:srgbClr val="4F59A8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515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D08F1-94ED-C574-344F-E7DE18E6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Mitől sikeres egy transzformációs projekt?</a:t>
            </a:r>
            <a:endParaRPr lang="hu-HU" sz="3600" dirty="0"/>
          </a:p>
        </p:txBody>
      </p:sp>
      <p:sp>
        <p:nvSpPr>
          <p:cNvPr id="13" name="Cím 2">
            <a:extLst>
              <a:ext uri="{FF2B5EF4-FFF2-40B4-BE49-F238E27FC236}">
                <a16:creationId xmlns:a16="http://schemas.microsoft.com/office/drawing/2014/main" id="{1AE0B622-11E6-8221-5C62-95277C5AF018}"/>
              </a:ext>
            </a:extLst>
          </p:cNvPr>
          <p:cNvSpPr txBox="1">
            <a:spLocks/>
          </p:cNvSpPr>
          <p:nvPr/>
        </p:nvSpPr>
        <p:spPr>
          <a:xfrm>
            <a:off x="1110344" y="865279"/>
            <a:ext cx="10763970" cy="421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Mitől</a:t>
            </a:r>
            <a:r>
              <a:rPr lang="de-DE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függ</a:t>
            </a:r>
            <a:r>
              <a:rPr lang="de-DE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egy </a:t>
            </a:r>
            <a:r>
              <a:rPr lang="de-DE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transzformációs</a:t>
            </a:r>
            <a:r>
              <a:rPr lang="de-DE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projekt</a:t>
            </a:r>
            <a:r>
              <a:rPr lang="de-DE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sikere</a:t>
            </a:r>
            <a:r>
              <a:rPr lang="de-DE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 / </a:t>
            </a:r>
            <a:endParaRPr lang="hu-HU" sz="28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de-DE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Wovon hängt der Erfolg eines Transformationsprojekts ab?</a:t>
            </a:r>
            <a:endParaRPr lang="hu-HU" sz="28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hu-HU" sz="28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hu-HU" sz="28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2800" b="0" i="0" dirty="0">
                <a:solidFill>
                  <a:srgbClr val="252B36"/>
                </a:solidFill>
                <a:effectLst/>
                <a:latin typeface="MentiText"/>
              </a:rPr>
              <a:t>Go to </a:t>
            </a:r>
            <a:r>
              <a:rPr lang="en-US" sz="2800" b="1" i="0" dirty="0">
                <a:solidFill>
                  <a:srgbClr val="252B36"/>
                </a:solidFill>
                <a:effectLst/>
                <a:latin typeface="MentiText"/>
              </a:rPr>
              <a:t>www.menti.com</a:t>
            </a:r>
            <a:r>
              <a:rPr lang="en-US" sz="2800" b="0" i="0" dirty="0">
                <a:solidFill>
                  <a:srgbClr val="252B36"/>
                </a:solidFill>
                <a:effectLst/>
                <a:latin typeface="MentiText"/>
              </a:rPr>
              <a:t> and use the code </a:t>
            </a:r>
            <a:r>
              <a:rPr lang="en-US" sz="2800" b="1" i="0" dirty="0">
                <a:solidFill>
                  <a:srgbClr val="252B36"/>
                </a:solidFill>
                <a:effectLst/>
                <a:latin typeface="MentiText"/>
              </a:rPr>
              <a:t>2518 2692</a:t>
            </a:r>
            <a:endParaRPr lang="de-DE" sz="54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18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D08F1-94ED-C574-344F-E7DE18E6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Mitől sikeres egy transzformációs projekt?</a:t>
            </a:r>
            <a:endParaRPr lang="hu-HU" sz="3600" dirty="0"/>
          </a:p>
        </p:txBody>
      </p:sp>
      <p:sp>
        <p:nvSpPr>
          <p:cNvPr id="13" name="Cím 2">
            <a:extLst>
              <a:ext uri="{FF2B5EF4-FFF2-40B4-BE49-F238E27FC236}">
                <a16:creationId xmlns:a16="http://schemas.microsoft.com/office/drawing/2014/main" id="{1AE0B622-11E6-8221-5C62-95277C5AF018}"/>
              </a:ext>
            </a:extLst>
          </p:cNvPr>
          <p:cNvSpPr txBox="1">
            <a:spLocks/>
          </p:cNvSpPr>
          <p:nvPr/>
        </p:nvSpPr>
        <p:spPr>
          <a:xfrm>
            <a:off x="1045030" y="3505843"/>
            <a:ext cx="10763970" cy="758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  <a:hlinkClick r:id="rId2"/>
              </a:rPr>
              <a:t>Válaszok / </a:t>
            </a:r>
            <a:r>
              <a:rPr lang="hu-HU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  <a:hlinkClick r:id="rId2"/>
              </a:rPr>
              <a:t>Antworten</a:t>
            </a:r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  <a:hlinkClick r:id="rId2"/>
              </a:rPr>
              <a:t> </a:t>
            </a:r>
            <a:endParaRPr lang="de-DE" sz="54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8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D08F1-94ED-C574-344F-E7DE18E6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Mitől sikeres egy transzformációs projekt?</a:t>
            </a:r>
            <a:endParaRPr lang="hu-HU" sz="3600" dirty="0"/>
          </a:p>
        </p:txBody>
      </p:sp>
      <p:sp>
        <p:nvSpPr>
          <p:cNvPr id="8" name="Cím 2">
            <a:extLst>
              <a:ext uri="{FF2B5EF4-FFF2-40B4-BE49-F238E27FC236}">
                <a16:creationId xmlns:a16="http://schemas.microsoft.com/office/drawing/2014/main" id="{A00CE5E2-D5D2-F5DF-4CC2-6480FCA34028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3 legfontosabb elem (</a:t>
            </a:r>
            <a:r>
              <a:rPr lang="hu-HU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Deloitte</a:t>
            </a:r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kutatás)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A8C8E333-7EF5-C9A6-1103-F6457200988F}"/>
              </a:ext>
            </a:extLst>
          </p:cNvPr>
          <p:cNvSpPr txBox="1">
            <a:spLocks/>
          </p:cNvSpPr>
          <p:nvPr/>
        </p:nvSpPr>
        <p:spPr>
          <a:xfrm>
            <a:off x="2045857" y="4674637"/>
            <a:ext cx="1228893" cy="79310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ctr">
              <a:spcBef>
                <a:spcPts val="600"/>
              </a:spcBef>
            </a:pPr>
            <a:r>
              <a:rPr lang="hu-HU" sz="1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18%</a:t>
            </a: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497EB305-4975-2A37-FC51-863C896AC3B6}"/>
              </a:ext>
            </a:extLst>
          </p:cNvPr>
          <p:cNvSpPr txBox="1">
            <a:spLocks/>
          </p:cNvSpPr>
          <p:nvPr/>
        </p:nvSpPr>
        <p:spPr>
          <a:xfrm>
            <a:off x="4469116" y="4577883"/>
            <a:ext cx="1228893" cy="79310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ctr">
              <a:spcBef>
                <a:spcPts val="600"/>
              </a:spcBef>
            </a:pPr>
            <a:r>
              <a:rPr lang="hu-HU" sz="1800" b="1" dirty="0">
                <a:solidFill>
                  <a:schemeClr val="bg1"/>
                </a:solidFill>
                <a:latin typeface="Roboto" panose="02000000000000000000" pitchFamily="2" charset="0"/>
              </a:rPr>
              <a:t>3</a:t>
            </a:r>
            <a:r>
              <a:rPr lang="hu-HU" sz="1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8%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A1CB367A-FB63-B19D-1756-0D9EE013ADC4}"/>
              </a:ext>
            </a:extLst>
          </p:cNvPr>
          <p:cNvSpPr txBox="1">
            <a:spLocks/>
          </p:cNvSpPr>
          <p:nvPr/>
        </p:nvSpPr>
        <p:spPr>
          <a:xfrm>
            <a:off x="7715281" y="4613988"/>
            <a:ext cx="1228893" cy="79310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ctr">
              <a:spcBef>
                <a:spcPts val="600"/>
              </a:spcBef>
            </a:pPr>
            <a:r>
              <a:rPr lang="hu-HU" sz="1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50%</a:t>
            </a:r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9AA6BE76-C032-220A-357F-6DE5AE2474D8}"/>
              </a:ext>
            </a:extLst>
          </p:cNvPr>
          <p:cNvSpPr txBox="1">
            <a:spLocks/>
          </p:cNvSpPr>
          <p:nvPr/>
        </p:nvSpPr>
        <p:spPr>
          <a:xfrm>
            <a:off x="10726145" y="4577883"/>
            <a:ext cx="1228893" cy="79310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ctr">
              <a:spcBef>
                <a:spcPts val="600"/>
              </a:spcBef>
            </a:pPr>
            <a:r>
              <a:rPr lang="hu-HU" sz="1800" b="1" dirty="0">
                <a:solidFill>
                  <a:schemeClr val="bg1"/>
                </a:solidFill>
                <a:latin typeface="Roboto" panose="02000000000000000000" pitchFamily="2" charset="0"/>
              </a:rPr>
              <a:t>65</a:t>
            </a:r>
            <a:r>
              <a:rPr lang="hu-HU" sz="1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%</a:t>
            </a:r>
          </a:p>
        </p:txBody>
      </p:sp>
      <p:sp>
        <p:nvSpPr>
          <p:cNvPr id="20" name="Szöveg helye 2">
            <a:extLst>
              <a:ext uri="{FF2B5EF4-FFF2-40B4-BE49-F238E27FC236}">
                <a16:creationId xmlns:a16="http://schemas.microsoft.com/office/drawing/2014/main" id="{5BC6E1BD-820C-90EB-80DF-5F21E7F7D3D9}"/>
              </a:ext>
            </a:extLst>
          </p:cNvPr>
          <p:cNvSpPr txBox="1">
            <a:spLocks/>
          </p:cNvSpPr>
          <p:nvPr/>
        </p:nvSpPr>
        <p:spPr>
          <a:xfrm>
            <a:off x="1009370" y="6282715"/>
            <a:ext cx="4304310" cy="45623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a </a:t>
            </a:r>
            <a:r>
              <a:rPr lang="hu-HU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Deloitte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2022-es transzformációs vezetői (</a:t>
            </a:r>
            <a:r>
              <a:rPr lang="hu-HU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Chief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hu-HU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Transformation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hu-HU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Officer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- </a:t>
            </a:r>
            <a:r>
              <a:rPr lang="hu-HU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CTrO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) tanulmánya</a:t>
            </a:r>
          </a:p>
          <a:p>
            <a:pPr marL="114300">
              <a:spcBef>
                <a:spcPts val="600"/>
              </a:spcBef>
            </a:pPr>
            <a:endParaRPr lang="hu-HU" b="1" dirty="0">
              <a:solidFill>
                <a:srgbClr val="4F59A8"/>
              </a:solidFill>
            </a:endParaRPr>
          </a:p>
        </p:txBody>
      </p:sp>
      <p:sp>
        <p:nvSpPr>
          <p:cNvPr id="21" name="Szöveg helye 2">
            <a:extLst>
              <a:ext uri="{FF2B5EF4-FFF2-40B4-BE49-F238E27FC236}">
                <a16:creationId xmlns:a16="http://schemas.microsoft.com/office/drawing/2014/main" id="{15A8DD13-6DB1-4E39-5CD8-DC62E4F82BAF}"/>
              </a:ext>
            </a:extLst>
          </p:cNvPr>
          <p:cNvSpPr txBox="1">
            <a:spLocks/>
          </p:cNvSpPr>
          <p:nvPr/>
        </p:nvSpPr>
        <p:spPr>
          <a:xfrm>
            <a:off x="1167516" y="1625992"/>
            <a:ext cx="4048978" cy="4507400"/>
          </a:xfrm>
          <a:prstGeom prst="rect">
            <a:avLst/>
          </a:prstGeom>
          <a:solidFill>
            <a:srgbClr val="4F59A8">
              <a:alpha val="20000"/>
            </a:srgbClr>
          </a:solidFill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ctr">
              <a:spcBef>
                <a:spcPts val="600"/>
              </a:spcBef>
            </a:pPr>
            <a:r>
              <a:rPr lang="hu-HU" sz="2200" b="0" i="0" u="sng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A transzformáció sikerét előre jelző 3 legfontosabb tényező: </a:t>
            </a:r>
          </a:p>
          <a:p>
            <a:pPr marL="114300" algn="ctr">
              <a:spcBef>
                <a:spcPts val="600"/>
              </a:spcBef>
            </a:pPr>
            <a:endParaRPr lang="hu-HU" sz="2200" b="1" i="0" dirty="0">
              <a:solidFill>
                <a:srgbClr val="4F59A8"/>
              </a:solidFill>
              <a:effectLst/>
              <a:latin typeface="Roboto" panose="02000000000000000000" pitchFamily="2" charset="0"/>
            </a:endParaRPr>
          </a:p>
          <a:p>
            <a:pPr marL="571500" indent="-457200" algn="ctr">
              <a:spcBef>
                <a:spcPts val="600"/>
              </a:spcBef>
              <a:buAutoNum type="arabicParenR"/>
            </a:pPr>
            <a:r>
              <a:rPr lang="hu-HU" sz="2200" b="1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a felsővezetői elkötelezettség</a:t>
            </a:r>
            <a:endParaRPr lang="hu-HU" sz="2200" b="1" dirty="0">
              <a:solidFill>
                <a:srgbClr val="4F59A8"/>
              </a:solidFill>
              <a:latin typeface="Roboto" panose="02000000000000000000" pitchFamily="2" charset="0"/>
            </a:endParaRPr>
          </a:p>
          <a:p>
            <a:pPr marL="571500" indent="-457200" algn="ctr">
              <a:spcBef>
                <a:spcPts val="600"/>
              </a:spcBef>
              <a:buAutoNum type="arabicParenR"/>
            </a:pPr>
            <a:endParaRPr lang="hu-HU" sz="2200" b="1" i="0" dirty="0">
              <a:solidFill>
                <a:srgbClr val="4F59A8"/>
              </a:solidFill>
              <a:effectLst/>
              <a:latin typeface="Roboto" panose="02000000000000000000" pitchFamily="2" charset="0"/>
            </a:endParaRPr>
          </a:p>
          <a:p>
            <a:pPr marL="571500" indent="-457200" algn="ctr">
              <a:spcBef>
                <a:spcPts val="600"/>
              </a:spcBef>
              <a:buAutoNum type="arabicParenR"/>
            </a:pPr>
            <a:endParaRPr lang="hu-HU" sz="2200" b="1" i="0" dirty="0">
              <a:solidFill>
                <a:srgbClr val="4F59A8"/>
              </a:solidFill>
              <a:effectLst/>
              <a:latin typeface="Roboto" panose="02000000000000000000" pitchFamily="2" charset="0"/>
            </a:endParaRPr>
          </a:p>
          <a:p>
            <a:pPr marL="571500" indent="-457200" algn="ctr">
              <a:spcBef>
                <a:spcPts val="600"/>
              </a:spcBef>
              <a:buAutoNum type="arabicParenR"/>
            </a:pPr>
            <a:r>
              <a:rPr lang="hu-HU" sz="2200" b="1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a transzformációs vezető elkötelezettsége</a:t>
            </a:r>
          </a:p>
          <a:p>
            <a:pPr marL="571500" indent="-457200" algn="ctr">
              <a:spcBef>
                <a:spcPts val="600"/>
              </a:spcBef>
              <a:buAutoNum type="arabicParenR"/>
            </a:pPr>
            <a:endParaRPr lang="hu-HU" sz="2200" b="1" i="0" dirty="0">
              <a:solidFill>
                <a:srgbClr val="4F59A8"/>
              </a:solidFill>
              <a:effectLst/>
              <a:latin typeface="Roboto" panose="02000000000000000000" pitchFamily="2" charset="0"/>
            </a:endParaRPr>
          </a:p>
          <a:p>
            <a:pPr marL="571500" indent="-457200" algn="ctr">
              <a:spcBef>
                <a:spcPts val="600"/>
              </a:spcBef>
              <a:buAutoNum type="arabicParenR"/>
            </a:pPr>
            <a:r>
              <a:rPr lang="hu-HU" sz="22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a pénzügyi ráfordítás</a:t>
            </a:r>
          </a:p>
        </p:txBody>
      </p: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6A7142DD-F2DC-CB7A-666B-41EB8623562F}"/>
              </a:ext>
            </a:extLst>
          </p:cNvPr>
          <p:cNvGrpSpPr/>
          <p:nvPr/>
        </p:nvGrpSpPr>
        <p:grpSpPr>
          <a:xfrm>
            <a:off x="6140014" y="1625992"/>
            <a:ext cx="2594273" cy="2645266"/>
            <a:chOff x="1009370" y="3585286"/>
            <a:chExt cx="2594273" cy="2645266"/>
          </a:xfrm>
        </p:grpSpPr>
        <p:sp>
          <p:nvSpPr>
            <p:cNvPr id="22" name="Szöveg helye 2">
              <a:extLst>
                <a:ext uri="{FF2B5EF4-FFF2-40B4-BE49-F238E27FC236}">
                  <a16:creationId xmlns:a16="http://schemas.microsoft.com/office/drawing/2014/main" id="{2987E399-D207-B1EA-CB36-875206701732}"/>
                </a:ext>
              </a:extLst>
            </p:cNvPr>
            <p:cNvSpPr txBox="1">
              <a:spLocks/>
            </p:cNvSpPr>
            <p:nvPr/>
          </p:nvSpPr>
          <p:spPr>
            <a:xfrm>
              <a:off x="1009370" y="3585286"/>
              <a:ext cx="2594273" cy="793102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14300" algn="ctr"/>
              <a:r>
                <a:rPr lang="hu-HU" sz="1800" b="0" i="0" dirty="0">
                  <a:solidFill>
                    <a:srgbClr val="4F59A8"/>
                  </a:solidFill>
                  <a:effectLst/>
                  <a:latin typeface="Roboto" panose="02000000000000000000" pitchFamily="2" charset="0"/>
                </a:rPr>
                <a:t>a felsővezetés transzformációra fordított időhányada</a:t>
              </a:r>
            </a:p>
          </p:txBody>
        </p:sp>
        <p:grpSp>
          <p:nvGrpSpPr>
            <p:cNvPr id="9" name="Csoportba foglalás 8">
              <a:extLst>
                <a:ext uri="{FF2B5EF4-FFF2-40B4-BE49-F238E27FC236}">
                  <a16:creationId xmlns:a16="http://schemas.microsoft.com/office/drawing/2014/main" id="{EDCB0DDA-26ED-9903-8BAE-686D598D6121}"/>
                </a:ext>
              </a:extLst>
            </p:cNvPr>
            <p:cNvGrpSpPr/>
            <p:nvPr/>
          </p:nvGrpSpPr>
          <p:grpSpPr>
            <a:xfrm>
              <a:off x="1474750" y="4430552"/>
              <a:ext cx="1800000" cy="1800000"/>
              <a:chOff x="1474750" y="4430552"/>
              <a:chExt cx="1800000" cy="1800000"/>
            </a:xfrm>
          </p:grpSpPr>
          <p:graphicFrame>
            <p:nvGraphicFramePr>
              <p:cNvPr id="23" name="Diagram 22">
                <a:extLst>
                  <a:ext uri="{FF2B5EF4-FFF2-40B4-BE49-F238E27FC236}">
                    <a16:creationId xmlns:a16="http://schemas.microsoft.com/office/drawing/2014/main" id="{08F8572B-BA42-C78E-227C-D0202600FB4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39323436"/>
                  </p:ext>
                </p:extLst>
              </p:nvPr>
            </p:nvGraphicFramePr>
            <p:xfrm>
              <a:off x="1474750" y="4430552"/>
              <a:ext cx="1800000" cy="180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24" name="Szöveg helye 2">
                <a:extLst>
                  <a:ext uri="{FF2B5EF4-FFF2-40B4-BE49-F238E27FC236}">
                    <a16:creationId xmlns:a16="http://schemas.microsoft.com/office/drawing/2014/main" id="{71BBE736-B882-B161-AE15-876293D610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45857" y="4674637"/>
                <a:ext cx="1228893" cy="79310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14300" algn="ctr">
                  <a:spcBef>
                    <a:spcPts val="600"/>
                  </a:spcBef>
                </a:pPr>
                <a:r>
                  <a:rPr lang="hu-HU" sz="1800" b="1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18%</a:t>
                </a:r>
              </a:p>
            </p:txBody>
          </p:sp>
        </p:grpSp>
      </p:grp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D074F821-CF22-618E-E364-0365CDEBA215}"/>
              </a:ext>
            </a:extLst>
          </p:cNvPr>
          <p:cNvGrpSpPr/>
          <p:nvPr/>
        </p:nvGrpSpPr>
        <p:grpSpPr>
          <a:xfrm>
            <a:off x="9035375" y="1689455"/>
            <a:ext cx="3068219" cy="2595401"/>
            <a:chOff x="3435218" y="3600126"/>
            <a:chExt cx="3068219" cy="2595401"/>
          </a:xfrm>
        </p:grpSpPr>
        <p:sp>
          <p:nvSpPr>
            <p:cNvPr id="26" name="Szöveg helye 2">
              <a:extLst>
                <a:ext uri="{FF2B5EF4-FFF2-40B4-BE49-F238E27FC236}">
                  <a16:creationId xmlns:a16="http://schemas.microsoft.com/office/drawing/2014/main" id="{703A5123-70E9-DE5A-194B-0AD8CA577524}"/>
                </a:ext>
              </a:extLst>
            </p:cNvPr>
            <p:cNvSpPr txBox="1">
              <a:spLocks/>
            </p:cNvSpPr>
            <p:nvPr/>
          </p:nvSpPr>
          <p:spPr>
            <a:xfrm>
              <a:off x="3435218" y="3600126"/>
              <a:ext cx="3068219" cy="793102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14300" algn="ctr">
                <a:spcBef>
                  <a:spcPts val="600"/>
                </a:spcBef>
              </a:pPr>
              <a:r>
                <a:rPr lang="hu-HU" sz="1800" b="0" i="0" dirty="0">
                  <a:solidFill>
                    <a:srgbClr val="4F59A8"/>
                  </a:solidFill>
                  <a:effectLst/>
                  <a:latin typeface="Roboto" panose="02000000000000000000" pitchFamily="2" charset="0"/>
                </a:rPr>
                <a:t>kritikus a nyílt, közvetlen, igazgatói szintű támogatás a kommunikációban</a:t>
              </a:r>
              <a:endParaRPr lang="hu-HU" sz="1800" b="1" dirty="0">
                <a:solidFill>
                  <a:srgbClr val="4F59A8"/>
                </a:solidFill>
              </a:endParaRPr>
            </a:p>
          </p:txBody>
        </p:sp>
        <p:grpSp>
          <p:nvGrpSpPr>
            <p:cNvPr id="3" name="Csoportba foglalás 2">
              <a:extLst>
                <a:ext uri="{FF2B5EF4-FFF2-40B4-BE49-F238E27FC236}">
                  <a16:creationId xmlns:a16="http://schemas.microsoft.com/office/drawing/2014/main" id="{FD94F8CD-BA4E-6068-6B19-B1E9799CCCF1}"/>
                </a:ext>
              </a:extLst>
            </p:cNvPr>
            <p:cNvGrpSpPr/>
            <p:nvPr/>
          </p:nvGrpSpPr>
          <p:grpSpPr>
            <a:xfrm>
              <a:off x="4069327" y="4395527"/>
              <a:ext cx="1800000" cy="1800000"/>
              <a:chOff x="3918482" y="4395527"/>
              <a:chExt cx="1800000" cy="1800000"/>
            </a:xfrm>
          </p:grpSpPr>
          <p:graphicFrame>
            <p:nvGraphicFramePr>
              <p:cNvPr id="25" name="Diagram 24">
                <a:extLst>
                  <a:ext uri="{FF2B5EF4-FFF2-40B4-BE49-F238E27FC236}">
                    <a16:creationId xmlns:a16="http://schemas.microsoft.com/office/drawing/2014/main" id="{4133DBB9-D57F-1BAD-8803-2FA5E4CADA1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60809233"/>
                  </p:ext>
                </p:extLst>
              </p:nvPr>
            </p:nvGraphicFramePr>
            <p:xfrm>
              <a:off x="3918482" y="4395527"/>
              <a:ext cx="1800000" cy="180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7" name="Szöveg helye 2">
                <a:extLst>
                  <a:ext uri="{FF2B5EF4-FFF2-40B4-BE49-F238E27FC236}">
                    <a16:creationId xmlns:a16="http://schemas.microsoft.com/office/drawing/2014/main" id="{E1EBD857-F0A9-73FC-0BEE-50CD973A50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69116" y="4577883"/>
                <a:ext cx="1228893" cy="79310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14300" algn="ctr">
                  <a:spcBef>
                    <a:spcPts val="600"/>
                  </a:spcBef>
                </a:pPr>
                <a:r>
                  <a:rPr lang="hu-HU" sz="1800" b="1" dirty="0">
                    <a:solidFill>
                      <a:schemeClr val="bg1"/>
                    </a:solidFill>
                    <a:latin typeface="Roboto" panose="02000000000000000000" pitchFamily="2" charset="0"/>
                  </a:rPr>
                  <a:t>3</a:t>
                </a:r>
                <a:r>
                  <a:rPr lang="hu-HU" sz="1800" b="1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8%</a:t>
                </a:r>
              </a:p>
            </p:txBody>
          </p:sp>
        </p:grp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F1390520-59FB-DED5-0841-EEB486F269DF}"/>
              </a:ext>
            </a:extLst>
          </p:cNvPr>
          <p:cNvGrpSpPr/>
          <p:nvPr/>
        </p:nvGrpSpPr>
        <p:grpSpPr>
          <a:xfrm>
            <a:off x="5354663" y="4366426"/>
            <a:ext cx="3901758" cy="2342040"/>
            <a:chOff x="5859674" y="3702258"/>
            <a:chExt cx="3901758" cy="2342040"/>
          </a:xfrm>
        </p:grpSpPr>
        <p:sp>
          <p:nvSpPr>
            <p:cNvPr id="29" name="Szöveg helye 2">
              <a:extLst>
                <a:ext uri="{FF2B5EF4-FFF2-40B4-BE49-F238E27FC236}">
                  <a16:creationId xmlns:a16="http://schemas.microsoft.com/office/drawing/2014/main" id="{08C53053-9B42-BFF6-497F-96F12407126C}"/>
                </a:ext>
              </a:extLst>
            </p:cNvPr>
            <p:cNvSpPr txBox="1">
              <a:spLocks/>
            </p:cNvSpPr>
            <p:nvPr/>
          </p:nvSpPr>
          <p:spPr>
            <a:xfrm>
              <a:off x="5859674" y="3702258"/>
              <a:ext cx="3901758" cy="793102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14300" algn="ctr">
                <a:spcBef>
                  <a:spcPts val="600"/>
                </a:spcBef>
              </a:pPr>
              <a:r>
                <a:rPr lang="hu-HU" sz="1800" b="0" i="0" dirty="0">
                  <a:solidFill>
                    <a:srgbClr val="4F59A8"/>
                  </a:solidFill>
                  <a:effectLst/>
                  <a:latin typeface="Roboto" panose="02000000000000000000" pitchFamily="2" charset="0"/>
                </a:rPr>
                <a:t>A transzformációs vezetők átalakításra fordított időhányada</a:t>
              </a:r>
              <a:endParaRPr lang="hu-HU" sz="1800" b="1" dirty="0">
                <a:solidFill>
                  <a:srgbClr val="4F59A8"/>
                </a:solidFill>
              </a:endParaRPr>
            </a:p>
          </p:txBody>
        </p:sp>
        <p:grpSp>
          <p:nvGrpSpPr>
            <p:cNvPr id="10" name="Csoportba foglalás 9">
              <a:extLst>
                <a:ext uri="{FF2B5EF4-FFF2-40B4-BE49-F238E27FC236}">
                  <a16:creationId xmlns:a16="http://schemas.microsoft.com/office/drawing/2014/main" id="{1198FF38-74D7-9D6D-ECD0-7E115BB9BE7E}"/>
                </a:ext>
              </a:extLst>
            </p:cNvPr>
            <p:cNvGrpSpPr/>
            <p:nvPr/>
          </p:nvGrpSpPr>
          <p:grpSpPr>
            <a:xfrm>
              <a:off x="7109733" y="4244298"/>
              <a:ext cx="1852540" cy="1800000"/>
              <a:chOff x="7109733" y="4244298"/>
              <a:chExt cx="1852540" cy="1800000"/>
            </a:xfrm>
          </p:grpSpPr>
          <p:graphicFrame>
            <p:nvGraphicFramePr>
              <p:cNvPr id="28" name="Diagram 27">
                <a:extLst>
                  <a:ext uri="{FF2B5EF4-FFF2-40B4-BE49-F238E27FC236}">
                    <a16:creationId xmlns:a16="http://schemas.microsoft.com/office/drawing/2014/main" id="{CC9BC054-D0F0-1AED-6EA9-F052AE06592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344243078"/>
                  </p:ext>
                </p:extLst>
              </p:nvPr>
            </p:nvGraphicFramePr>
            <p:xfrm>
              <a:off x="7109733" y="4244298"/>
              <a:ext cx="1800000" cy="180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0" name="Szöveg helye 2">
                <a:extLst>
                  <a:ext uri="{FF2B5EF4-FFF2-40B4-BE49-F238E27FC236}">
                    <a16:creationId xmlns:a16="http://schemas.microsoft.com/office/drawing/2014/main" id="{DC5D7CC0-9459-7F2A-C348-4BB029E24E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33380" y="4509671"/>
                <a:ext cx="1228893" cy="79310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14300" algn="ctr">
                  <a:spcBef>
                    <a:spcPts val="600"/>
                  </a:spcBef>
                </a:pPr>
                <a:r>
                  <a:rPr lang="hu-HU" sz="1800" b="1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50%</a:t>
                </a:r>
              </a:p>
            </p:txBody>
          </p:sp>
        </p:grp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DAAD4FD2-1C09-DB1E-677B-F34E74B2CF74}"/>
              </a:ext>
            </a:extLst>
          </p:cNvPr>
          <p:cNvGrpSpPr/>
          <p:nvPr/>
        </p:nvGrpSpPr>
        <p:grpSpPr>
          <a:xfrm>
            <a:off x="9835330" y="4399652"/>
            <a:ext cx="1800000" cy="2387228"/>
            <a:chOff x="10155038" y="3694833"/>
            <a:chExt cx="1800000" cy="2387228"/>
          </a:xfrm>
        </p:grpSpPr>
        <p:sp>
          <p:nvSpPr>
            <p:cNvPr id="31" name="Szöveg helye 2">
              <a:extLst>
                <a:ext uri="{FF2B5EF4-FFF2-40B4-BE49-F238E27FC236}">
                  <a16:creationId xmlns:a16="http://schemas.microsoft.com/office/drawing/2014/main" id="{4885727A-9F74-F407-12A7-EF324FE2EB2D}"/>
                </a:ext>
              </a:extLst>
            </p:cNvPr>
            <p:cNvSpPr txBox="1">
              <a:spLocks/>
            </p:cNvSpPr>
            <p:nvPr/>
          </p:nvSpPr>
          <p:spPr>
            <a:xfrm>
              <a:off x="10215388" y="3694833"/>
              <a:ext cx="1679300" cy="793102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14300" algn="ctr">
                <a:spcBef>
                  <a:spcPts val="600"/>
                </a:spcBef>
              </a:pPr>
              <a:r>
                <a:rPr lang="hu-HU" sz="1800" b="0" i="0" dirty="0">
                  <a:solidFill>
                    <a:srgbClr val="4F59A8"/>
                  </a:solidFill>
                  <a:effectLst/>
                  <a:latin typeface="Roboto" panose="02000000000000000000" pitchFamily="2" charset="0"/>
                </a:rPr>
                <a:t>Ehelyett az igény:</a:t>
              </a:r>
              <a:endParaRPr lang="hu-HU" sz="1800" b="1" dirty="0">
                <a:solidFill>
                  <a:srgbClr val="4F59A8"/>
                </a:solidFill>
              </a:endParaRPr>
            </a:p>
          </p:txBody>
        </p:sp>
        <p:grpSp>
          <p:nvGrpSpPr>
            <p:cNvPr id="11" name="Csoportba foglalás 10">
              <a:extLst>
                <a:ext uri="{FF2B5EF4-FFF2-40B4-BE49-F238E27FC236}">
                  <a16:creationId xmlns:a16="http://schemas.microsoft.com/office/drawing/2014/main" id="{40C08E79-747B-ECE1-539A-1A24F49E2B03}"/>
                </a:ext>
              </a:extLst>
            </p:cNvPr>
            <p:cNvGrpSpPr/>
            <p:nvPr/>
          </p:nvGrpSpPr>
          <p:grpSpPr>
            <a:xfrm>
              <a:off x="10155038" y="4282061"/>
              <a:ext cx="1800000" cy="1800000"/>
              <a:chOff x="10155038" y="4282061"/>
              <a:chExt cx="1800000" cy="1800000"/>
            </a:xfrm>
          </p:grpSpPr>
          <p:graphicFrame>
            <p:nvGraphicFramePr>
              <p:cNvPr id="32" name="Diagram 31">
                <a:extLst>
                  <a:ext uri="{FF2B5EF4-FFF2-40B4-BE49-F238E27FC236}">
                    <a16:creationId xmlns:a16="http://schemas.microsoft.com/office/drawing/2014/main" id="{C0070BD8-E176-BEF9-EAC9-E32C83FDEA6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605449005"/>
                  </p:ext>
                </p:extLst>
              </p:nvPr>
            </p:nvGraphicFramePr>
            <p:xfrm>
              <a:off x="10155038" y="4282061"/>
              <a:ext cx="1800000" cy="180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33" name="Szöveg helye 2">
                <a:extLst>
                  <a:ext uri="{FF2B5EF4-FFF2-40B4-BE49-F238E27FC236}">
                    <a16:creationId xmlns:a16="http://schemas.microsoft.com/office/drawing/2014/main" id="{A462886B-1FFC-A69E-608F-D7446C4071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26145" y="4506763"/>
                <a:ext cx="1228893" cy="79310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14300" algn="ctr">
                  <a:spcBef>
                    <a:spcPts val="600"/>
                  </a:spcBef>
                </a:pPr>
                <a:r>
                  <a:rPr lang="hu-HU" sz="1800" b="1" dirty="0">
                    <a:solidFill>
                      <a:schemeClr val="bg1"/>
                    </a:solidFill>
                    <a:latin typeface="Roboto" panose="02000000000000000000" pitchFamily="2" charset="0"/>
                  </a:rPr>
                  <a:t>65</a:t>
                </a:r>
                <a:r>
                  <a:rPr lang="hu-HU" sz="1800" b="1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%</a:t>
                </a:r>
              </a:p>
            </p:txBody>
          </p:sp>
        </p:grpSp>
      </p:grpSp>
      <p:sp>
        <p:nvSpPr>
          <p:cNvPr id="34" name="Nyíl: lefelé mutató 33">
            <a:extLst>
              <a:ext uri="{FF2B5EF4-FFF2-40B4-BE49-F238E27FC236}">
                <a16:creationId xmlns:a16="http://schemas.microsoft.com/office/drawing/2014/main" id="{43B46E5D-EA5E-A9DF-2339-E2B05923902B}"/>
              </a:ext>
            </a:extLst>
          </p:cNvPr>
          <p:cNvSpPr/>
          <p:nvPr/>
        </p:nvSpPr>
        <p:spPr>
          <a:xfrm rot="16200000">
            <a:off x="9078725" y="5666242"/>
            <a:ext cx="291265" cy="643035"/>
          </a:xfrm>
          <a:prstGeom prst="downArrow">
            <a:avLst/>
          </a:prstGeom>
          <a:solidFill>
            <a:srgbClr val="4F59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2944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D08F1-94ED-C574-344F-E7DE18E6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Mitől sikeres egy transzformációs projekt?</a:t>
            </a:r>
            <a:endParaRPr lang="hu-HU" sz="3600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21652E9-5FFD-79B0-9491-74D0064E3907}"/>
              </a:ext>
            </a:extLst>
          </p:cNvPr>
          <p:cNvSpPr txBox="1">
            <a:spLocks/>
          </p:cNvSpPr>
          <p:nvPr/>
        </p:nvSpPr>
        <p:spPr>
          <a:xfrm>
            <a:off x="9619860" y="5719666"/>
            <a:ext cx="2432857" cy="92597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sz="16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a </a:t>
            </a:r>
            <a:r>
              <a:rPr lang="hu-HU" sz="1600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Deloitte</a:t>
            </a:r>
            <a:r>
              <a:rPr lang="hu-HU" sz="16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2022-es transzformációs vezetői (</a:t>
            </a:r>
            <a:r>
              <a:rPr lang="hu-HU" sz="1600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Chief</a:t>
            </a:r>
            <a:r>
              <a:rPr lang="hu-HU" sz="16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hu-HU" sz="1600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Transformation</a:t>
            </a:r>
            <a:r>
              <a:rPr lang="hu-HU" sz="16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hu-HU" sz="1600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Officer</a:t>
            </a:r>
            <a:r>
              <a:rPr lang="hu-HU" sz="16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- </a:t>
            </a:r>
            <a:r>
              <a:rPr lang="hu-HU" sz="1600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CTrO</a:t>
            </a:r>
            <a:r>
              <a:rPr lang="hu-HU" sz="16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) tanulmánya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81EF62F2-F017-1181-8C23-D9F40F877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79" t="20544" r="5179" b="15456"/>
          <a:stretch/>
        </p:blipFill>
        <p:spPr>
          <a:xfrm>
            <a:off x="1212980" y="1055481"/>
            <a:ext cx="8283176" cy="5590160"/>
          </a:xfrm>
          <a:prstGeom prst="rect">
            <a:avLst/>
          </a:prstGeom>
        </p:spPr>
      </p:pic>
      <p:sp>
        <p:nvSpPr>
          <p:cNvPr id="10" name="Cím 2">
            <a:extLst>
              <a:ext uri="{FF2B5EF4-FFF2-40B4-BE49-F238E27FC236}">
                <a16:creationId xmlns:a16="http://schemas.microsoft.com/office/drawing/2014/main" id="{E368AA9E-0346-6275-A25F-9D9F09C4B0BD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Költségvetés</a:t>
            </a:r>
          </a:p>
        </p:txBody>
      </p:sp>
    </p:spTree>
    <p:extLst>
      <p:ext uri="{BB962C8B-B14F-4D97-AF65-F5344CB8AC3E}">
        <p14:creationId xmlns:p14="http://schemas.microsoft.com/office/powerpoint/2010/main" val="1253963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D08F1-94ED-C574-344F-E7DE18E6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Mitől sikeres egy transzformációs projekt?</a:t>
            </a:r>
            <a:endParaRPr lang="hu-HU" sz="3600" dirty="0"/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E86B1C66-5109-FB31-89DA-B348B4090F87}"/>
              </a:ext>
            </a:extLst>
          </p:cNvPr>
          <p:cNvSpPr txBox="1">
            <a:spLocks/>
          </p:cNvSpPr>
          <p:nvPr/>
        </p:nvSpPr>
        <p:spPr>
          <a:xfrm>
            <a:off x="1076446" y="6487732"/>
            <a:ext cx="10976271" cy="29562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sz="16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a </a:t>
            </a:r>
            <a:r>
              <a:rPr lang="hu-HU" sz="1600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Deloitte</a:t>
            </a:r>
            <a:r>
              <a:rPr lang="hu-HU" sz="16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2022-es transzformációs vezetői (</a:t>
            </a:r>
            <a:r>
              <a:rPr lang="hu-HU" sz="1600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Chief</a:t>
            </a:r>
            <a:r>
              <a:rPr lang="hu-HU" sz="16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hu-HU" sz="1600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Transformation</a:t>
            </a:r>
            <a:r>
              <a:rPr lang="hu-HU" sz="16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hu-HU" sz="1600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Officer</a:t>
            </a:r>
            <a:r>
              <a:rPr lang="hu-HU" sz="16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- </a:t>
            </a:r>
            <a:r>
              <a:rPr lang="hu-HU" sz="1600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CTrO</a:t>
            </a:r>
            <a:r>
              <a:rPr lang="hu-HU" sz="16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) tanulmánya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11B9B636-31D5-E575-BD0E-6D42C32BC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24" t="46728" r="5178" b="15456"/>
          <a:stretch/>
        </p:blipFill>
        <p:spPr>
          <a:xfrm>
            <a:off x="5919925" y="2420581"/>
            <a:ext cx="4148686" cy="4067151"/>
          </a:xfrm>
          <a:prstGeom prst="rect">
            <a:avLst/>
          </a:prstGeom>
        </p:spPr>
      </p:pic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FDC2E7CE-93AF-058A-6F4C-359CEA89BCE7}"/>
              </a:ext>
            </a:extLst>
          </p:cNvPr>
          <p:cNvGrpSpPr/>
          <p:nvPr/>
        </p:nvGrpSpPr>
        <p:grpSpPr>
          <a:xfrm>
            <a:off x="8157566" y="1771199"/>
            <a:ext cx="3822090" cy="3303037"/>
            <a:chOff x="8157566" y="1771199"/>
            <a:chExt cx="3822090" cy="3303037"/>
          </a:xfrm>
        </p:grpSpPr>
        <p:sp>
          <p:nvSpPr>
            <p:cNvPr id="12" name="Cím 2">
              <a:extLst>
                <a:ext uri="{FF2B5EF4-FFF2-40B4-BE49-F238E27FC236}">
                  <a16:creationId xmlns:a16="http://schemas.microsoft.com/office/drawing/2014/main" id="{E801D497-85CA-C567-1647-7DE2FA2C4071}"/>
                </a:ext>
              </a:extLst>
            </p:cNvPr>
            <p:cNvSpPr txBox="1">
              <a:spLocks/>
            </p:cNvSpPr>
            <p:nvPr/>
          </p:nvSpPr>
          <p:spPr>
            <a:xfrm>
              <a:off x="8157566" y="1771199"/>
              <a:ext cx="3822090" cy="3303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000" b="1" i="0" u="none" strike="noStrike" cap="none">
                  <a:solidFill>
                    <a:schemeClr val="dk1"/>
                  </a:solidFill>
                  <a:latin typeface="Trebuchet MS" panose="020B0603020202020204" pitchFamily="34" charset="0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hu-HU" sz="2000" b="0" i="1" dirty="0">
                  <a:solidFill>
                    <a:srgbClr val="D88D4B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 transzformációs költségvetés inkább eszköz és üzleti fókuszú, </a:t>
              </a:r>
            </a:p>
            <a:p>
              <a:pPr algn="ctr"/>
              <a:endParaRPr lang="hu-HU" sz="2000" b="0" dirty="0">
                <a:solidFill>
                  <a:srgbClr val="D88D4B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ctr"/>
              <a:r>
                <a:rPr lang="hu-HU" sz="2400" dirty="0">
                  <a:solidFill>
                    <a:srgbClr val="D88D4B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és kevésbé ember és folyamat fókuszú</a:t>
              </a:r>
            </a:p>
            <a:p>
              <a:pPr algn="ctr"/>
              <a:endParaRPr lang="hu-HU" sz="2000" b="0" dirty="0">
                <a:solidFill>
                  <a:srgbClr val="D88D4B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ctr"/>
              <a:endParaRPr lang="hu-HU" sz="2000" b="0" dirty="0">
                <a:solidFill>
                  <a:srgbClr val="D88D4B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ctr"/>
              <a:endParaRPr lang="hu-HU" sz="2000" b="0" dirty="0">
                <a:solidFill>
                  <a:srgbClr val="D88D4B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ctr"/>
              <a:r>
                <a:rPr lang="hu-HU" sz="2000" dirty="0">
                  <a:solidFill>
                    <a:srgbClr val="D88D4B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Más kutatások szerint e fókuszok hiánya miatt buknak meg a bevezetések!</a:t>
              </a:r>
            </a:p>
          </p:txBody>
        </p:sp>
        <p:sp>
          <p:nvSpPr>
            <p:cNvPr id="13" name="Nyíl: lefelé mutató 12">
              <a:extLst>
                <a:ext uri="{FF2B5EF4-FFF2-40B4-BE49-F238E27FC236}">
                  <a16:creationId xmlns:a16="http://schemas.microsoft.com/office/drawing/2014/main" id="{4FBB6945-283D-0F16-BCB8-993ED301AA14}"/>
                </a:ext>
              </a:extLst>
            </p:cNvPr>
            <p:cNvSpPr/>
            <p:nvPr/>
          </p:nvSpPr>
          <p:spPr>
            <a:xfrm>
              <a:off x="9935502" y="3510084"/>
              <a:ext cx="266218" cy="393539"/>
            </a:xfrm>
            <a:prstGeom prst="downArrow">
              <a:avLst/>
            </a:prstGeom>
            <a:solidFill>
              <a:srgbClr val="4F59A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4" name="Kép 13">
            <a:extLst>
              <a:ext uri="{FF2B5EF4-FFF2-40B4-BE49-F238E27FC236}">
                <a16:creationId xmlns:a16="http://schemas.microsoft.com/office/drawing/2014/main" id="{56ACCEE1-C062-A061-5D03-741054DFB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42" t="20544" r="15010" b="72552"/>
          <a:stretch/>
        </p:blipFill>
        <p:spPr>
          <a:xfrm>
            <a:off x="1583654" y="1103938"/>
            <a:ext cx="6802059" cy="824174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0B40B27-D7CA-E8CB-AD5B-EC6A64E0E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79" t="46728" r="36823" b="15456"/>
          <a:stretch/>
        </p:blipFill>
        <p:spPr>
          <a:xfrm>
            <a:off x="1207968" y="2420580"/>
            <a:ext cx="4148686" cy="4067152"/>
          </a:xfrm>
          <a:prstGeom prst="rect">
            <a:avLst/>
          </a:prstGeom>
        </p:spPr>
      </p:pic>
      <p:sp>
        <p:nvSpPr>
          <p:cNvPr id="17" name="Cím 2">
            <a:extLst>
              <a:ext uri="{FF2B5EF4-FFF2-40B4-BE49-F238E27FC236}">
                <a16:creationId xmlns:a16="http://schemas.microsoft.com/office/drawing/2014/main" id="{4DD441F6-C74D-6060-B286-31FFE3251E08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Fókuszok</a:t>
            </a:r>
          </a:p>
        </p:txBody>
      </p:sp>
    </p:spTree>
    <p:extLst>
      <p:ext uri="{BB962C8B-B14F-4D97-AF65-F5344CB8AC3E}">
        <p14:creationId xmlns:p14="http://schemas.microsoft.com/office/powerpoint/2010/main" val="2363154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D08F1-94ED-C574-344F-E7DE18E6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Mitől sikeres egy transzformációs projekt?</a:t>
            </a:r>
            <a:endParaRPr lang="hu-HU" sz="3600" dirty="0"/>
          </a:p>
        </p:txBody>
      </p:sp>
      <p:sp>
        <p:nvSpPr>
          <p:cNvPr id="8" name="Cím 2">
            <a:extLst>
              <a:ext uri="{FF2B5EF4-FFF2-40B4-BE49-F238E27FC236}">
                <a16:creationId xmlns:a16="http://schemas.microsoft.com/office/drawing/2014/main" id="{A00CE5E2-D5D2-F5DF-4CC2-6480FCA34028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Reális helyzetkép, célok és oda vezető út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A356AA6-E53B-93C4-E55B-7A59DFC87E2B}"/>
              </a:ext>
            </a:extLst>
          </p:cNvPr>
          <p:cNvSpPr txBox="1">
            <a:spLocks/>
          </p:cNvSpPr>
          <p:nvPr/>
        </p:nvSpPr>
        <p:spPr>
          <a:xfrm>
            <a:off x="7501812" y="5831632"/>
            <a:ext cx="4525347" cy="897984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</a:t>
            </a:r>
            <a:r>
              <a:rPr lang="en-US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Using the </a:t>
            </a:r>
            <a:r>
              <a:rPr lang="en-US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Industrie</a:t>
            </a:r>
            <a:r>
              <a:rPr lang="en-US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4.0 Maturity Index in Industry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- </a:t>
            </a:r>
            <a:r>
              <a:rPr lang="en-US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Current challenges, case studies and </a:t>
            </a:r>
            <a:r>
              <a:rPr lang="en-US" dirty="0">
                <a:solidFill>
                  <a:srgbClr val="4F59A8"/>
                </a:solidFill>
                <a:latin typeface="Roboto" panose="02000000000000000000" pitchFamily="2" charset="0"/>
              </a:rPr>
              <a:t>trend</a:t>
            </a:r>
            <a:r>
              <a:rPr lang="hu-HU" dirty="0">
                <a:solidFill>
                  <a:srgbClr val="4F59A8"/>
                </a:solidFill>
                <a:latin typeface="Roboto" panose="02000000000000000000" pitchFamily="2" charset="0"/>
              </a:rPr>
              <a:t>, Günther </a:t>
            </a:r>
            <a:r>
              <a:rPr lang="hu-HU" dirty="0" err="1">
                <a:solidFill>
                  <a:srgbClr val="4F59A8"/>
                </a:solidFill>
                <a:latin typeface="Roboto" panose="02000000000000000000" pitchFamily="2" charset="0"/>
              </a:rPr>
              <a:t>Schuh</a:t>
            </a:r>
            <a:r>
              <a:rPr lang="hu-HU" dirty="0">
                <a:solidFill>
                  <a:srgbClr val="4F59A8"/>
                </a:solidFill>
                <a:latin typeface="Roboto" panose="02000000000000000000" pitchFamily="2" charset="0"/>
              </a:rPr>
              <a:t>, Reiner </a:t>
            </a:r>
            <a:r>
              <a:rPr lang="hu-HU" dirty="0" err="1">
                <a:solidFill>
                  <a:srgbClr val="4F59A8"/>
                </a:solidFill>
                <a:latin typeface="Roboto" panose="02000000000000000000" pitchFamily="2" charset="0"/>
              </a:rPr>
              <a:t>Anderl</a:t>
            </a:r>
            <a:r>
              <a:rPr lang="hu-HU" dirty="0">
                <a:solidFill>
                  <a:srgbClr val="4F59A8"/>
                </a:solidFill>
                <a:latin typeface="Roboto" panose="02000000000000000000" pitchFamily="2" charset="0"/>
              </a:rPr>
              <a:t>, Roman Dumitrescu, Antonio Krüger, Michael </a:t>
            </a:r>
            <a:r>
              <a:rPr lang="hu-HU" dirty="0" err="1">
                <a:solidFill>
                  <a:srgbClr val="4F59A8"/>
                </a:solidFill>
                <a:latin typeface="Roboto" panose="02000000000000000000" pitchFamily="2" charset="0"/>
              </a:rPr>
              <a:t>ten</a:t>
            </a:r>
            <a:r>
              <a:rPr lang="hu-HU" dirty="0">
                <a:solidFill>
                  <a:srgbClr val="4F59A8"/>
                </a:solidFill>
                <a:latin typeface="Roboto" panose="02000000000000000000" pitchFamily="2" charset="0"/>
              </a:rPr>
              <a:t> </a:t>
            </a:r>
            <a:r>
              <a:rPr lang="hu-HU" dirty="0" err="1">
                <a:solidFill>
                  <a:srgbClr val="4F59A8"/>
                </a:solidFill>
                <a:latin typeface="Roboto" panose="02000000000000000000" pitchFamily="2" charset="0"/>
              </a:rPr>
              <a:t>Hompel</a:t>
            </a:r>
            <a:r>
              <a:rPr lang="hu-HU" dirty="0">
                <a:solidFill>
                  <a:srgbClr val="4F59A8"/>
                </a:solidFill>
                <a:latin typeface="Roboto" panose="02000000000000000000" pitchFamily="2" charset="0"/>
              </a:rPr>
              <a:t> (</a:t>
            </a:r>
            <a:r>
              <a:rPr lang="hu-HU" dirty="0" err="1">
                <a:solidFill>
                  <a:srgbClr val="4F59A8"/>
                </a:solidFill>
                <a:latin typeface="Roboto" panose="02000000000000000000" pitchFamily="2" charset="0"/>
              </a:rPr>
              <a:t>Eds</a:t>
            </a:r>
            <a:r>
              <a:rPr lang="hu-HU" dirty="0">
                <a:solidFill>
                  <a:srgbClr val="4F59A8"/>
                </a:solidFill>
                <a:latin typeface="Roboto" panose="02000000000000000000" pitchFamily="2" charset="0"/>
              </a:rPr>
              <a:t>.)</a:t>
            </a:r>
          </a:p>
          <a:p>
            <a:pPr marL="114300">
              <a:spcBef>
                <a:spcPts val="600"/>
              </a:spcBef>
            </a:pPr>
            <a:endParaRPr lang="hu-HU" b="1" dirty="0">
              <a:solidFill>
                <a:srgbClr val="4F59A8"/>
              </a:solidFill>
            </a:endParaRP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A8C8E333-7EF5-C9A6-1103-F6457200988F}"/>
              </a:ext>
            </a:extLst>
          </p:cNvPr>
          <p:cNvSpPr txBox="1">
            <a:spLocks/>
          </p:cNvSpPr>
          <p:nvPr/>
        </p:nvSpPr>
        <p:spPr>
          <a:xfrm>
            <a:off x="2045857" y="4674637"/>
            <a:ext cx="1228893" cy="79310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ctr">
              <a:spcBef>
                <a:spcPts val="600"/>
              </a:spcBef>
            </a:pPr>
            <a:r>
              <a:rPr lang="hu-HU" sz="1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18%</a:t>
            </a: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497EB305-4975-2A37-FC51-863C896AC3B6}"/>
              </a:ext>
            </a:extLst>
          </p:cNvPr>
          <p:cNvSpPr txBox="1">
            <a:spLocks/>
          </p:cNvSpPr>
          <p:nvPr/>
        </p:nvSpPr>
        <p:spPr>
          <a:xfrm>
            <a:off x="4469116" y="4577883"/>
            <a:ext cx="1228893" cy="79310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ctr">
              <a:spcBef>
                <a:spcPts val="600"/>
              </a:spcBef>
            </a:pPr>
            <a:r>
              <a:rPr lang="hu-HU" sz="1800" b="1" dirty="0">
                <a:solidFill>
                  <a:schemeClr val="bg1"/>
                </a:solidFill>
                <a:latin typeface="Roboto" panose="02000000000000000000" pitchFamily="2" charset="0"/>
              </a:rPr>
              <a:t>3</a:t>
            </a:r>
            <a:r>
              <a:rPr lang="hu-HU" sz="1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8%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A1CB367A-FB63-B19D-1756-0D9EE013ADC4}"/>
              </a:ext>
            </a:extLst>
          </p:cNvPr>
          <p:cNvSpPr txBox="1">
            <a:spLocks/>
          </p:cNvSpPr>
          <p:nvPr/>
        </p:nvSpPr>
        <p:spPr>
          <a:xfrm>
            <a:off x="7715281" y="4613988"/>
            <a:ext cx="1228893" cy="79310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ctr">
              <a:spcBef>
                <a:spcPts val="600"/>
              </a:spcBef>
            </a:pPr>
            <a:r>
              <a:rPr lang="hu-HU" sz="1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50%</a:t>
            </a:r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9AA6BE76-C032-220A-357F-6DE5AE2474D8}"/>
              </a:ext>
            </a:extLst>
          </p:cNvPr>
          <p:cNvSpPr txBox="1">
            <a:spLocks/>
          </p:cNvSpPr>
          <p:nvPr/>
        </p:nvSpPr>
        <p:spPr>
          <a:xfrm>
            <a:off x="10726145" y="4577883"/>
            <a:ext cx="1228893" cy="79310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ctr">
              <a:spcBef>
                <a:spcPts val="600"/>
              </a:spcBef>
            </a:pPr>
            <a:r>
              <a:rPr lang="hu-HU" sz="1800" b="1" dirty="0">
                <a:solidFill>
                  <a:schemeClr val="bg1"/>
                </a:solidFill>
                <a:latin typeface="Roboto" panose="02000000000000000000" pitchFamily="2" charset="0"/>
              </a:rPr>
              <a:t>65</a:t>
            </a:r>
            <a:r>
              <a:rPr lang="hu-HU" sz="1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%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E1D714C3-C9BE-B263-3CAA-CF3FF30D4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36" t="24636" r="16780" b="8707"/>
          <a:stretch/>
        </p:blipFill>
        <p:spPr>
          <a:xfrm>
            <a:off x="1049229" y="1574458"/>
            <a:ext cx="6367024" cy="5283542"/>
          </a:xfrm>
          <a:prstGeom prst="rect">
            <a:avLst/>
          </a:prstGeom>
        </p:spPr>
      </p:pic>
      <p:sp>
        <p:nvSpPr>
          <p:cNvPr id="14" name="Téglalap: lekerekített 13">
            <a:extLst>
              <a:ext uri="{FF2B5EF4-FFF2-40B4-BE49-F238E27FC236}">
                <a16:creationId xmlns:a16="http://schemas.microsoft.com/office/drawing/2014/main" id="{3E6877F6-CDD1-B5F5-0154-B941405784F9}"/>
              </a:ext>
            </a:extLst>
          </p:cNvPr>
          <p:cNvSpPr/>
          <p:nvPr/>
        </p:nvSpPr>
        <p:spPr>
          <a:xfrm>
            <a:off x="1175657" y="3429000"/>
            <a:ext cx="1427584" cy="6764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0ADD4286-4B7C-B0DA-2F5C-CE05669F660E}"/>
              </a:ext>
            </a:extLst>
          </p:cNvPr>
          <p:cNvSpPr/>
          <p:nvPr/>
        </p:nvSpPr>
        <p:spPr>
          <a:xfrm>
            <a:off x="5844075" y="3422309"/>
            <a:ext cx="1427584" cy="6764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1473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177E76-4673-06CE-9A21-F2987BAE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/>
              <a:t>Kik vagyunk és mivel foglalkozunk?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7986C98-8AE4-B5D0-2E2D-D3F85ABD1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0" t="31701" r="15740" b="19727"/>
          <a:stretch/>
        </p:blipFill>
        <p:spPr>
          <a:xfrm>
            <a:off x="1203648" y="1278296"/>
            <a:ext cx="10867986" cy="4301410"/>
          </a:xfrm>
          <a:prstGeom prst="rect">
            <a:avLst/>
          </a:prstGeom>
        </p:spPr>
      </p:pic>
      <p:sp>
        <p:nvSpPr>
          <p:cNvPr id="4" name="Cím 2">
            <a:extLst>
              <a:ext uri="{FF2B5EF4-FFF2-40B4-BE49-F238E27FC236}">
                <a16:creationId xmlns:a16="http://schemas.microsoft.com/office/drawing/2014/main" id="{66868DD3-E33A-B245-3B34-ED1603C1A131}"/>
              </a:ext>
            </a:extLst>
          </p:cNvPr>
          <p:cNvSpPr txBox="1">
            <a:spLocks/>
          </p:cNvSpPr>
          <p:nvPr/>
        </p:nvSpPr>
        <p:spPr>
          <a:xfrm>
            <a:off x="2936114" y="5766319"/>
            <a:ext cx="7403053" cy="83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hu-HU" sz="24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www.formacio.hu</a:t>
            </a:r>
            <a:r>
              <a:rPr lang="hu-HU" sz="24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6930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D08F1-94ED-C574-344F-E7DE18E6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Mitől sikeres egy transzformációs projekt?</a:t>
            </a:r>
            <a:endParaRPr lang="hu-HU" sz="3600" dirty="0"/>
          </a:p>
        </p:txBody>
      </p:sp>
      <p:graphicFrame>
        <p:nvGraphicFramePr>
          <p:cNvPr id="3" name="Google Shape;159;p3">
            <a:extLst>
              <a:ext uri="{FF2B5EF4-FFF2-40B4-BE49-F238E27FC236}">
                <a16:creationId xmlns:a16="http://schemas.microsoft.com/office/drawing/2014/main" id="{C9A1B4BB-83F7-5FA5-0558-FD45589BE7F8}"/>
              </a:ext>
            </a:extLst>
          </p:cNvPr>
          <p:cNvGraphicFramePr/>
          <p:nvPr/>
        </p:nvGraphicFramePr>
        <p:xfrm>
          <a:off x="1076446" y="1645730"/>
          <a:ext cx="6950690" cy="490655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1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89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900" b="1" u="none" strike="noStrike" cap="none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Finanszírozás</a:t>
                      </a:r>
                      <a:endParaRPr sz="19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900" b="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Riliam</a:t>
                      </a:r>
                      <a:r>
                        <a:rPr lang="hu-HU" sz="1900" b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 I-4.0 projektből (HUSRB/1903/43/0051)</a:t>
                      </a:r>
                      <a:endParaRPr sz="19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83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900" b="1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Keret:</a:t>
                      </a:r>
                      <a:endParaRPr sz="19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50" marR="91450" marT="45725" marB="45725" anchor="ctr">
                    <a:solidFill>
                      <a:srgbClr val="4F59A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900" b="0" i="0" u="none" strike="noStrike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Dél-alföldi technológiaváltók üzleti közössége </a:t>
                      </a:r>
                      <a:endParaRPr sz="1900" b="0" dirty="0">
                        <a:solidFill>
                          <a:schemeClr val="dk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4F59A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900" b="1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Esetfelvétel időszaka:</a:t>
                      </a:r>
                      <a:endParaRPr sz="19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900" b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2022. március 1. – 2022. május 10.</a:t>
                      </a:r>
                      <a:endParaRPr sz="19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67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900" b="1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Esetszám: </a:t>
                      </a:r>
                      <a:endParaRPr sz="19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50" marR="91450" marT="45725" marB="45725" anchor="ctr">
                    <a:solidFill>
                      <a:srgbClr val="4F59A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900" b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10 db</a:t>
                      </a:r>
                      <a:endParaRPr sz="19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50" marR="91450" marT="45725" marB="45725" anchor="ctr">
                    <a:solidFill>
                      <a:srgbClr val="4F59A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011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900" b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Esetek kiválasztási szempontja: </a:t>
                      </a:r>
                      <a:endParaRPr sz="19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hu-HU" sz="1900" b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Technológiaváltásban élen járók</a:t>
                      </a:r>
                      <a:endParaRPr sz="19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hu-HU" sz="1900" b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Dél-alföldi és határon túli területekről</a:t>
                      </a:r>
                      <a:endParaRPr sz="19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hu-HU" sz="1900" b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Szívesen megosztják tapasztalataikat</a:t>
                      </a:r>
                      <a:endParaRPr sz="19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hu-HU" sz="1900" b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Legyen közöttük végtermék gyártó és ipari megrendelőknek szállító cég is!</a:t>
                      </a:r>
                      <a:endParaRPr sz="19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657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900" b="1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Módszertan:</a:t>
                      </a:r>
                      <a:endParaRPr sz="19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50" marR="91450" marT="45725" marB="45725" anchor="ctr">
                    <a:solidFill>
                      <a:srgbClr val="4F59A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hu-HU" sz="1900" b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Interjú forma</a:t>
                      </a:r>
                      <a:endParaRPr sz="19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hu-HU" sz="1900" b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A korábbi országos Ipar 4.0, a német tapasztalatok és a dél-alföldi közösség eseményein elhangzottak alapján</a:t>
                      </a:r>
                      <a:endParaRPr sz="19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50" marR="91450" marT="45725" marB="45725" anchor="ctr">
                    <a:solidFill>
                      <a:srgbClr val="4F59A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églalap 3">
            <a:extLst>
              <a:ext uri="{FF2B5EF4-FFF2-40B4-BE49-F238E27FC236}">
                <a16:creationId xmlns:a16="http://schemas.microsoft.com/office/drawing/2014/main" id="{583BC523-2EB7-C291-5CB0-3E3D04F22C24}"/>
              </a:ext>
            </a:extLst>
          </p:cNvPr>
          <p:cNvSpPr/>
          <p:nvPr/>
        </p:nvSpPr>
        <p:spPr>
          <a:xfrm>
            <a:off x="8130116" y="2391487"/>
            <a:ext cx="2192312" cy="1448993"/>
          </a:xfrm>
          <a:prstGeom prst="rect">
            <a:avLst/>
          </a:prstGeom>
          <a:solidFill>
            <a:srgbClr val="4F59A8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rtl="0"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hu-HU" sz="1800" b="1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Az ellátási láncban:</a:t>
            </a:r>
          </a:p>
          <a:p>
            <a:pPr marL="0" marR="0" lvl="0" indent="0" algn="ctr" rtl="0"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lang="hu-HU" sz="1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rtl="0"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4 technológia beszállító</a:t>
            </a:r>
            <a:endParaRPr lang="hu-HU" sz="1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rtl="0"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6 végtermék gyártó</a:t>
            </a:r>
            <a:endParaRPr lang="hu-HU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D76C6AB8-0113-BDD4-E9EE-AD17FEE9BD5B}"/>
              </a:ext>
            </a:extLst>
          </p:cNvPr>
          <p:cNvSpPr/>
          <p:nvPr/>
        </p:nvSpPr>
        <p:spPr>
          <a:xfrm>
            <a:off x="10436303" y="2391487"/>
            <a:ext cx="1684278" cy="1448993"/>
          </a:xfrm>
          <a:prstGeom prst="rect">
            <a:avLst/>
          </a:prstGeom>
          <a:solidFill>
            <a:srgbClr val="4F59A8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rtl="0"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hu-HU" sz="1800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Országos Ipar 4 programban részvétel</a:t>
            </a:r>
          </a:p>
          <a:p>
            <a:pPr marL="0" marR="0" lvl="0" indent="0" algn="ctr" rtl="0"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lang="hu-HU" sz="1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rtl="0"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10-ből 5 cég</a:t>
            </a:r>
            <a:endParaRPr lang="hu-HU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DC58EDBC-0608-5742-B250-ADB32619B2AE}"/>
              </a:ext>
            </a:extLst>
          </p:cNvPr>
          <p:cNvSpPr/>
          <p:nvPr/>
        </p:nvSpPr>
        <p:spPr>
          <a:xfrm>
            <a:off x="8130117" y="4211187"/>
            <a:ext cx="1849504" cy="1761755"/>
          </a:xfrm>
          <a:prstGeom prst="rect">
            <a:avLst/>
          </a:prstGeom>
          <a:solidFill>
            <a:srgbClr val="4F59A8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rtl="0"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hu-HU" sz="1800" b="1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Székhely alapján:</a:t>
            </a:r>
          </a:p>
          <a:p>
            <a:pPr marL="0" marR="0" lvl="0" indent="0" algn="ctr" rtl="0"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lang="hu-HU" sz="1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rtl="0"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8 magyar</a:t>
            </a:r>
            <a:endParaRPr lang="hu-HU" sz="1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rtl="0"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2 szerb székhelyű</a:t>
            </a:r>
            <a:endParaRPr lang="hu-HU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2B555FC-BEA6-4881-4F28-9E9482557939}"/>
              </a:ext>
            </a:extLst>
          </p:cNvPr>
          <p:cNvSpPr/>
          <p:nvPr/>
        </p:nvSpPr>
        <p:spPr>
          <a:xfrm>
            <a:off x="10073042" y="4211189"/>
            <a:ext cx="2047539" cy="1761754"/>
          </a:xfrm>
          <a:prstGeom prst="rect">
            <a:avLst/>
          </a:prstGeom>
          <a:solidFill>
            <a:srgbClr val="4F59A8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rtl="0"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hu-HU" sz="1800" b="1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Tulajdon alapján: </a:t>
            </a:r>
            <a:endParaRPr lang="hu-HU" sz="1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rtl="0"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2 szerb</a:t>
            </a:r>
            <a:endParaRPr lang="hu-HU" sz="1800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rtl="0"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1 francia</a:t>
            </a:r>
            <a:endParaRPr lang="hu-HU" sz="1800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rtl="0"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5 magyar</a:t>
            </a:r>
            <a:endParaRPr lang="hu-HU" sz="1800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rtl="0"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2 vegyes tulajdonú cég</a:t>
            </a:r>
            <a:endParaRPr lang="hu-HU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Cím 2">
            <a:extLst>
              <a:ext uri="{FF2B5EF4-FFF2-40B4-BE49-F238E27FC236}">
                <a16:creationId xmlns:a16="http://schemas.microsoft.com/office/drawing/2014/main" id="{A00CE5E2-D5D2-F5DF-4CC2-6480FCA34028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 esettanulmány és ennek háttere</a:t>
            </a:r>
          </a:p>
        </p:txBody>
      </p:sp>
      <p:sp>
        <p:nvSpPr>
          <p:cNvPr id="9" name="Szöveg helye 2">
            <a:extLst>
              <a:ext uri="{FF2B5EF4-FFF2-40B4-BE49-F238E27FC236}">
                <a16:creationId xmlns:a16="http://schemas.microsoft.com/office/drawing/2014/main" id="{05F58D0E-F3C3-36EB-175A-78E9B5A3188E}"/>
              </a:ext>
            </a:extLst>
          </p:cNvPr>
          <p:cNvSpPr txBox="1">
            <a:spLocks/>
          </p:cNvSpPr>
          <p:nvPr/>
        </p:nvSpPr>
        <p:spPr>
          <a:xfrm>
            <a:off x="8257593" y="6134736"/>
            <a:ext cx="3934408" cy="66727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  <a:hlinkClick r:id="rId2"/>
              </a:rPr>
              <a:t>RILIAM projekt</a:t>
            </a:r>
            <a:endParaRPr lang="hu-HU" sz="1300" b="0" i="0" dirty="0">
              <a:solidFill>
                <a:srgbClr val="4F59A8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400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D08F1-94ED-C574-344F-E7DE18E6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Mitől sikeres egy transzformációs projekt?</a:t>
            </a:r>
            <a:endParaRPr lang="hu-HU" sz="3600" dirty="0"/>
          </a:p>
        </p:txBody>
      </p:sp>
      <p:sp>
        <p:nvSpPr>
          <p:cNvPr id="8" name="Cím 2">
            <a:extLst>
              <a:ext uri="{FF2B5EF4-FFF2-40B4-BE49-F238E27FC236}">
                <a16:creationId xmlns:a16="http://schemas.microsoft.com/office/drawing/2014/main" id="{A00CE5E2-D5D2-F5DF-4CC2-6480FCA34028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Alkalmazott technológiák</a:t>
            </a:r>
          </a:p>
        </p:txBody>
      </p:sp>
      <p:sp>
        <p:nvSpPr>
          <p:cNvPr id="9" name="Google Shape;197;p6">
            <a:extLst>
              <a:ext uri="{FF2B5EF4-FFF2-40B4-BE49-F238E27FC236}">
                <a16:creationId xmlns:a16="http://schemas.microsoft.com/office/drawing/2014/main" id="{C8696F00-AFFD-6905-1CF5-070048546CF6}"/>
              </a:ext>
            </a:extLst>
          </p:cNvPr>
          <p:cNvSpPr txBox="1"/>
          <p:nvPr/>
        </p:nvSpPr>
        <p:spPr>
          <a:xfrm>
            <a:off x="1352809" y="6398412"/>
            <a:ext cx="891897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50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i="0" u="sng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Forrás: </a:t>
            </a:r>
            <a:r>
              <a:rPr lang="hu-HU" b="0" i="0" u="none" strike="noStrike" cap="none" dirty="0" err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Schwab</a:t>
            </a:r>
            <a:r>
              <a:rPr lang="hu-HU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 K. (2016): The </a:t>
            </a:r>
            <a:r>
              <a:rPr lang="hu-HU" b="0" i="0" u="none" strike="noStrike" cap="none" dirty="0" err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fourth</a:t>
            </a:r>
            <a:r>
              <a:rPr lang="hu-HU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 </a:t>
            </a:r>
            <a:r>
              <a:rPr lang="hu-HU" b="0" i="0" u="none" strike="noStrike" cap="none" dirty="0" err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industrial</a:t>
            </a:r>
            <a:r>
              <a:rPr lang="hu-HU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 </a:t>
            </a:r>
            <a:r>
              <a:rPr lang="hu-HU" b="0" i="0" u="none" strike="noStrike" cap="none" dirty="0" err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revolution</a:t>
            </a:r>
            <a:r>
              <a:rPr lang="hu-HU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. </a:t>
            </a:r>
            <a:r>
              <a:rPr lang="hu-HU" b="0" i="0" u="none" strike="noStrike" cap="none" dirty="0" err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Portfolio</a:t>
            </a:r>
            <a:r>
              <a:rPr lang="hu-HU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 </a:t>
            </a:r>
            <a:r>
              <a:rPr lang="hu-HU" b="0" i="0" u="none" strike="noStrike" cap="none" dirty="0" err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Penguin</a:t>
            </a:r>
            <a:r>
              <a:rPr lang="hu-HU" b="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, TAPASZTALATOK AZ IPAR 4.0-VAL – EGY ESETALAPÚ ELEMZÉS (DEMETER KRISZTINA – LOSONCI DÁVID – NAGY JUDIT – HORVÁTH BÁLINT)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10" name="Google Shape;200;p6">
            <a:extLst>
              <a:ext uri="{FF2B5EF4-FFF2-40B4-BE49-F238E27FC236}">
                <a16:creationId xmlns:a16="http://schemas.microsoft.com/office/drawing/2014/main" id="{D04C8201-C0B3-A241-05EF-AAA6B1304B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775967"/>
              </p:ext>
            </p:extLst>
          </p:nvPr>
        </p:nvGraphicFramePr>
        <p:xfrm>
          <a:off x="1204272" y="1502302"/>
          <a:ext cx="10670041" cy="476786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61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30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0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90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0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0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b="1" u="none" strike="noStrike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Csoport</a:t>
                      </a:r>
                      <a:endParaRPr sz="1800" b="1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b="1" u="none" strike="noStrike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Ipar 4.0 technológia</a:t>
                      </a:r>
                      <a:endParaRPr sz="1800" b="1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b="1" u="none" strike="noStrike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Konkrétan</a:t>
                      </a:r>
                      <a:endParaRPr sz="1800" b="1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>
                        <a:alpha val="2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b="1" u="none" strike="noStrike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Előfordulás az esetek között</a:t>
                      </a:r>
                      <a:endParaRPr sz="1800" b="1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117">
                <a:tc row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 u="none" strike="noStrike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Dominánsan digitális</a:t>
                      </a:r>
                      <a:endParaRPr sz="1600" b="1" i="0" u="none" strike="noStrike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Big Data</a:t>
                      </a:r>
                      <a:endParaRPr sz="1600" b="0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176213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PLC-k, szenzorok és gépekszövevényes hálózata, mesterséges intelligencia: képi feldolgozás</a:t>
                      </a:r>
                      <a:endParaRPr sz="16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331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Dolgok internete (</a:t>
                      </a:r>
                      <a:r>
                        <a:rPr lang="hu-HU" sz="1600" u="none" strike="noStrike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IoT</a:t>
                      </a:r>
                      <a:r>
                        <a:rPr lang="hu-HU" sz="1600" u="none" strike="noStrike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)</a:t>
                      </a:r>
                      <a:endParaRPr sz="1600" b="0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176213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Vállalatirányítási rendszer, MES</a:t>
                      </a:r>
                      <a:endParaRPr sz="16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94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Felhőalapú</a:t>
                      </a:r>
                      <a:br>
                        <a:rPr lang="hu-HU" sz="1600" u="none" strike="noStrike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</a:br>
                      <a:r>
                        <a:rPr lang="hu-HU" sz="1600" u="none" strike="noStrike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számítástechnika</a:t>
                      </a:r>
                      <a:endParaRPr sz="1600" b="0" i="0" u="none" strike="noStrike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176213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felhők</a:t>
                      </a:r>
                      <a:endParaRPr sz="16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331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Virtuális és kiterjesztett valóság</a:t>
                      </a:r>
                      <a:endParaRPr sz="1600" b="0" i="0" u="none" strike="noStrike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176213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Mesterséges intelligencia: képi feldolgozás</a:t>
                      </a:r>
                      <a:endParaRPr sz="16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33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 u="none" strike="noStrike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“Ragasztó”</a:t>
                      </a:r>
                      <a:endParaRPr sz="1600" b="1" i="0" u="none" strike="noStrike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szenzorok, RFID, GPS</a:t>
                      </a:r>
                      <a:endParaRPr sz="1600" b="0" i="0" u="none" strike="noStrike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176213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RFID, szenzorok</a:t>
                      </a:r>
                      <a:endParaRPr sz="16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2533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 u="none" strike="noStrike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Dominánsan fizikai</a:t>
                      </a:r>
                      <a:endParaRPr sz="1600" b="1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Additív termelés</a:t>
                      </a:r>
                      <a:br>
                        <a:rPr lang="hu-HU" sz="1600" u="none" strike="noStrike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</a:br>
                      <a:r>
                        <a:rPr lang="hu-HU" sz="1600" u="none" strike="noStrike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(3D nyomtatás)</a:t>
                      </a:r>
                      <a:endParaRPr sz="1600" b="0" i="0" u="none" strike="noStrike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176213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3d nyomtatók: prototípus vagy bizonyos alkatrészek legyártásához</a:t>
                      </a:r>
                      <a:endParaRPr sz="16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2331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Robotizáció</a:t>
                      </a:r>
                      <a:endParaRPr sz="1600" b="0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176213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CNC, esztergagép, hegesztő, festő, lézervágó, daraboló robotok, </a:t>
                      </a:r>
                      <a:r>
                        <a:rPr lang="hu-HU" sz="1600" u="none" strike="noStrike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  <a:sym typeface="Arial"/>
                        </a:rPr>
                        <a:t>kobotok</a:t>
                      </a:r>
                      <a:endParaRPr sz="1600" u="none" strike="noStrike" dirty="0">
                        <a:solidFill>
                          <a:schemeClr val="dk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4950" marR="4950" marT="4950" marB="0" anchor="ctr">
                    <a:solidFill>
                      <a:srgbClr val="4F5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793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D08F1-94ED-C574-344F-E7DE18E6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Mitől sikeres egy transzformációs projekt?</a:t>
            </a:r>
            <a:endParaRPr lang="hu-HU" sz="3600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F21F131-959B-ED17-568F-F699D2E66A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8831822"/>
              </p:ext>
            </p:extLst>
          </p:nvPr>
        </p:nvGraphicFramePr>
        <p:xfrm>
          <a:off x="1185761" y="1782147"/>
          <a:ext cx="10834879" cy="4742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Cím 2">
            <a:extLst>
              <a:ext uri="{FF2B5EF4-FFF2-40B4-BE49-F238E27FC236}">
                <a16:creationId xmlns:a16="http://schemas.microsoft.com/office/drawing/2014/main" id="{30BC3FDD-D8DB-B155-52D4-AFB6D3B70B0C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sikerre vonatkozó fő következtetések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F78C955-8658-4CE6-8DCC-57C579B5078E}"/>
              </a:ext>
            </a:extLst>
          </p:cNvPr>
          <p:cNvSpPr txBox="1">
            <a:spLocks/>
          </p:cNvSpPr>
          <p:nvPr/>
        </p:nvSpPr>
        <p:spPr>
          <a:xfrm>
            <a:off x="1076446" y="6524361"/>
            <a:ext cx="3934408" cy="66727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  <a:hlinkClick r:id="rId7"/>
              </a:rPr>
              <a:t>RILIAM projekt</a:t>
            </a:r>
            <a:endParaRPr lang="hu-HU" sz="1300" b="0" i="0" dirty="0">
              <a:solidFill>
                <a:srgbClr val="4F59A8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296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D08F1-94ED-C574-344F-E7DE18E6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Mitől sikeres egy transzformációs projekt?</a:t>
            </a:r>
            <a:endParaRPr lang="hu-HU" sz="3600" dirty="0"/>
          </a:p>
        </p:txBody>
      </p:sp>
      <p:sp>
        <p:nvSpPr>
          <p:cNvPr id="26" name="Cím 2">
            <a:extLst>
              <a:ext uri="{FF2B5EF4-FFF2-40B4-BE49-F238E27FC236}">
                <a16:creationId xmlns:a16="http://schemas.microsoft.com/office/drawing/2014/main" id="{30BC3FDD-D8DB-B155-52D4-AFB6D3B70B0C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sikeres transzformációs folyamat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B1B68A3-9DB2-646B-8F8C-0CFBC5C7FE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6566738"/>
              </p:ext>
            </p:extLst>
          </p:nvPr>
        </p:nvGraphicFramePr>
        <p:xfrm>
          <a:off x="1540014" y="1689455"/>
          <a:ext cx="10179235" cy="4450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zöveg helye 2">
            <a:extLst>
              <a:ext uri="{FF2B5EF4-FFF2-40B4-BE49-F238E27FC236}">
                <a16:creationId xmlns:a16="http://schemas.microsoft.com/office/drawing/2014/main" id="{428F8D6C-1097-52EF-3E5B-FBD808C0932B}"/>
              </a:ext>
            </a:extLst>
          </p:cNvPr>
          <p:cNvSpPr txBox="1">
            <a:spLocks/>
          </p:cNvSpPr>
          <p:nvPr/>
        </p:nvSpPr>
        <p:spPr>
          <a:xfrm>
            <a:off x="1474238" y="6284070"/>
            <a:ext cx="3934408" cy="66727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  <a:hlinkClick r:id="rId7"/>
              </a:rPr>
              <a:t>RILIAM projekt</a:t>
            </a:r>
            <a:endParaRPr lang="hu-HU" sz="1300" b="0" i="0" dirty="0">
              <a:solidFill>
                <a:srgbClr val="4F59A8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963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5D7F22-0423-CC46-3179-540BF9845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A munkahelyi szereplők együttműködése</a:t>
            </a:r>
          </a:p>
        </p:txBody>
      </p:sp>
      <p:sp>
        <p:nvSpPr>
          <p:cNvPr id="5" name="Cím 2">
            <a:extLst>
              <a:ext uri="{FF2B5EF4-FFF2-40B4-BE49-F238E27FC236}">
                <a16:creationId xmlns:a16="http://schemas.microsoft.com/office/drawing/2014/main" id="{FF3C728A-614D-BEDE-3719-44627C321DAF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Hogyan függ a munkaerőtől a digitális transzformáció sikere?</a:t>
            </a:r>
          </a:p>
        </p:txBody>
      </p: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3E449C57-7D68-E925-14DD-3B95EB947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925645"/>
              </p:ext>
            </p:extLst>
          </p:nvPr>
        </p:nvGraphicFramePr>
        <p:xfrm>
          <a:off x="1178560" y="1689453"/>
          <a:ext cx="4582160" cy="4670704"/>
        </p:xfrm>
        <a:graphic>
          <a:graphicData uri="http://schemas.openxmlformats.org/drawingml/2006/table">
            <a:tbl>
              <a:tblPr firstRow="1" bandRow="1">
                <a:tableStyleId>{9B235854-C2E7-4639-8B12-CBE04745A736}</a:tableStyleId>
              </a:tblPr>
              <a:tblGrid>
                <a:gridCol w="4582160">
                  <a:extLst>
                    <a:ext uri="{9D8B030D-6E8A-4147-A177-3AD203B41FA5}">
                      <a16:colId xmlns:a16="http://schemas.microsoft.com/office/drawing/2014/main" val="202759465"/>
                    </a:ext>
                  </a:extLst>
                </a:gridCol>
              </a:tblGrid>
              <a:tr h="16866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rgbClr val="4F59A8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Szereplők:</a:t>
                      </a:r>
                    </a:p>
                  </a:txBody>
                  <a:tcPr anchor="ctr">
                    <a:solidFill>
                      <a:srgbClr val="96D6D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346943"/>
                  </a:ext>
                </a:extLst>
              </a:tr>
              <a:tr h="99468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hu-HU" sz="2000" b="0" i="0" dirty="0">
                          <a:solidFill>
                            <a:srgbClr val="4F59A8"/>
                          </a:solidFill>
                          <a:effectLst/>
                          <a:latin typeface="Roboto" panose="02000000000000000000" pitchFamily="2" charset="0"/>
                        </a:rPr>
                        <a:t>Felkészült, tudatos és elkötelezett vezetői csapat</a:t>
                      </a:r>
                    </a:p>
                  </a:txBody>
                  <a:tcPr anchor="ctr">
                    <a:solidFill>
                      <a:srgbClr val="96D6D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127683"/>
                  </a:ext>
                </a:extLst>
              </a:tr>
              <a:tr h="99468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hu-HU" sz="2000" b="0" i="0" u="none" strike="noStrike" cap="none" dirty="0">
                          <a:solidFill>
                            <a:srgbClr val="4F59A8"/>
                          </a:solidFill>
                          <a:effectLst/>
                          <a:latin typeface="Roboto" panose="02000000000000000000" pitchFamily="2" charset="0"/>
                          <a:ea typeface="Calibri"/>
                          <a:cs typeface="Calibri"/>
                          <a:sym typeface="Arial"/>
                        </a:rPr>
                        <a:t>Digitálisan magasan képzett munkaerő</a:t>
                      </a:r>
                    </a:p>
                  </a:txBody>
                  <a:tcPr anchor="ctr">
                    <a:solidFill>
                      <a:srgbClr val="96D6D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716083"/>
                  </a:ext>
                </a:extLst>
              </a:tr>
              <a:tr h="99468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hu-HU" sz="2000" b="0" i="0" u="none" strike="noStrike" cap="none" dirty="0">
                          <a:solidFill>
                            <a:srgbClr val="4F59A8"/>
                          </a:solidFill>
                          <a:effectLst/>
                          <a:latin typeface="Roboto" panose="02000000000000000000" pitchFamily="2" charset="0"/>
                          <a:ea typeface="Calibri"/>
                          <a:cs typeface="Calibri"/>
                          <a:sym typeface="Arial"/>
                        </a:rPr>
                        <a:t>A változásokba bevont kollégák, már a kezdetektől fogva!</a:t>
                      </a:r>
                    </a:p>
                  </a:txBody>
                  <a:tcPr anchor="ctr">
                    <a:solidFill>
                      <a:srgbClr val="96D6D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366869"/>
                  </a:ext>
                </a:extLst>
              </a:tr>
            </a:tbl>
          </a:graphicData>
        </a:graphic>
      </p:graphicFrame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5F35AB8C-4D66-B85C-8124-5F1D9AC5D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170183"/>
              </p:ext>
            </p:extLst>
          </p:nvPr>
        </p:nvGraphicFramePr>
        <p:xfrm>
          <a:off x="6217920" y="1689454"/>
          <a:ext cx="5344159" cy="4670705"/>
        </p:xfrm>
        <a:graphic>
          <a:graphicData uri="http://schemas.openxmlformats.org/drawingml/2006/table">
            <a:tbl>
              <a:tblPr firstRow="1" bandRow="1">
                <a:tableStyleId>{9B235854-C2E7-4639-8B12-CBE04745A736}</a:tableStyleId>
              </a:tblPr>
              <a:tblGrid>
                <a:gridCol w="5344159">
                  <a:extLst>
                    <a:ext uri="{9D8B030D-6E8A-4147-A177-3AD203B41FA5}">
                      <a16:colId xmlns:a16="http://schemas.microsoft.com/office/drawing/2014/main" val="202759465"/>
                    </a:ext>
                  </a:extLst>
                </a:gridCol>
              </a:tblGrid>
              <a:tr h="200667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hu-HU" sz="2000" b="1" i="1" u="none" strike="noStrike" cap="none" dirty="0">
                          <a:solidFill>
                            <a:srgbClr val="4F59A8"/>
                          </a:solidFill>
                          <a:effectLst/>
                          <a:latin typeface="Roboto" panose="02000000000000000000" pitchFamily="2" charset="0"/>
                          <a:ea typeface="Calibri"/>
                          <a:cs typeface="Calibri"/>
                          <a:sym typeface="Arial"/>
                        </a:rPr>
                        <a:t>Jól megtervezett transzformációs projekt: </a:t>
                      </a:r>
                    </a:p>
                    <a:p>
                      <a:pPr marL="630238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hu-HU" sz="1800" b="0" i="1" dirty="0">
                          <a:solidFill>
                            <a:srgbClr val="4F59A8"/>
                          </a:solidFill>
                          <a:effectLst/>
                          <a:latin typeface="Roboto" panose="02000000000000000000" pitchFamily="2" charset="0"/>
                        </a:rPr>
                        <a:t>Tiszta célokkal</a:t>
                      </a:r>
                    </a:p>
                    <a:p>
                      <a:pPr marL="630238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hu-HU" sz="1800" b="0" i="1" dirty="0">
                          <a:solidFill>
                            <a:srgbClr val="4F59A8"/>
                          </a:solidFill>
                          <a:effectLst/>
                          <a:latin typeface="Roboto" panose="02000000000000000000" pitchFamily="2" charset="0"/>
                        </a:rPr>
                        <a:t>Változásban: a feladatok, kapcsolódások, szerepkörök változásának azonosítása</a:t>
                      </a:r>
                    </a:p>
                    <a:p>
                      <a:pPr marL="630238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hu-HU" sz="1800" b="0" i="1" dirty="0">
                          <a:solidFill>
                            <a:srgbClr val="4F59A8"/>
                          </a:solidFill>
                          <a:effectLst/>
                          <a:latin typeface="Roboto" panose="02000000000000000000" pitchFamily="2" charset="0"/>
                        </a:rPr>
                        <a:t>Erőforrásban</a:t>
                      </a:r>
                    </a:p>
                    <a:p>
                      <a:pPr marL="630238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hu-HU" sz="1800" b="0" i="1" dirty="0">
                          <a:solidFill>
                            <a:srgbClr val="4F59A8"/>
                          </a:solidFill>
                          <a:effectLst/>
                          <a:latin typeface="Roboto" panose="02000000000000000000" pitchFamily="2" charset="0"/>
                        </a:rPr>
                        <a:t>ütemezésben</a:t>
                      </a:r>
                    </a:p>
                  </a:txBody>
                  <a:tcPr anchor="ctr">
                    <a:solidFill>
                      <a:srgbClr val="96D6D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709476"/>
                  </a:ext>
                </a:extLst>
              </a:tr>
              <a:tr h="26640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hu-HU" sz="2000" b="1" i="1" u="none" strike="noStrike" cap="none" dirty="0">
                          <a:solidFill>
                            <a:srgbClr val="4F59A8"/>
                          </a:solidFill>
                          <a:effectLst/>
                          <a:latin typeface="Roboto" panose="02000000000000000000" pitchFamily="2" charset="0"/>
                          <a:ea typeface="Calibri"/>
                          <a:cs typeface="Calibri"/>
                          <a:sym typeface="Arial"/>
                        </a:rPr>
                        <a:t>A vezetők és az alkalmazottak közötti folyamatos kapcsolat:</a:t>
                      </a:r>
                    </a:p>
                    <a:p>
                      <a:pPr marL="630238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hu-HU" sz="1800" b="0" i="1" dirty="0">
                          <a:solidFill>
                            <a:srgbClr val="4F59A8"/>
                          </a:solidFill>
                          <a:effectLst/>
                          <a:latin typeface="Roboto" panose="02000000000000000000" pitchFamily="2" charset="0"/>
                        </a:rPr>
                        <a:t>A munkavállalók bevonásával, már az előkészítésben</a:t>
                      </a:r>
                    </a:p>
                    <a:p>
                      <a:pPr marL="630238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hu-HU" sz="1800" b="0" i="1" dirty="0">
                          <a:solidFill>
                            <a:srgbClr val="4F59A8"/>
                          </a:solidFill>
                          <a:effectLst/>
                          <a:latin typeface="Roboto" panose="02000000000000000000" pitchFamily="2" charset="0"/>
                        </a:rPr>
                        <a:t>a szervezeti változásokról, feladatokról, várt eredményekről szóló tájékoztatással</a:t>
                      </a:r>
                      <a:endParaRPr lang="hu-HU" sz="2000" b="0" i="1" dirty="0">
                        <a:solidFill>
                          <a:srgbClr val="4F59A8"/>
                        </a:solidFill>
                        <a:effectLst/>
                        <a:latin typeface="Roboto" panose="02000000000000000000" pitchFamily="2" charset="0"/>
                      </a:endParaRPr>
                    </a:p>
                    <a:p>
                      <a:pPr marL="630238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hu-HU" sz="1800" b="0" i="1" dirty="0">
                          <a:solidFill>
                            <a:srgbClr val="4F59A8"/>
                          </a:solidFill>
                          <a:effectLst/>
                          <a:latin typeface="Roboto" panose="02000000000000000000" pitchFamily="2" charset="0"/>
                        </a:rPr>
                        <a:t>Folyamatos visszacsatolással a sikerekről és a kudarcokról is</a:t>
                      </a:r>
                      <a:endParaRPr lang="hu-HU" sz="1600" b="0" i="1" dirty="0">
                        <a:solidFill>
                          <a:srgbClr val="4F59A8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anchor="ctr">
                    <a:solidFill>
                      <a:srgbClr val="96D6D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384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4656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5D7F22-0423-CC46-3179-540BF9845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A munkahelyi szereplők együttműködése</a:t>
            </a: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4194B235-8C17-68BE-ACAB-12FF97855769}"/>
              </a:ext>
            </a:extLst>
          </p:cNvPr>
          <p:cNvGrpSpPr/>
          <p:nvPr/>
        </p:nvGrpSpPr>
        <p:grpSpPr>
          <a:xfrm>
            <a:off x="1235833" y="2545777"/>
            <a:ext cx="10515601" cy="3358841"/>
            <a:chOff x="274780" y="2564438"/>
            <a:chExt cx="10515601" cy="3358841"/>
          </a:xfrm>
        </p:grpSpPr>
        <p:sp>
          <p:nvSpPr>
            <p:cNvPr id="5" name="Cím 2">
              <a:extLst>
                <a:ext uri="{FF2B5EF4-FFF2-40B4-BE49-F238E27FC236}">
                  <a16:creationId xmlns:a16="http://schemas.microsoft.com/office/drawing/2014/main" id="{663966BD-72E5-7670-7E27-C219B2EE8BDE}"/>
                </a:ext>
              </a:extLst>
            </p:cNvPr>
            <p:cNvSpPr txBox="1">
              <a:spLocks/>
            </p:cNvSpPr>
            <p:nvPr/>
          </p:nvSpPr>
          <p:spPr>
            <a:xfrm>
              <a:off x="274780" y="4175760"/>
              <a:ext cx="2509060" cy="1747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000" b="1" i="0" u="none" strike="noStrike" cap="none">
                  <a:solidFill>
                    <a:schemeClr val="dk1"/>
                  </a:solidFill>
                  <a:latin typeface="Trebuchet MS" panose="020B0603020202020204" pitchFamily="34" charset="0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ts val="1200"/>
                </a:spcAft>
              </a:pPr>
              <a:r>
                <a:rPr lang="hu-HU" sz="2000" b="0" dirty="0">
                  <a:solidFill>
                    <a:srgbClr val="4F59A8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indító döntés az új technológia bevezetéséről</a:t>
              </a:r>
            </a:p>
          </p:txBody>
        </p:sp>
        <p:sp>
          <p:nvSpPr>
            <p:cNvPr id="6" name="Cím 2">
              <a:extLst>
                <a:ext uri="{FF2B5EF4-FFF2-40B4-BE49-F238E27FC236}">
                  <a16:creationId xmlns:a16="http://schemas.microsoft.com/office/drawing/2014/main" id="{2A5B012C-7D4F-AC89-4975-117FF735534E}"/>
                </a:ext>
              </a:extLst>
            </p:cNvPr>
            <p:cNvSpPr txBox="1">
              <a:spLocks/>
            </p:cNvSpPr>
            <p:nvPr/>
          </p:nvSpPr>
          <p:spPr>
            <a:xfrm>
              <a:off x="2355500" y="2564438"/>
              <a:ext cx="2509060" cy="1747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000" b="1" i="0" u="none" strike="noStrike" cap="none">
                  <a:solidFill>
                    <a:schemeClr val="dk1"/>
                  </a:solidFill>
                  <a:latin typeface="Trebuchet MS" panose="020B0603020202020204" pitchFamily="34" charset="0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ts val="1200"/>
                </a:spcAft>
              </a:pPr>
              <a:r>
                <a:rPr lang="hu-HU" sz="2000" b="0" dirty="0">
                  <a:solidFill>
                    <a:srgbClr val="4F59A8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megismertetés</a:t>
              </a:r>
            </a:p>
          </p:txBody>
        </p:sp>
        <p:sp>
          <p:nvSpPr>
            <p:cNvPr id="7" name="Cím 2">
              <a:extLst>
                <a:ext uri="{FF2B5EF4-FFF2-40B4-BE49-F238E27FC236}">
                  <a16:creationId xmlns:a16="http://schemas.microsoft.com/office/drawing/2014/main" id="{B76EF321-ADA9-9A4C-173A-51E73508A96C}"/>
                </a:ext>
              </a:extLst>
            </p:cNvPr>
            <p:cNvSpPr txBox="1">
              <a:spLocks/>
            </p:cNvSpPr>
            <p:nvPr/>
          </p:nvSpPr>
          <p:spPr>
            <a:xfrm>
              <a:off x="4409670" y="4327357"/>
              <a:ext cx="2509060" cy="972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000" b="1" i="0" u="none" strike="noStrike" cap="none">
                  <a:solidFill>
                    <a:schemeClr val="dk1"/>
                  </a:solidFill>
                  <a:latin typeface="Trebuchet MS" panose="020B0603020202020204" pitchFamily="34" charset="0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ts val="1200"/>
                </a:spcAft>
              </a:pPr>
              <a:r>
                <a:rPr lang="hu-HU" sz="2000" b="0" dirty="0">
                  <a:solidFill>
                    <a:srgbClr val="4F59A8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bevezetés</a:t>
              </a:r>
            </a:p>
          </p:txBody>
        </p:sp>
        <p:sp>
          <p:nvSpPr>
            <p:cNvPr id="8" name="Cím 2">
              <a:extLst>
                <a:ext uri="{FF2B5EF4-FFF2-40B4-BE49-F238E27FC236}">
                  <a16:creationId xmlns:a16="http://schemas.microsoft.com/office/drawing/2014/main" id="{CD816340-04C1-8D59-05B8-0233BFEAB92F}"/>
                </a:ext>
              </a:extLst>
            </p:cNvPr>
            <p:cNvSpPr txBox="1">
              <a:spLocks/>
            </p:cNvSpPr>
            <p:nvPr/>
          </p:nvSpPr>
          <p:spPr>
            <a:xfrm>
              <a:off x="6426430" y="2801395"/>
              <a:ext cx="2509060" cy="972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000" b="1" i="0" u="none" strike="noStrike" cap="none">
                  <a:solidFill>
                    <a:schemeClr val="dk1"/>
                  </a:solidFill>
                  <a:latin typeface="Trebuchet MS" panose="020B0603020202020204" pitchFamily="34" charset="0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ts val="1200"/>
                </a:spcAft>
              </a:pPr>
              <a:r>
                <a:rPr lang="hu-HU" sz="2000" b="0" dirty="0">
                  <a:solidFill>
                    <a:srgbClr val="4F59A8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kezdeti munkatapasztalatok</a:t>
              </a:r>
            </a:p>
          </p:txBody>
        </p:sp>
        <p:sp>
          <p:nvSpPr>
            <p:cNvPr id="9" name="Cím 2">
              <a:extLst>
                <a:ext uri="{FF2B5EF4-FFF2-40B4-BE49-F238E27FC236}">
                  <a16:creationId xmlns:a16="http://schemas.microsoft.com/office/drawing/2014/main" id="{567481BD-5506-0D99-C457-921AD285742D}"/>
                </a:ext>
              </a:extLst>
            </p:cNvPr>
            <p:cNvSpPr txBox="1">
              <a:spLocks/>
            </p:cNvSpPr>
            <p:nvPr/>
          </p:nvSpPr>
          <p:spPr>
            <a:xfrm>
              <a:off x="8281321" y="4311957"/>
              <a:ext cx="2509060" cy="972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000" b="1" i="0" u="none" strike="noStrike" cap="none">
                  <a:solidFill>
                    <a:schemeClr val="dk1"/>
                  </a:solidFill>
                  <a:latin typeface="Trebuchet MS" panose="020B0603020202020204" pitchFamily="34" charset="0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ts val="1200"/>
                </a:spcAft>
              </a:pPr>
              <a:r>
                <a:rPr lang="hu-HU" sz="2000" b="0" dirty="0">
                  <a:solidFill>
                    <a:srgbClr val="4F59A8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intézményesítés</a:t>
              </a:r>
            </a:p>
          </p:txBody>
        </p:sp>
        <p:grpSp>
          <p:nvGrpSpPr>
            <p:cNvPr id="10" name="Csoportba foglalás 9">
              <a:extLst>
                <a:ext uri="{FF2B5EF4-FFF2-40B4-BE49-F238E27FC236}">
                  <a16:creationId xmlns:a16="http://schemas.microsoft.com/office/drawing/2014/main" id="{6DE7CC4F-ABF0-6670-D9AF-F4EE37A2132E}"/>
                </a:ext>
              </a:extLst>
            </p:cNvPr>
            <p:cNvGrpSpPr/>
            <p:nvPr/>
          </p:nvGrpSpPr>
          <p:grpSpPr>
            <a:xfrm>
              <a:off x="1209040" y="3713705"/>
              <a:ext cx="8666480" cy="645160"/>
              <a:chOff x="1209040" y="3713705"/>
              <a:chExt cx="8666480" cy="645160"/>
            </a:xfrm>
          </p:grpSpPr>
          <p:sp>
            <p:nvSpPr>
              <p:cNvPr id="11" name="Ellipszis 10">
                <a:extLst>
                  <a:ext uri="{FF2B5EF4-FFF2-40B4-BE49-F238E27FC236}">
                    <a16:creationId xmlns:a16="http://schemas.microsoft.com/office/drawing/2014/main" id="{41FB7FB0-D813-7484-5C6F-6D3A3EDF5A35}"/>
                  </a:ext>
                </a:extLst>
              </p:cNvPr>
              <p:cNvSpPr/>
              <p:nvPr/>
            </p:nvSpPr>
            <p:spPr>
              <a:xfrm>
                <a:off x="1209040" y="3713705"/>
                <a:ext cx="701040" cy="645160"/>
              </a:xfrm>
              <a:prstGeom prst="ellipse">
                <a:avLst/>
              </a:prstGeom>
              <a:solidFill>
                <a:srgbClr val="4F59A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rgbClr val="4F59A8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2" name="Ellipszis 11">
                <a:extLst>
                  <a:ext uri="{FF2B5EF4-FFF2-40B4-BE49-F238E27FC236}">
                    <a16:creationId xmlns:a16="http://schemas.microsoft.com/office/drawing/2014/main" id="{3B2E16F4-BB3E-EE92-0E1D-33296D1AF6CE}"/>
                  </a:ext>
                </a:extLst>
              </p:cNvPr>
              <p:cNvSpPr/>
              <p:nvPr/>
            </p:nvSpPr>
            <p:spPr>
              <a:xfrm>
                <a:off x="9174480" y="3713705"/>
                <a:ext cx="701040" cy="645160"/>
              </a:xfrm>
              <a:prstGeom prst="ellipse">
                <a:avLst/>
              </a:prstGeom>
              <a:solidFill>
                <a:srgbClr val="4F59A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rgbClr val="4F59A8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3" name="Ellipszis 12">
                <a:extLst>
                  <a:ext uri="{FF2B5EF4-FFF2-40B4-BE49-F238E27FC236}">
                    <a16:creationId xmlns:a16="http://schemas.microsoft.com/office/drawing/2014/main" id="{9CF706D3-0A5B-2C77-9A60-641D80F498A5}"/>
                  </a:ext>
                </a:extLst>
              </p:cNvPr>
              <p:cNvSpPr/>
              <p:nvPr/>
            </p:nvSpPr>
            <p:spPr>
              <a:xfrm>
                <a:off x="5222240" y="3713705"/>
                <a:ext cx="701040" cy="645160"/>
              </a:xfrm>
              <a:prstGeom prst="ellipse">
                <a:avLst/>
              </a:prstGeom>
              <a:solidFill>
                <a:srgbClr val="4F59A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rgbClr val="4F59A8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4" name="Ellipszis 13">
                <a:extLst>
                  <a:ext uri="{FF2B5EF4-FFF2-40B4-BE49-F238E27FC236}">
                    <a16:creationId xmlns:a16="http://schemas.microsoft.com/office/drawing/2014/main" id="{CF2CB56A-9581-3690-BDBE-5130FC91ABD0}"/>
                  </a:ext>
                </a:extLst>
              </p:cNvPr>
              <p:cNvSpPr/>
              <p:nvPr/>
            </p:nvSpPr>
            <p:spPr>
              <a:xfrm>
                <a:off x="7249160" y="3713705"/>
                <a:ext cx="701040" cy="645160"/>
              </a:xfrm>
              <a:prstGeom prst="ellipse">
                <a:avLst/>
              </a:prstGeom>
              <a:solidFill>
                <a:srgbClr val="4F59A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rgbClr val="4F59A8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5" name="Ellipszis 14">
                <a:extLst>
                  <a:ext uri="{FF2B5EF4-FFF2-40B4-BE49-F238E27FC236}">
                    <a16:creationId xmlns:a16="http://schemas.microsoft.com/office/drawing/2014/main" id="{1F5E3DFE-5175-EE31-7E5E-C1336AE6F581}"/>
                  </a:ext>
                </a:extLst>
              </p:cNvPr>
              <p:cNvSpPr/>
              <p:nvPr/>
            </p:nvSpPr>
            <p:spPr>
              <a:xfrm>
                <a:off x="3210560" y="3713705"/>
                <a:ext cx="701040" cy="645160"/>
              </a:xfrm>
              <a:prstGeom prst="ellipse">
                <a:avLst/>
              </a:prstGeom>
              <a:solidFill>
                <a:srgbClr val="4F59A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rgbClr val="4F59A8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cxnSp>
            <p:nvCxnSpPr>
              <p:cNvPr id="16" name="Egyenes összekötő nyíllal 15">
                <a:extLst>
                  <a:ext uri="{FF2B5EF4-FFF2-40B4-BE49-F238E27FC236}">
                    <a16:creationId xmlns:a16="http://schemas.microsoft.com/office/drawing/2014/main" id="{F0A2ECBE-6762-EA4E-8557-5AF261541A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2160" y="4036285"/>
                <a:ext cx="1137920" cy="0"/>
              </a:xfrm>
              <a:prstGeom prst="straightConnector1">
                <a:avLst/>
              </a:prstGeom>
              <a:ln w="38100">
                <a:headEnd type="none" w="med" len="me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gyenes összekötő nyíllal 16">
                <a:extLst>
                  <a:ext uri="{FF2B5EF4-FFF2-40B4-BE49-F238E27FC236}">
                    <a16:creationId xmlns:a16="http://schemas.microsoft.com/office/drawing/2014/main" id="{79F665EB-8FE8-77A6-F623-775DD86E72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3040" y="4046445"/>
                <a:ext cx="1137920" cy="0"/>
              </a:xfrm>
              <a:prstGeom prst="straightConnector1">
                <a:avLst/>
              </a:prstGeom>
              <a:ln w="38100">
                <a:headEnd type="none" w="med" len="me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Egyenes összekötő nyíllal 17">
                <a:extLst>
                  <a:ext uri="{FF2B5EF4-FFF2-40B4-BE49-F238E27FC236}">
                    <a16:creationId xmlns:a16="http://schemas.microsoft.com/office/drawing/2014/main" id="{7AFD720B-381B-3299-1B69-3E785E53B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5040" y="4056605"/>
                <a:ext cx="1137920" cy="0"/>
              </a:xfrm>
              <a:prstGeom prst="straightConnector1">
                <a:avLst/>
              </a:prstGeom>
              <a:ln w="38100">
                <a:headEnd type="none" w="med" len="me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nyíllal 18">
                <a:extLst>
                  <a:ext uri="{FF2B5EF4-FFF2-40B4-BE49-F238E27FC236}">
                    <a16:creationId xmlns:a16="http://schemas.microsoft.com/office/drawing/2014/main" id="{819D0622-9335-F056-5182-96C3E7EF80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5920" y="4046445"/>
                <a:ext cx="1137920" cy="0"/>
              </a:xfrm>
              <a:prstGeom prst="straightConnector1">
                <a:avLst/>
              </a:prstGeom>
              <a:ln w="38100">
                <a:headEnd type="none" w="med" len="me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Cím 2">
            <a:extLst>
              <a:ext uri="{FF2B5EF4-FFF2-40B4-BE49-F238E27FC236}">
                <a16:creationId xmlns:a16="http://schemas.microsoft.com/office/drawing/2014/main" id="{99DF5BB5-DB63-21C2-ACB6-7D52E3F74874}"/>
              </a:ext>
            </a:extLst>
          </p:cNvPr>
          <p:cNvSpPr txBox="1">
            <a:spLocks/>
          </p:cNvSpPr>
          <p:nvPr/>
        </p:nvSpPr>
        <p:spPr>
          <a:xfrm>
            <a:off x="2002116" y="1902519"/>
            <a:ext cx="8983036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u-HU" sz="2400" b="0" i="1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Módszertan új gyártástechnológiák bevezetésére</a:t>
            </a:r>
          </a:p>
        </p:txBody>
      </p:sp>
      <p:sp>
        <p:nvSpPr>
          <p:cNvPr id="21" name="Google Shape;216;p59">
            <a:extLst>
              <a:ext uri="{FF2B5EF4-FFF2-40B4-BE49-F238E27FC236}">
                <a16:creationId xmlns:a16="http://schemas.microsoft.com/office/drawing/2014/main" id="{EB7569A9-0343-A70A-70DC-19DA4456F684}"/>
              </a:ext>
            </a:extLst>
          </p:cNvPr>
          <p:cNvSpPr txBox="1"/>
          <p:nvPr/>
        </p:nvSpPr>
        <p:spPr>
          <a:xfrm>
            <a:off x="1093969" y="6415285"/>
            <a:ext cx="8431540" cy="575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Arial"/>
              <a:buNone/>
            </a:pPr>
            <a:r>
              <a:rPr lang="hu-HU" sz="1200" b="1" i="0" u="none" strike="noStrike" cap="none" dirty="0">
                <a:solidFill>
                  <a:srgbClr val="3B3838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Forrás: </a:t>
            </a:r>
            <a:r>
              <a:rPr lang="hu-HU" sz="1200" dirty="0">
                <a:latin typeface="Roboto" panose="02000000000000000000" pitchFamily="2" charset="0"/>
                <a:ea typeface="Roboto" panose="02000000000000000000" pitchFamily="2" charset="0"/>
              </a:rPr>
              <a:t>Texas </a:t>
            </a:r>
            <a:r>
              <a:rPr lang="hu-HU" sz="1200" dirty="0" err="1">
                <a:latin typeface="Roboto" panose="02000000000000000000" pitchFamily="2" charset="0"/>
                <a:ea typeface="Roboto" panose="02000000000000000000" pitchFamily="2" charset="0"/>
              </a:rPr>
              <a:t>Tech</a:t>
            </a:r>
            <a:r>
              <a:rPr lang="hu-HU" sz="1200" dirty="0">
                <a:latin typeface="Roboto" panose="02000000000000000000" pitchFamily="2" charset="0"/>
                <a:ea typeface="Roboto" panose="02000000000000000000" pitchFamily="2" charset="0"/>
              </a:rPr>
              <a:t> University módszertana, saját, gyakorlati tapasztalatokkal kiegészítve </a:t>
            </a:r>
            <a:endParaRPr sz="1200" b="0" i="0" u="none" strike="noStrike" cap="none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2" name="Cím 2">
            <a:extLst>
              <a:ext uri="{FF2B5EF4-FFF2-40B4-BE49-F238E27FC236}">
                <a16:creationId xmlns:a16="http://schemas.microsoft.com/office/drawing/2014/main" id="{E024AA19-9920-D78E-62F5-5724AAF033DE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transzformációs folyamaton belül</a:t>
            </a:r>
          </a:p>
        </p:txBody>
      </p:sp>
    </p:spTree>
    <p:extLst>
      <p:ext uri="{BB962C8B-B14F-4D97-AF65-F5344CB8AC3E}">
        <p14:creationId xmlns:p14="http://schemas.microsoft.com/office/powerpoint/2010/main" val="3147115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5D7F22-0423-CC46-3179-540BF9845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A munkahelyi szereplők együttműködése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117E9EE-9991-9F94-1EE1-EC1834ACC1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1068874"/>
              </p:ext>
            </p:extLst>
          </p:nvPr>
        </p:nvGraphicFramePr>
        <p:xfrm>
          <a:off x="1050934" y="2676125"/>
          <a:ext cx="11013865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EAEC057A-0EEB-987D-B1F4-1084788C5392}"/>
              </a:ext>
            </a:extLst>
          </p:cNvPr>
          <p:cNvGrpSpPr/>
          <p:nvPr/>
        </p:nvGrpSpPr>
        <p:grpSpPr>
          <a:xfrm>
            <a:off x="914400" y="865281"/>
            <a:ext cx="5930846" cy="2109925"/>
            <a:chOff x="337875" y="2564439"/>
            <a:chExt cx="5930846" cy="2109925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47ABAAE0-557A-7DB3-BD11-D02DC4920516}"/>
                </a:ext>
              </a:extLst>
            </p:cNvPr>
            <p:cNvGrpSpPr/>
            <p:nvPr/>
          </p:nvGrpSpPr>
          <p:grpSpPr>
            <a:xfrm>
              <a:off x="2042161" y="2564439"/>
              <a:ext cx="4226560" cy="1326842"/>
              <a:chOff x="2042160" y="2564438"/>
              <a:chExt cx="8748221" cy="2735031"/>
            </a:xfrm>
          </p:grpSpPr>
          <p:sp>
            <p:nvSpPr>
              <p:cNvPr id="26" name="Cím 2">
                <a:extLst>
                  <a:ext uri="{FF2B5EF4-FFF2-40B4-BE49-F238E27FC236}">
                    <a16:creationId xmlns:a16="http://schemas.microsoft.com/office/drawing/2014/main" id="{7866ECB0-1076-B9D2-426E-593F966BAE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5500" y="2564438"/>
                <a:ext cx="2509060" cy="17475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  <a:defRPr sz="4000" b="1" i="0" u="none" strike="noStrike" cap="none">
                    <a:solidFill>
                      <a:schemeClr val="dk1"/>
                    </a:solidFill>
                    <a:latin typeface="Trebuchet MS" panose="020B0603020202020204" pitchFamily="34" charset="0"/>
                    <a:ea typeface="Calibri"/>
                    <a:cs typeface="Calibri"/>
                    <a:sym typeface="Calibri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hu-HU" sz="1100" b="0" dirty="0">
                    <a:solidFill>
                      <a:srgbClr val="4F59A8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megismertetés</a:t>
                </a:r>
              </a:p>
            </p:txBody>
          </p:sp>
          <p:sp>
            <p:nvSpPr>
              <p:cNvPr id="27" name="Cím 2">
                <a:extLst>
                  <a:ext uri="{FF2B5EF4-FFF2-40B4-BE49-F238E27FC236}">
                    <a16:creationId xmlns:a16="http://schemas.microsoft.com/office/drawing/2014/main" id="{783F2310-3BA6-BD88-4F7D-EA5584EA80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9670" y="4327357"/>
                <a:ext cx="2509060" cy="972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  <a:defRPr sz="4000" b="1" i="0" u="none" strike="noStrike" cap="none">
                    <a:solidFill>
                      <a:schemeClr val="dk1"/>
                    </a:solidFill>
                    <a:latin typeface="Trebuchet MS" panose="020B0603020202020204" pitchFamily="34" charset="0"/>
                    <a:ea typeface="Calibri"/>
                    <a:cs typeface="Calibri"/>
                    <a:sym typeface="Calibri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hu-HU" sz="1100" b="0" dirty="0">
                    <a:solidFill>
                      <a:srgbClr val="4F59A8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bevezetés</a:t>
                </a:r>
              </a:p>
            </p:txBody>
          </p:sp>
          <p:sp>
            <p:nvSpPr>
              <p:cNvPr id="28" name="Cím 2">
                <a:extLst>
                  <a:ext uri="{FF2B5EF4-FFF2-40B4-BE49-F238E27FC236}">
                    <a16:creationId xmlns:a16="http://schemas.microsoft.com/office/drawing/2014/main" id="{026CFEA1-CAD2-8C8A-FE81-6D59CD2D90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26430" y="2801395"/>
                <a:ext cx="2509060" cy="972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  <a:defRPr sz="4000" b="1" i="0" u="none" strike="noStrike" cap="none">
                    <a:solidFill>
                      <a:schemeClr val="dk1"/>
                    </a:solidFill>
                    <a:latin typeface="Trebuchet MS" panose="020B0603020202020204" pitchFamily="34" charset="0"/>
                    <a:ea typeface="Calibri"/>
                    <a:cs typeface="Calibri"/>
                    <a:sym typeface="Calibri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hu-HU" sz="1100" b="0" dirty="0">
                    <a:solidFill>
                      <a:srgbClr val="4F59A8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Kezdeti munka-tapasztalatok</a:t>
                </a:r>
              </a:p>
            </p:txBody>
          </p:sp>
          <p:sp>
            <p:nvSpPr>
              <p:cNvPr id="29" name="Cím 2">
                <a:extLst>
                  <a:ext uri="{FF2B5EF4-FFF2-40B4-BE49-F238E27FC236}">
                    <a16:creationId xmlns:a16="http://schemas.microsoft.com/office/drawing/2014/main" id="{33F3A919-96A6-A755-6ADF-5761D8D774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81321" y="4311957"/>
                <a:ext cx="2509060" cy="972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  <a:defRPr sz="4000" b="1" i="0" u="none" strike="noStrike" cap="none">
                    <a:solidFill>
                      <a:schemeClr val="dk1"/>
                    </a:solidFill>
                    <a:latin typeface="Trebuchet MS" panose="020B0603020202020204" pitchFamily="34" charset="0"/>
                    <a:ea typeface="Calibri"/>
                    <a:cs typeface="Calibri"/>
                    <a:sym typeface="Calibri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hu-HU" sz="1100" b="0" dirty="0">
                    <a:solidFill>
                      <a:srgbClr val="4F59A8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intézményesítés</a:t>
                </a:r>
              </a:p>
            </p:txBody>
          </p:sp>
          <p:grpSp>
            <p:nvGrpSpPr>
              <p:cNvPr id="30" name="Csoportba foglalás 29">
                <a:extLst>
                  <a:ext uri="{FF2B5EF4-FFF2-40B4-BE49-F238E27FC236}">
                    <a16:creationId xmlns:a16="http://schemas.microsoft.com/office/drawing/2014/main" id="{5739EC36-E38A-C623-823E-DAD8EE4B24BA}"/>
                  </a:ext>
                </a:extLst>
              </p:cNvPr>
              <p:cNvGrpSpPr/>
              <p:nvPr/>
            </p:nvGrpSpPr>
            <p:grpSpPr>
              <a:xfrm>
                <a:off x="2042160" y="3713705"/>
                <a:ext cx="7833360" cy="645160"/>
                <a:chOff x="2042160" y="3713705"/>
                <a:chExt cx="7833360" cy="645160"/>
              </a:xfrm>
            </p:grpSpPr>
            <p:sp>
              <p:nvSpPr>
                <p:cNvPr id="31" name="Ellipszis 30">
                  <a:extLst>
                    <a:ext uri="{FF2B5EF4-FFF2-40B4-BE49-F238E27FC236}">
                      <a16:creationId xmlns:a16="http://schemas.microsoft.com/office/drawing/2014/main" id="{953E2E14-CBA7-2B72-05C7-3946BF9D33EB}"/>
                    </a:ext>
                  </a:extLst>
                </p:cNvPr>
                <p:cNvSpPr/>
                <p:nvPr/>
              </p:nvSpPr>
              <p:spPr>
                <a:xfrm>
                  <a:off x="9174480" y="3713705"/>
                  <a:ext cx="701040" cy="645160"/>
                </a:xfrm>
                <a:prstGeom prst="ellipse">
                  <a:avLst/>
                </a:prstGeom>
                <a:solidFill>
                  <a:srgbClr val="4F59A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100">
                    <a:solidFill>
                      <a:srgbClr val="4F59A8"/>
                    </a:solidFill>
                    <a:latin typeface="Roboto" panose="02000000000000000000" pitchFamily="2" charset="0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32" name="Ellipszis 31">
                  <a:extLst>
                    <a:ext uri="{FF2B5EF4-FFF2-40B4-BE49-F238E27FC236}">
                      <a16:creationId xmlns:a16="http://schemas.microsoft.com/office/drawing/2014/main" id="{1D10FFE5-6108-0DB8-2A0F-A66365BC9717}"/>
                    </a:ext>
                  </a:extLst>
                </p:cNvPr>
                <p:cNvSpPr/>
                <p:nvPr/>
              </p:nvSpPr>
              <p:spPr>
                <a:xfrm>
                  <a:off x="5222240" y="3713705"/>
                  <a:ext cx="701040" cy="645160"/>
                </a:xfrm>
                <a:prstGeom prst="ellipse">
                  <a:avLst/>
                </a:prstGeom>
                <a:solidFill>
                  <a:srgbClr val="4F59A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100">
                    <a:solidFill>
                      <a:srgbClr val="4F59A8"/>
                    </a:solidFill>
                    <a:latin typeface="Roboto" panose="02000000000000000000" pitchFamily="2" charset="0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33" name="Ellipszis 32">
                  <a:extLst>
                    <a:ext uri="{FF2B5EF4-FFF2-40B4-BE49-F238E27FC236}">
                      <a16:creationId xmlns:a16="http://schemas.microsoft.com/office/drawing/2014/main" id="{C3D49929-0195-7529-59FB-E5A14B9ECEFD}"/>
                    </a:ext>
                  </a:extLst>
                </p:cNvPr>
                <p:cNvSpPr/>
                <p:nvPr/>
              </p:nvSpPr>
              <p:spPr>
                <a:xfrm>
                  <a:off x="7249160" y="3713705"/>
                  <a:ext cx="701040" cy="645160"/>
                </a:xfrm>
                <a:prstGeom prst="ellipse">
                  <a:avLst/>
                </a:prstGeom>
                <a:solidFill>
                  <a:srgbClr val="4F59A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100">
                    <a:solidFill>
                      <a:srgbClr val="4F59A8"/>
                    </a:solidFill>
                    <a:latin typeface="Roboto" panose="02000000000000000000" pitchFamily="2" charset="0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34" name="Ellipszis 33">
                  <a:extLst>
                    <a:ext uri="{FF2B5EF4-FFF2-40B4-BE49-F238E27FC236}">
                      <a16:creationId xmlns:a16="http://schemas.microsoft.com/office/drawing/2014/main" id="{E8C33A2A-262B-7681-EA56-D7975ED4C8C4}"/>
                    </a:ext>
                  </a:extLst>
                </p:cNvPr>
                <p:cNvSpPr/>
                <p:nvPr/>
              </p:nvSpPr>
              <p:spPr>
                <a:xfrm>
                  <a:off x="3210560" y="3713705"/>
                  <a:ext cx="701040" cy="645160"/>
                </a:xfrm>
                <a:prstGeom prst="ellipse">
                  <a:avLst/>
                </a:prstGeom>
                <a:solidFill>
                  <a:srgbClr val="4F59A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100">
                    <a:solidFill>
                      <a:srgbClr val="4F59A8"/>
                    </a:solidFill>
                    <a:latin typeface="Roboto" panose="02000000000000000000" pitchFamily="2" charset="0"/>
                    <a:ea typeface="Roboto" panose="02000000000000000000" pitchFamily="2" charset="0"/>
                  </a:endParaRPr>
                </a:p>
              </p:txBody>
            </p:sp>
            <p:cxnSp>
              <p:nvCxnSpPr>
                <p:cNvPr id="35" name="Egyenes összekötő nyíllal 34">
                  <a:extLst>
                    <a:ext uri="{FF2B5EF4-FFF2-40B4-BE49-F238E27FC236}">
                      <a16:creationId xmlns:a16="http://schemas.microsoft.com/office/drawing/2014/main" id="{9FFF369C-06CC-F52C-7B30-EFFE4E2F60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2160" y="4036285"/>
                  <a:ext cx="1137920" cy="0"/>
                </a:xfrm>
                <a:prstGeom prst="straightConnector1">
                  <a:avLst/>
                </a:prstGeom>
                <a:ln w="38100">
                  <a:headEnd type="none" w="med" len="med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Egyenes összekötő nyíllal 35">
                  <a:extLst>
                    <a:ext uri="{FF2B5EF4-FFF2-40B4-BE49-F238E27FC236}">
                      <a16:creationId xmlns:a16="http://schemas.microsoft.com/office/drawing/2014/main" id="{388DC75E-86E6-2D1B-B646-BB349AFEC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3040" y="4046445"/>
                  <a:ext cx="1137920" cy="0"/>
                </a:xfrm>
                <a:prstGeom prst="straightConnector1">
                  <a:avLst/>
                </a:prstGeom>
                <a:ln w="38100">
                  <a:headEnd type="none" w="med" len="med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Egyenes összekötő nyíllal 36">
                  <a:extLst>
                    <a:ext uri="{FF2B5EF4-FFF2-40B4-BE49-F238E27FC236}">
                      <a16:creationId xmlns:a16="http://schemas.microsoft.com/office/drawing/2014/main" id="{7D1750C9-A865-4F01-33B8-EF202B3FF3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5040" y="4056605"/>
                  <a:ext cx="1137920" cy="0"/>
                </a:xfrm>
                <a:prstGeom prst="straightConnector1">
                  <a:avLst/>
                </a:prstGeom>
                <a:ln w="38100">
                  <a:headEnd type="none" w="med" len="med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Egyenes összekötő nyíllal 37">
                  <a:extLst>
                    <a:ext uri="{FF2B5EF4-FFF2-40B4-BE49-F238E27FC236}">
                      <a16:creationId xmlns:a16="http://schemas.microsoft.com/office/drawing/2014/main" id="{0FCBFC15-54FD-5730-EC2A-09A2D25B6F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95920" y="4046445"/>
                  <a:ext cx="1137920" cy="0"/>
                </a:xfrm>
                <a:prstGeom prst="straightConnector1">
                  <a:avLst/>
                </a:prstGeom>
                <a:ln w="38100">
                  <a:headEnd type="none" w="med" len="med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" name="Cím 2">
              <a:extLst>
                <a:ext uri="{FF2B5EF4-FFF2-40B4-BE49-F238E27FC236}">
                  <a16:creationId xmlns:a16="http://schemas.microsoft.com/office/drawing/2014/main" id="{EBCCBB3F-CEFD-2507-2E59-17CF1A707920}"/>
                </a:ext>
              </a:extLst>
            </p:cNvPr>
            <p:cNvSpPr txBox="1">
              <a:spLocks/>
            </p:cNvSpPr>
            <p:nvPr/>
          </p:nvSpPr>
          <p:spPr>
            <a:xfrm>
              <a:off x="337875" y="3408656"/>
              <a:ext cx="3322319" cy="1265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000" b="1" i="0" u="none" strike="noStrike" cap="none">
                  <a:solidFill>
                    <a:schemeClr val="dk1"/>
                  </a:solidFill>
                  <a:latin typeface="Trebuchet MS" panose="020B0603020202020204" pitchFamily="34" charset="0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ts val="1200"/>
                </a:spcAft>
              </a:pPr>
              <a:r>
                <a:rPr lang="hu-HU" sz="2000" dirty="0">
                  <a:solidFill>
                    <a:srgbClr val="4F59A8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Indító döntés az új technológia bevezetéséről</a:t>
              </a:r>
            </a:p>
          </p:txBody>
        </p:sp>
        <p:sp>
          <p:nvSpPr>
            <p:cNvPr id="25" name="Ellipszis 24">
              <a:extLst>
                <a:ext uri="{FF2B5EF4-FFF2-40B4-BE49-F238E27FC236}">
                  <a16:creationId xmlns:a16="http://schemas.microsoft.com/office/drawing/2014/main" id="{F87109A7-60E3-1B7C-CBEC-4399C36F8426}"/>
                </a:ext>
              </a:extLst>
            </p:cNvPr>
            <p:cNvSpPr/>
            <p:nvPr/>
          </p:nvSpPr>
          <p:spPr>
            <a:xfrm>
              <a:off x="1272136" y="2946600"/>
              <a:ext cx="701040" cy="645160"/>
            </a:xfrm>
            <a:prstGeom prst="ellipse">
              <a:avLst/>
            </a:prstGeom>
            <a:solidFill>
              <a:srgbClr val="4F59A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39" name="Cím 2">
            <a:extLst>
              <a:ext uri="{FF2B5EF4-FFF2-40B4-BE49-F238E27FC236}">
                <a16:creationId xmlns:a16="http://schemas.microsoft.com/office/drawing/2014/main" id="{D75B3201-7162-E877-DA60-A22DB80DD23C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Döntés a bevezetésről</a:t>
            </a:r>
          </a:p>
        </p:txBody>
      </p:sp>
    </p:spTree>
    <p:extLst>
      <p:ext uri="{BB962C8B-B14F-4D97-AF65-F5344CB8AC3E}">
        <p14:creationId xmlns:p14="http://schemas.microsoft.com/office/powerpoint/2010/main" val="299209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5D7F22-0423-CC46-3179-540BF9845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A munkahelyi szereplők együttműködése</a:t>
            </a:r>
          </a:p>
        </p:txBody>
      </p:sp>
      <p:sp>
        <p:nvSpPr>
          <p:cNvPr id="39" name="Cím 2">
            <a:extLst>
              <a:ext uri="{FF2B5EF4-FFF2-40B4-BE49-F238E27FC236}">
                <a16:creationId xmlns:a16="http://schemas.microsoft.com/office/drawing/2014/main" id="{D75B3201-7162-E877-DA60-A22DB80DD23C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Megismertetés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7AEE2EA-4D1B-5B7D-B760-F18EA77389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1546216"/>
              </p:ext>
            </p:extLst>
          </p:nvPr>
        </p:nvGraphicFramePr>
        <p:xfrm>
          <a:off x="1085392" y="2502738"/>
          <a:ext cx="11013865" cy="3443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5FC4711C-E6F2-D0F7-BC87-D1EFACD47FFC}"/>
              </a:ext>
            </a:extLst>
          </p:cNvPr>
          <p:cNvGrpSpPr/>
          <p:nvPr/>
        </p:nvGrpSpPr>
        <p:grpSpPr>
          <a:xfrm>
            <a:off x="1085392" y="1049241"/>
            <a:ext cx="5426233" cy="1485648"/>
            <a:chOff x="504611" y="899546"/>
            <a:chExt cx="5426233" cy="1485648"/>
          </a:xfrm>
        </p:grpSpPr>
        <p:grpSp>
          <p:nvGrpSpPr>
            <p:cNvPr id="6" name="Csoportba foglalás 5">
              <a:extLst>
                <a:ext uri="{FF2B5EF4-FFF2-40B4-BE49-F238E27FC236}">
                  <a16:creationId xmlns:a16="http://schemas.microsoft.com/office/drawing/2014/main" id="{3CD9034C-4600-FD20-75D0-5A48A8593BDF}"/>
                </a:ext>
              </a:extLst>
            </p:cNvPr>
            <p:cNvGrpSpPr/>
            <p:nvPr/>
          </p:nvGrpSpPr>
          <p:grpSpPr>
            <a:xfrm>
              <a:off x="504611" y="899546"/>
              <a:ext cx="5426233" cy="1485648"/>
              <a:chOff x="504611" y="899546"/>
              <a:chExt cx="5426233" cy="1485648"/>
            </a:xfrm>
          </p:grpSpPr>
          <p:grpSp>
            <p:nvGrpSpPr>
              <p:cNvPr id="8" name="Csoportba foglalás 7">
                <a:extLst>
                  <a:ext uri="{FF2B5EF4-FFF2-40B4-BE49-F238E27FC236}">
                    <a16:creationId xmlns:a16="http://schemas.microsoft.com/office/drawing/2014/main" id="{75CED96F-0CFE-B289-D569-C7D7105CCCD7}"/>
                  </a:ext>
                </a:extLst>
              </p:cNvPr>
              <p:cNvGrpSpPr/>
              <p:nvPr/>
            </p:nvGrpSpPr>
            <p:grpSpPr>
              <a:xfrm>
                <a:off x="504611" y="899546"/>
                <a:ext cx="5426233" cy="1485648"/>
                <a:chOff x="842487" y="2598704"/>
                <a:chExt cx="5426233" cy="1485648"/>
              </a:xfrm>
            </p:grpSpPr>
            <p:grpSp>
              <p:nvGrpSpPr>
                <p:cNvPr id="10" name="Csoportba foglalás 9">
                  <a:extLst>
                    <a:ext uri="{FF2B5EF4-FFF2-40B4-BE49-F238E27FC236}">
                      <a16:creationId xmlns:a16="http://schemas.microsoft.com/office/drawing/2014/main" id="{EEB0D50F-39F1-3F4F-12E4-4F23F576BDB4}"/>
                    </a:ext>
                  </a:extLst>
                </p:cNvPr>
                <p:cNvGrpSpPr/>
                <p:nvPr/>
              </p:nvGrpSpPr>
              <p:grpSpPr>
                <a:xfrm>
                  <a:off x="1576603" y="2598704"/>
                  <a:ext cx="4692117" cy="1292577"/>
                  <a:chOff x="1078534" y="2635068"/>
                  <a:chExt cx="9711847" cy="2664401"/>
                </a:xfrm>
              </p:grpSpPr>
              <p:sp>
                <p:nvSpPr>
                  <p:cNvPr id="12" name="Cím 2">
                    <a:extLst>
                      <a:ext uri="{FF2B5EF4-FFF2-40B4-BE49-F238E27FC236}">
                        <a16:creationId xmlns:a16="http://schemas.microsoft.com/office/drawing/2014/main" id="{1915A84E-DA29-2EB9-7019-78EDF5D3B65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078534" y="2635068"/>
                    <a:ext cx="4258100" cy="8572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  <a:defRPr sz="4000" b="1" i="0" u="none" strike="noStrike" cap="none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Calibri"/>
                        <a:cs typeface="Calibri"/>
                        <a:sym typeface="Calibri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Aft>
                        <a:spcPts val="1200"/>
                      </a:spcAft>
                    </a:pPr>
                    <a:r>
                      <a:rPr lang="hu-HU" sz="2000" dirty="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Megismertetés</a:t>
                    </a:r>
                  </a:p>
                </p:txBody>
              </p:sp>
              <p:sp>
                <p:nvSpPr>
                  <p:cNvPr id="13" name="Cím 2">
                    <a:extLst>
                      <a:ext uri="{FF2B5EF4-FFF2-40B4-BE49-F238E27FC236}">
                        <a16:creationId xmlns:a16="http://schemas.microsoft.com/office/drawing/2014/main" id="{F756BA68-BB85-613B-3258-2A4645CE0ABA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409670" y="4327357"/>
                    <a:ext cx="2509060" cy="97211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rm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  <a:defRPr sz="4000" b="1" i="0" u="none" strike="noStrike" cap="none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Calibri"/>
                        <a:cs typeface="Calibri"/>
                        <a:sym typeface="Calibri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Aft>
                        <a:spcPts val="1200"/>
                      </a:spcAft>
                    </a:pPr>
                    <a:r>
                      <a:rPr lang="hu-HU" sz="1100" b="0" dirty="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bevezetés</a:t>
                    </a:r>
                  </a:p>
                </p:txBody>
              </p:sp>
              <p:sp>
                <p:nvSpPr>
                  <p:cNvPr id="14" name="Cím 2">
                    <a:extLst>
                      <a:ext uri="{FF2B5EF4-FFF2-40B4-BE49-F238E27FC236}">
                        <a16:creationId xmlns:a16="http://schemas.microsoft.com/office/drawing/2014/main" id="{47EE1CC7-A563-1508-BA7A-F5877B44AF11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426430" y="2801395"/>
                    <a:ext cx="2509060" cy="97211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  <a:defRPr sz="4000" b="1" i="0" u="none" strike="noStrike" cap="none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Calibri"/>
                        <a:cs typeface="Calibri"/>
                        <a:sym typeface="Calibri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Aft>
                        <a:spcPts val="1200"/>
                      </a:spcAft>
                    </a:pPr>
                    <a:r>
                      <a:rPr lang="hu-HU" sz="1100" b="0" dirty="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Kezdeti munka-tapasztalatok</a:t>
                    </a:r>
                  </a:p>
                </p:txBody>
              </p:sp>
              <p:sp>
                <p:nvSpPr>
                  <p:cNvPr id="15" name="Cím 2">
                    <a:extLst>
                      <a:ext uri="{FF2B5EF4-FFF2-40B4-BE49-F238E27FC236}">
                        <a16:creationId xmlns:a16="http://schemas.microsoft.com/office/drawing/2014/main" id="{34545B1C-94DF-E6B1-2C2A-95826AB6273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8281321" y="4311957"/>
                    <a:ext cx="2509060" cy="97211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rm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  <a:defRPr sz="4000" b="1" i="0" u="none" strike="noStrike" cap="none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Calibri"/>
                        <a:cs typeface="Calibri"/>
                        <a:sym typeface="Calibri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Aft>
                        <a:spcPts val="1200"/>
                      </a:spcAft>
                    </a:pPr>
                    <a:r>
                      <a:rPr lang="hu-HU" sz="1100" b="0" dirty="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intézményesítés</a:t>
                    </a:r>
                  </a:p>
                </p:txBody>
              </p:sp>
              <p:grpSp>
                <p:nvGrpSpPr>
                  <p:cNvPr id="16" name="Csoportba foglalás 15">
                    <a:extLst>
                      <a:ext uri="{FF2B5EF4-FFF2-40B4-BE49-F238E27FC236}">
                        <a16:creationId xmlns:a16="http://schemas.microsoft.com/office/drawing/2014/main" id="{0D17A0B8-1ECD-CE78-5E0D-C689F21F0301}"/>
                      </a:ext>
                    </a:extLst>
                  </p:cNvPr>
                  <p:cNvGrpSpPr/>
                  <p:nvPr/>
                </p:nvGrpSpPr>
                <p:grpSpPr>
                  <a:xfrm>
                    <a:off x="1495390" y="3713705"/>
                    <a:ext cx="8380130" cy="645160"/>
                    <a:chOff x="1495390" y="3713705"/>
                    <a:chExt cx="8380130" cy="645160"/>
                  </a:xfrm>
                </p:grpSpPr>
                <p:sp>
                  <p:nvSpPr>
                    <p:cNvPr id="17" name="Ellipszis 16">
                      <a:extLst>
                        <a:ext uri="{FF2B5EF4-FFF2-40B4-BE49-F238E27FC236}">
                          <a16:creationId xmlns:a16="http://schemas.microsoft.com/office/drawing/2014/main" id="{BEFB065E-0A49-E371-C1AF-CB7DD249F1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4480" y="3713705"/>
                      <a:ext cx="701040" cy="645160"/>
                    </a:xfrm>
                    <a:prstGeom prst="ellipse">
                      <a:avLst/>
                    </a:prstGeom>
                    <a:solidFill>
                      <a:srgbClr val="4F59A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 sz="110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8" name="Ellipszis 17">
                      <a:extLst>
                        <a:ext uri="{FF2B5EF4-FFF2-40B4-BE49-F238E27FC236}">
                          <a16:creationId xmlns:a16="http://schemas.microsoft.com/office/drawing/2014/main" id="{3E9F026B-244C-9B0D-5556-5B54AD35F6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2240" y="3713705"/>
                      <a:ext cx="701040" cy="645160"/>
                    </a:xfrm>
                    <a:prstGeom prst="ellipse">
                      <a:avLst/>
                    </a:prstGeom>
                    <a:solidFill>
                      <a:srgbClr val="4F59A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 sz="110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9" name="Ellipszis 18">
                      <a:extLst>
                        <a:ext uri="{FF2B5EF4-FFF2-40B4-BE49-F238E27FC236}">
                          <a16:creationId xmlns:a16="http://schemas.microsoft.com/office/drawing/2014/main" id="{8A5D7025-5ED4-64AB-50E4-012C39A532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49160" y="3713705"/>
                      <a:ext cx="701040" cy="645160"/>
                    </a:xfrm>
                    <a:prstGeom prst="ellipse">
                      <a:avLst/>
                    </a:prstGeom>
                    <a:solidFill>
                      <a:srgbClr val="4F59A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 sz="110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cxnSp>
                  <p:nvCxnSpPr>
                    <p:cNvPr id="20" name="Egyenes összekötő nyíllal 19">
                      <a:extLst>
                        <a:ext uri="{FF2B5EF4-FFF2-40B4-BE49-F238E27FC236}">
                          <a16:creationId xmlns:a16="http://schemas.microsoft.com/office/drawing/2014/main" id="{CF66C7A2-9FBE-0391-016A-099C2733B2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495390" y="4036285"/>
                      <a:ext cx="1137920" cy="0"/>
                    </a:xfrm>
                    <a:prstGeom prst="straightConnector1">
                      <a:avLst/>
                    </a:prstGeom>
                    <a:ln w="38100">
                      <a:headEnd type="none" w="med" len="med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Egyenes összekötő nyíllal 20">
                      <a:extLst>
                        <a:ext uri="{FF2B5EF4-FFF2-40B4-BE49-F238E27FC236}">
                          <a16:creationId xmlns:a16="http://schemas.microsoft.com/office/drawing/2014/main" id="{C6DB5003-DE7E-CC39-1074-36B2BE295A8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03040" y="4046445"/>
                      <a:ext cx="1137920" cy="0"/>
                    </a:xfrm>
                    <a:prstGeom prst="straightConnector1">
                      <a:avLst/>
                    </a:prstGeom>
                    <a:ln w="38100">
                      <a:headEnd type="none" w="med" len="med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Egyenes összekötő nyíllal 39">
                      <a:extLst>
                        <a:ext uri="{FF2B5EF4-FFF2-40B4-BE49-F238E27FC236}">
                          <a16:creationId xmlns:a16="http://schemas.microsoft.com/office/drawing/2014/main" id="{64783037-C628-3F92-9806-7AF89071B4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5040" y="4056605"/>
                      <a:ext cx="1137920" cy="0"/>
                    </a:xfrm>
                    <a:prstGeom prst="straightConnector1">
                      <a:avLst/>
                    </a:prstGeom>
                    <a:ln w="38100">
                      <a:headEnd type="none" w="med" len="med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Egyenes összekötő nyíllal 40">
                      <a:extLst>
                        <a:ext uri="{FF2B5EF4-FFF2-40B4-BE49-F238E27FC236}">
                          <a16:creationId xmlns:a16="http://schemas.microsoft.com/office/drawing/2014/main" id="{531DC348-EE10-3127-AFCE-1A0959768A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995920" y="4046445"/>
                      <a:ext cx="1137920" cy="0"/>
                    </a:xfrm>
                    <a:prstGeom prst="straightConnector1">
                      <a:avLst/>
                    </a:prstGeom>
                    <a:ln w="38100">
                      <a:headEnd type="none" w="med" len="med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1" name="Cím 2">
                  <a:extLst>
                    <a:ext uri="{FF2B5EF4-FFF2-40B4-BE49-F238E27FC236}">
                      <a16:creationId xmlns:a16="http://schemas.microsoft.com/office/drawing/2014/main" id="{CDB1D23E-57E0-511D-0CC2-89B19CD8489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42487" y="3434967"/>
                  <a:ext cx="2014341" cy="6493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rm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  <a:defRPr sz="4000" b="1" i="0" u="none" strike="noStrike" cap="none">
                      <a:solidFill>
                        <a:schemeClr val="dk1"/>
                      </a:solidFill>
                      <a:latin typeface="Trebuchet MS" panose="020B0603020202020204" pitchFamily="34" charset="0"/>
                      <a:ea typeface="Calibri"/>
                      <a:cs typeface="Calibri"/>
                      <a:sym typeface="Calibri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Aft>
                      <a:spcPts val="1200"/>
                    </a:spcAft>
                  </a:pPr>
                  <a:r>
                    <a:rPr lang="hu-HU" sz="1100" b="0" dirty="0">
                      <a:solidFill>
                        <a:srgbClr val="4F59A8"/>
                      </a:solidFill>
                      <a:latin typeface="Roboto" panose="02000000000000000000" pitchFamily="2" charset="0"/>
                      <a:ea typeface="Roboto" panose="02000000000000000000" pitchFamily="2" charset="0"/>
                    </a:rPr>
                    <a:t>Indító döntés az új technológia bevezetéséről</a:t>
                  </a:r>
                </a:p>
              </p:txBody>
            </p:sp>
          </p:grpSp>
          <p:sp>
            <p:nvSpPr>
              <p:cNvPr id="9" name="Ellipszis 8">
                <a:extLst>
                  <a:ext uri="{FF2B5EF4-FFF2-40B4-BE49-F238E27FC236}">
                    <a16:creationId xmlns:a16="http://schemas.microsoft.com/office/drawing/2014/main" id="{893A06D8-2182-40AC-5566-9C697E39B3FD}"/>
                  </a:ext>
                </a:extLst>
              </p:cNvPr>
              <p:cNvSpPr/>
              <p:nvPr/>
            </p:nvSpPr>
            <p:spPr>
              <a:xfrm>
                <a:off x="1060614" y="1407538"/>
                <a:ext cx="338696" cy="312986"/>
              </a:xfrm>
              <a:prstGeom prst="ellipse">
                <a:avLst/>
              </a:prstGeom>
              <a:solidFill>
                <a:srgbClr val="4F59A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100">
                  <a:solidFill>
                    <a:srgbClr val="4F59A8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7" name="Ellipszis 6">
              <a:extLst>
                <a:ext uri="{FF2B5EF4-FFF2-40B4-BE49-F238E27FC236}">
                  <a16:creationId xmlns:a16="http://schemas.microsoft.com/office/drawing/2014/main" id="{26F03745-3258-D185-9EAA-4F514FCF1B4E}"/>
                </a:ext>
              </a:extLst>
            </p:cNvPr>
            <p:cNvSpPr/>
            <p:nvPr/>
          </p:nvSpPr>
          <p:spPr>
            <a:xfrm>
              <a:off x="1973372" y="1230015"/>
              <a:ext cx="701040" cy="645160"/>
            </a:xfrm>
            <a:prstGeom prst="ellipse">
              <a:avLst/>
            </a:prstGeom>
            <a:solidFill>
              <a:srgbClr val="4F59A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C5CA7B61-7B83-0A49-EC35-BE9D7A66F23D}"/>
              </a:ext>
            </a:extLst>
          </p:cNvPr>
          <p:cNvSpPr txBox="1"/>
          <p:nvPr/>
        </p:nvSpPr>
        <p:spPr>
          <a:xfrm>
            <a:off x="3102325" y="615169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u-HU" sz="2400" b="0" kern="12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HOVA – MIT – MIÉRT – HOGYAN - KIVEL</a:t>
            </a:r>
          </a:p>
        </p:txBody>
      </p:sp>
    </p:spTree>
    <p:extLst>
      <p:ext uri="{BB962C8B-B14F-4D97-AF65-F5344CB8AC3E}">
        <p14:creationId xmlns:p14="http://schemas.microsoft.com/office/powerpoint/2010/main" val="2145960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5D7F22-0423-CC46-3179-540BF9845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A munkahelyi szereplők együttműködése</a:t>
            </a:r>
          </a:p>
        </p:txBody>
      </p:sp>
      <p:sp>
        <p:nvSpPr>
          <p:cNvPr id="39" name="Cím 2">
            <a:extLst>
              <a:ext uri="{FF2B5EF4-FFF2-40B4-BE49-F238E27FC236}">
                <a16:creationId xmlns:a16="http://schemas.microsoft.com/office/drawing/2014/main" id="{D75B3201-7162-E877-DA60-A22DB80DD23C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Bevezetés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260DBD9-07ED-6315-E446-ACD11EA177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1874441"/>
              </p:ext>
            </p:extLst>
          </p:nvPr>
        </p:nvGraphicFramePr>
        <p:xfrm>
          <a:off x="1026621" y="2638463"/>
          <a:ext cx="11013865" cy="2956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91D5FDE0-5DA7-6613-B0E8-ABA2E2A38B0A}"/>
              </a:ext>
            </a:extLst>
          </p:cNvPr>
          <p:cNvGrpSpPr/>
          <p:nvPr/>
        </p:nvGrpSpPr>
        <p:grpSpPr>
          <a:xfrm>
            <a:off x="1256451" y="980236"/>
            <a:ext cx="5426233" cy="1404958"/>
            <a:chOff x="504611" y="980236"/>
            <a:chExt cx="5426233" cy="1404958"/>
          </a:xfrm>
        </p:grpSpPr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989BAD2A-0ED7-06D9-4CEC-7AB5C2CE1FCB}"/>
                </a:ext>
              </a:extLst>
            </p:cNvPr>
            <p:cNvGrpSpPr/>
            <p:nvPr/>
          </p:nvGrpSpPr>
          <p:grpSpPr>
            <a:xfrm>
              <a:off x="504611" y="980236"/>
              <a:ext cx="5426233" cy="1404958"/>
              <a:chOff x="504611" y="980236"/>
              <a:chExt cx="5426233" cy="1404958"/>
            </a:xfrm>
          </p:grpSpPr>
          <p:grpSp>
            <p:nvGrpSpPr>
              <p:cNvPr id="25" name="Csoportba foglalás 24">
                <a:extLst>
                  <a:ext uri="{FF2B5EF4-FFF2-40B4-BE49-F238E27FC236}">
                    <a16:creationId xmlns:a16="http://schemas.microsoft.com/office/drawing/2014/main" id="{A1DF8A75-A12B-188A-8AB1-D6E723B50EF8}"/>
                  </a:ext>
                </a:extLst>
              </p:cNvPr>
              <p:cNvGrpSpPr/>
              <p:nvPr/>
            </p:nvGrpSpPr>
            <p:grpSpPr>
              <a:xfrm>
                <a:off x="504611" y="980236"/>
                <a:ext cx="5426233" cy="1404958"/>
                <a:chOff x="842487" y="2679394"/>
                <a:chExt cx="5426233" cy="1404958"/>
              </a:xfrm>
            </p:grpSpPr>
            <p:grpSp>
              <p:nvGrpSpPr>
                <p:cNvPr id="27" name="Csoportba foglalás 26">
                  <a:extLst>
                    <a:ext uri="{FF2B5EF4-FFF2-40B4-BE49-F238E27FC236}">
                      <a16:creationId xmlns:a16="http://schemas.microsoft.com/office/drawing/2014/main" id="{A0D1C1BD-09E6-A8F7-E601-5DFD051A622A}"/>
                    </a:ext>
                  </a:extLst>
                </p:cNvPr>
                <p:cNvGrpSpPr/>
                <p:nvPr/>
              </p:nvGrpSpPr>
              <p:grpSpPr>
                <a:xfrm>
                  <a:off x="1471737" y="2679394"/>
                  <a:ext cx="4796983" cy="1404174"/>
                  <a:chOff x="861480" y="2801395"/>
                  <a:chExt cx="9928901" cy="2894436"/>
                </a:xfrm>
              </p:grpSpPr>
              <p:sp>
                <p:nvSpPr>
                  <p:cNvPr id="29" name="Cím 2">
                    <a:extLst>
                      <a:ext uri="{FF2B5EF4-FFF2-40B4-BE49-F238E27FC236}">
                        <a16:creationId xmlns:a16="http://schemas.microsoft.com/office/drawing/2014/main" id="{5840B3D7-99C4-F26C-1C17-129B1F147AEA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861480" y="2970072"/>
                    <a:ext cx="4258100" cy="8572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  <a:defRPr sz="4000" b="1" i="0" u="none" strike="noStrike" cap="none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Calibri"/>
                        <a:cs typeface="Calibri"/>
                        <a:sym typeface="Calibri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Aft>
                        <a:spcPts val="1200"/>
                      </a:spcAft>
                    </a:pPr>
                    <a:r>
                      <a:rPr lang="hu-HU" sz="1100" b="0" dirty="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megismertetés</a:t>
                    </a:r>
                  </a:p>
                </p:txBody>
              </p:sp>
              <p:sp>
                <p:nvSpPr>
                  <p:cNvPr id="30" name="Cím 2">
                    <a:extLst>
                      <a:ext uri="{FF2B5EF4-FFF2-40B4-BE49-F238E27FC236}">
                        <a16:creationId xmlns:a16="http://schemas.microsoft.com/office/drawing/2014/main" id="{D10087F1-7913-0658-21A6-5008BAD193B0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916293" y="4723720"/>
                    <a:ext cx="2956788" cy="9721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  <a:defRPr sz="4000" b="1" i="0" u="none" strike="noStrike" cap="none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Calibri"/>
                        <a:cs typeface="Calibri"/>
                        <a:sym typeface="Calibri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Aft>
                        <a:spcPts val="1200"/>
                      </a:spcAft>
                    </a:pPr>
                    <a:r>
                      <a:rPr lang="hu-HU" sz="2000" dirty="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Bevezetés</a:t>
                    </a:r>
                  </a:p>
                </p:txBody>
              </p:sp>
              <p:sp>
                <p:nvSpPr>
                  <p:cNvPr id="31" name="Cím 2">
                    <a:extLst>
                      <a:ext uri="{FF2B5EF4-FFF2-40B4-BE49-F238E27FC236}">
                        <a16:creationId xmlns:a16="http://schemas.microsoft.com/office/drawing/2014/main" id="{D9F39434-FCFE-8301-F7DE-E0696206198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426430" y="2801395"/>
                    <a:ext cx="2509060" cy="97211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  <a:defRPr sz="4000" b="1" i="0" u="none" strike="noStrike" cap="none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Calibri"/>
                        <a:cs typeface="Calibri"/>
                        <a:sym typeface="Calibri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Aft>
                        <a:spcPts val="1200"/>
                      </a:spcAft>
                    </a:pPr>
                    <a:r>
                      <a:rPr lang="hu-HU" sz="1100" b="0" dirty="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Kezdeti munka-tapasztalatok</a:t>
                    </a:r>
                  </a:p>
                </p:txBody>
              </p:sp>
              <p:sp>
                <p:nvSpPr>
                  <p:cNvPr id="32" name="Cím 2">
                    <a:extLst>
                      <a:ext uri="{FF2B5EF4-FFF2-40B4-BE49-F238E27FC236}">
                        <a16:creationId xmlns:a16="http://schemas.microsoft.com/office/drawing/2014/main" id="{6E0F9F8A-88E6-7CA7-57F3-2C0677AD5BFC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8281321" y="4311957"/>
                    <a:ext cx="2509060" cy="97211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rm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  <a:defRPr sz="4000" b="1" i="0" u="none" strike="noStrike" cap="none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Calibri"/>
                        <a:cs typeface="Calibri"/>
                        <a:sym typeface="Calibri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Aft>
                        <a:spcPts val="1200"/>
                      </a:spcAft>
                    </a:pPr>
                    <a:r>
                      <a:rPr lang="hu-HU" sz="1100" b="0" dirty="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intézményesítés</a:t>
                    </a:r>
                  </a:p>
                </p:txBody>
              </p:sp>
              <p:grpSp>
                <p:nvGrpSpPr>
                  <p:cNvPr id="33" name="Csoportba foglalás 32">
                    <a:extLst>
                      <a:ext uri="{FF2B5EF4-FFF2-40B4-BE49-F238E27FC236}">
                        <a16:creationId xmlns:a16="http://schemas.microsoft.com/office/drawing/2014/main" id="{63151C06-2CEF-5466-0A22-044A85CC88AE}"/>
                      </a:ext>
                    </a:extLst>
                  </p:cNvPr>
                  <p:cNvGrpSpPr/>
                  <p:nvPr/>
                </p:nvGrpSpPr>
                <p:grpSpPr>
                  <a:xfrm>
                    <a:off x="1495390" y="3690484"/>
                    <a:ext cx="8380130" cy="668381"/>
                    <a:chOff x="1495390" y="3690484"/>
                    <a:chExt cx="8380130" cy="668381"/>
                  </a:xfrm>
                </p:grpSpPr>
                <p:sp>
                  <p:nvSpPr>
                    <p:cNvPr id="34" name="Ellipszis 33">
                      <a:extLst>
                        <a:ext uri="{FF2B5EF4-FFF2-40B4-BE49-F238E27FC236}">
                          <a16:creationId xmlns:a16="http://schemas.microsoft.com/office/drawing/2014/main" id="{10938C4D-2A4C-9347-958B-8B4EB9B016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4480" y="3713705"/>
                      <a:ext cx="701040" cy="645160"/>
                    </a:xfrm>
                    <a:prstGeom prst="ellipse">
                      <a:avLst/>
                    </a:prstGeom>
                    <a:solidFill>
                      <a:srgbClr val="4F59A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 sz="110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5" name="Ellipszis 34">
                      <a:extLst>
                        <a:ext uri="{FF2B5EF4-FFF2-40B4-BE49-F238E27FC236}">
                          <a16:creationId xmlns:a16="http://schemas.microsoft.com/office/drawing/2014/main" id="{E33F9569-A10A-70A2-E675-074813AEEB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78318" y="3690484"/>
                      <a:ext cx="701040" cy="645160"/>
                    </a:xfrm>
                    <a:prstGeom prst="ellipse">
                      <a:avLst/>
                    </a:prstGeom>
                    <a:solidFill>
                      <a:srgbClr val="4F59A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 sz="110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6" name="Ellipszis 35">
                      <a:extLst>
                        <a:ext uri="{FF2B5EF4-FFF2-40B4-BE49-F238E27FC236}">
                          <a16:creationId xmlns:a16="http://schemas.microsoft.com/office/drawing/2014/main" id="{0B78B5CB-B9BB-6D5E-1176-B653CE3EB9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49160" y="3713705"/>
                      <a:ext cx="701040" cy="645160"/>
                    </a:xfrm>
                    <a:prstGeom prst="ellipse">
                      <a:avLst/>
                    </a:prstGeom>
                    <a:solidFill>
                      <a:srgbClr val="4F59A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 sz="110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cxnSp>
                  <p:nvCxnSpPr>
                    <p:cNvPr id="37" name="Egyenes összekötő nyíllal 36">
                      <a:extLst>
                        <a:ext uri="{FF2B5EF4-FFF2-40B4-BE49-F238E27FC236}">
                          <a16:creationId xmlns:a16="http://schemas.microsoft.com/office/drawing/2014/main" id="{FF08DB06-6B51-5EFD-D079-F54A39BEB6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495390" y="4036285"/>
                      <a:ext cx="1137920" cy="0"/>
                    </a:xfrm>
                    <a:prstGeom prst="straightConnector1">
                      <a:avLst/>
                    </a:prstGeom>
                    <a:ln w="38100">
                      <a:headEnd type="none" w="med" len="med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Egyenes összekötő nyíllal 37">
                      <a:extLst>
                        <a:ext uri="{FF2B5EF4-FFF2-40B4-BE49-F238E27FC236}">
                          <a16:creationId xmlns:a16="http://schemas.microsoft.com/office/drawing/2014/main" id="{FB789039-CA9C-E457-C187-8B01BE2CA5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523375" y="4004778"/>
                      <a:ext cx="1137920" cy="0"/>
                    </a:xfrm>
                    <a:prstGeom prst="straightConnector1">
                      <a:avLst/>
                    </a:prstGeom>
                    <a:ln w="38100">
                      <a:headEnd type="none" w="med" len="med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Egyenes összekötő nyíllal 42">
                      <a:extLst>
                        <a:ext uri="{FF2B5EF4-FFF2-40B4-BE49-F238E27FC236}">
                          <a16:creationId xmlns:a16="http://schemas.microsoft.com/office/drawing/2014/main" id="{8E3F106E-B71C-5B68-5EBB-2B5C6F458F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5040" y="4056605"/>
                      <a:ext cx="1137920" cy="0"/>
                    </a:xfrm>
                    <a:prstGeom prst="straightConnector1">
                      <a:avLst/>
                    </a:prstGeom>
                    <a:ln w="38100">
                      <a:headEnd type="none" w="med" len="med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Egyenes összekötő nyíllal 43">
                      <a:extLst>
                        <a:ext uri="{FF2B5EF4-FFF2-40B4-BE49-F238E27FC236}">
                          <a16:creationId xmlns:a16="http://schemas.microsoft.com/office/drawing/2014/main" id="{6A3B4C1C-F5FC-2FF5-0299-7C407BAAFC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995920" y="4046445"/>
                      <a:ext cx="1137920" cy="0"/>
                    </a:xfrm>
                    <a:prstGeom prst="straightConnector1">
                      <a:avLst/>
                    </a:prstGeom>
                    <a:ln w="38100">
                      <a:headEnd type="none" w="med" len="med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8" name="Cím 2">
                  <a:extLst>
                    <a:ext uri="{FF2B5EF4-FFF2-40B4-BE49-F238E27FC236}">
                      <a16:creationId xmlns:a16="http://schemas.microsoft.com/office/drawing/2014/main" id="{E8A60951-6C1D-7783-66DC-F2EE8262542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42487" y="3434967"/>
                  <a:ext cx="2014341" cy="6493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rm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  <a:defRPr sz="4000" b="1" i="0" u="none" strike="noStrike" cap="none">
                      <a:solidFill>
                        <a:schemeClr val="dk1"/>
                      </a:solidFill>
                      <a:latin typeface="Trebuchet MS" panose="020B0603020202020204" pitchFamily="34" charset="0"/>
                      <a:ea typeface="Calibri"/>
                      <a:cs typeface="Calibri"/>
                      <a:sym typeface="Calibri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Aft>
                      <a:spcPts val="1200"/>
                    </a:spcAft>
                  </a:pPr>
                  <a:r>
                    <a:rPr lang="hu-HU" sz="1100" b="0" dirty="0">
                      <a:solidFill>
                        <a:srgbClr val="4F59A8"/>
                      </a:solidFill>
                      <a:latin typeface="Roboto" panose="02000000000000000000" pitchFamily="2" charset="0"/>
                      <a:ea typeface="Roboto" panose="02000000000000000000" pitchFamily="2" charset="0"/>
                    </a:rPr>
                    <a:t>Indító döntés az új technológia bevezetéséről</a:t>
                  </a:r>
                </a:p>
              </p:txBody>
            </p:sp>
          </p:grpSp>
          <p:sp>
            <p:nvSpPr>
              <p:cNvPr id="26" name="Ellipszis 25">
                <a:extLst>
                  <a:ext uri="{FF2B5EF4-FFF2-40B4-BE49-F238E27FC236}">
                    <a16:creationId xmlns:a16="http://schemas.microsoft.com/office/drawing/2014/main" id="{EA622495-AA79-CA3F-2A97-86055681CE4C}"/>
                  </a:ext>
                </a:extLst>
              </p:cNvPr>
              <p:cNvSpPr/>
              <p:nvPr/>
            </p:nvSpPr>
            <p:spPr>
              <a:xfrm>
                <a:off x="1060614" y="1407538"/>
                <a:ext cx="338696" cy="312986"/>
              </a:xfrm>
              <a:prstGeom prst="ellipse">
                <a:avLst/>
              </a:prstGeom>
              <a:solidFill>
                <a:srgbClr val="4F59A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100">
                  <a:solidFill>
                    <a:srgbClr val="4F59A8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24" name="Ellipszis 23">
              <a:extLst>
                <a:ext uri="{FF2B5EF4-FFF2-40B4-BE49-F238E27FC236}">
                  <a16:creationId xmlns:a16="http://schemas.microsoft.com/office/drawing/2014/main" id="{C16D9873-B553-1440-925C-C4558C78FCCF}"/>
                </a:ext>
              </a:extLst>
            </p:cNvPr>
            <p:cNvSpPr/>
            <p:nvPr/>
          </p:nvSpPr>
          <p:spPr>
            <a:xfrm>
              <a:off x="2950467" y="1218194"/>
              <a:ext cx="701040" cy="645160"/>
            </a:xfrm>
            <a:prstGeom prst="ellipse">
              <a:avLst/>
            </a:prstGeom>
            <a:solidFill>
              <a:srgbClr val="4F59A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7D71B57F-CF28-8CB6-3EC9-0E7C5F92D064}"/>
              </a:ext>
            </a:extLst>
          </p:cNvPr>
          <p:cNvSpPr txBox="1"/>
          <p:nvPr/>
        </p:nvSpPr>
        <p:spPr>
          <a:xfrm>
            <a:off x="3485553" y="601777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hu-HU" sz="2400" b="0" kern="12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MŰKÖDÉSI SZIMULÁCIÓ JELENTŐSÉGE!</a:t>
            </a:r>
          </a:p>
        </p:txBody>
      </p:sp>
    </p:spTree>
    <p:extLst>
      <p:ext uri="{BB962C8B-B14F-4D97-AF65-F5344CB8AC3E}">
        <p14:creationId xmlns:p14="http://schemas.microsoft.com/office/powerpoint/2010/main" val="647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5D7F22-0423-CC46-3179-540BF9845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A munkahelyi szereplők együttműködése</a:t>
            </a:r>
          </a:p>
        </p:txBody>
      </p:sp>
      <p:sp>
        <p:nvSpPr>
          <p:cNvPr id="39" name="Cím 2">
            <a:extLst>
              <a:ext uri="{FF2B5EF4-FFF2-40B4-BE49-F238E27FC236}">
                <a16:creationId xmlns:a16="http://schemas.microsoft.com/office/drawing/2014/main" id="{D75B3201-7162-E877-DA60-A22DB80DD23C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Kezdeti munkatapasztalatok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63DB0B1-CAD8-15CF-BC20-AF686CEAC6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153203"/>
              </p:ext>
            </p:extLst>
          </p:nvPr>
        </p:nvGraphicFramePr>
        <p:xfrm>
          <a:off x="1035894" y="2337299"/>
          <a:ext cx="11013865" cy="3811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DDC25968-ECC6-4737-0538-F7C23B97D3E8}"/>
              </a:ext>
            </a:extLst>
          </p:cNvPr>
          <p:cNvGrpSpPr/>
          <p:nvPr/>
        </p:nvGrpSpPr>
        <p:grpSpPr>
          <a:xfrm>
            <a:off x="925343" y="960700"/>
            <a:ext cx="5617483" cy="1634964"/>
            <a:chOff x="313361" y="698315"/>
            <a:chExt cx="5617483" cy="1634964"/>
          </a:xfrm>
        </p:grpSpPr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id="{4068E28F-E7A7-2E28-CE0E-66047DA16336}"/>
                </a:ext>
              </a:extLst>
            </p:cNvPr>
            <p:cNvGrpSpPr/>
            <p:nvPr/>
          </p:nvGrpSpPr>
          <p:grpSpPr>
            <a:xfrm>
              <a:off x="313361" y="698315"/>
              <a:ext cx="5617483" cy="1634964"/>
              <a:chOff x="313361" y="698315"/>
              <a:chExt cx="5617483" cy="1634964"/>
            </a:xfrm>
          </p:grpSpPr>
          <p:grpSp>
            <p:nvGrpSpPr>
              <p:cNvPr id="7" name="Csoportba foglalás 6">
                <a:extLst>
                  <a:ext uri="{FF2B5EF4-FFF2-40B4-BE49-F238E27FC236}">
                    <a16:creationId xmlns:a16="http://schemas.microsoft.com/office/drawing/2014/main" id="{CBEAADCB-D2BE-75EA-1A2D-2F220A1D8522}"/>
                  </a:ext>
                </a:extLst>
              </p:cNvPr>
              <p:cNvGrpSpPr/>
              <p:nvPr/>
            </p:nvGrpSpPr>
            <p:grpSpPr>
              <a:xfrm>
                <a:off x="313361" y="698315"/>
                <a:ext cx="5617483" cy="1634964"/>
                <a:chOff x="651237" y="2397473"/>
                <a:chExt cx="5617483" cy="1634964"/>
              </a:xfrm>
            </p:grpSpPr>
            <p:grpSp>
              <p:nvGrpSpPr>
                <p:cNvPr id="9" name="Csoportba foglalás 8">
                  <a:extLst>
                    <a:ext uri="{FF2B5EF4-FFF2-40B4-BE49-F238E27FC236}">
                      <a16:creationId xmlns:a16="http://schemas.microsoft.com/office/drawing/2014/main" id="{9E455E23-DBD2-61B5-7DF5-3862906CC48C}"/>
                    </a:ext>
                  </a:extLst>
                </p:cNvPr>
                <p:cNvGrpSpPr/>
                <p:nvPr/>
              </p:nvGrpSpPr>
              <p:grpSpPr>
                <a:xfrm>
                  <a:off x="1522033" y="2397473"/>
                  <a:ext cx="4746687" cy="1523700"/>
                  <a:chOff x="965584" y="2220269"/>
                  <a:chExt cx="9824797" cy="3140816"/>
                </a:xfrm>
              </p:grpSpPr>
              <p:sp>
                <p:nvSpPr>
                  <p:cNvPr id="11" name="Cím 2">
                    <a:extLst>
                      <a:ext uri="{FF2B5EF4-FFF2-40B4-BE49-F238E27FC236}">
                        <a16:creationId xmlns:a16="http://schemas.microsoft.com/office/drawing/2014/main" id="{3BDDEBF8-3404-7DF9-F561-78B1C8BEB29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965584" y="3057675"/>
                    <a:ext cx="4258100" cy="8572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  <a:defRPr sz="4000" b="1" i="0" u="none" strike="noStrike" cap="none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Calibri"/>
                        <a:cs typeface="Calibri"/>
                        <a:sym typeface="Calibri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Aft>
                        <a:spcPts val="1200"/>
                      </a:spcAft>
                    </a:pPr>
                    <a:r>
                      <a:rPr lang="hu-HU" sz="1100" b="0" dirty="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megismertetés</a:t>
                    </a:r>
                  </a:p>
                </p:txBody>
              </p:sp>
              <p:sp>
                <p:nvSpPr>
                  <p:cNvPr id="12" name="Cím 2">
                    <a:extLst>
                      <a:ext uri="{FF2B5EF4-FFF2-40B4-BE49-F238E27FC236}">
                        <a16:creationId xmlns:a16="http://schemas.microsoft.com/office/drawing/2014/main" id="{3960F204-E130-3986-2D6B-D66B7712E655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596174" y="4388974"/>
                    <a:ext cx="2956788" cy="9721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  <a:defRPr sz="4000" b="1" i="0" u="none" strike="noStrike" cap="none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Calibri"/>
                        <a:cs typeface="Calibri"/>
                        <a:sym typeface="Calibri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Aft>
                        <a:spcPts val="1200"/>
                      </a:spcAft>
                    </a:pPr>
                    <a:r>
                      <a:rPr lang="hu-HU" sz="1100" b="0" dirty="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bevezetés</a:t>
                    </a:r>
                  </a:p>
                </p:txBody>
              </p:sp>
              <p:sp>
                <p:nvSpPr>
                  <p:cNvPr id="13" name="Cím 2">
                    <a:extLst>
                      <a:ext uri="{FF2B5EF4-FFF2-40B4-BE49-F238E27FC236}">
                        <a16:creationId xmlns:a16="http://schemas.microsoft.com/office/drawing/2014/main" id="{DADFD3B4-092D-98F6-61AF-C59E2DD16F63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136126" y="2220269"/>
                    <a:ext cx="7654255" cy="9721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  <a:defRPr sz="4000" b="1" i="0" u="none" strike="noStrike" cap="none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Calibri"/>
                        <a:cs typeface="Calibri"/>
                        <a:sym typeface="Calibri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Aft>
                        <a:spcPts val="1200"/>
                      </a:spcAft>
                    </a:pPr>
                    <a:r>
                      <a:rPr lang="hu-HU" sz="2000" dirty="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Kezdeti munkatapasztalatok</a:t>
                    </a:r>
                  </a:p>
                </p:txBody>
              </p:sp>
              <p:sp>
                <p:nvSpPr>
                  <p:cNvPr id="14" name="Cím 2">
                    <a:extLst>
                      <a:ext uri="{FF2B5EF4-FFF2-40B4-BE49-F238E27FC236}">
                        <a16:creationId xmlns:a16="http://schemas.microsoft.com/office/drawing/2014/main" id="{5E544698-4F0B-36C4-3969-6AA20865B691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8281321" y="4311957"/>
                    <a:ext cx="2509060" cy="97211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rm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  <a:defRPr sz="4000" b="1" i="0" u="none" strike="noStrike" cap="none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Calibri"/>
                        <a:cs typeface="Calibri"/>
                        <a:sym typeface="Calibri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Aft>
                        <a:spcPts val="1200"/>
                      </a:spcAft>
                    </a:pPr>
                    <a:r>
                      <a:rPr lang="hu-HU" sz="1100" b="0" dirty="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intézményesítés</a:t>
                    </a:r>
                  </a:p>
                </p:txBody>
              </p:sp>
              <p:grpSp>
                <p:nvGrpSpPr>
                  <p:cNvPr id="15" name="Csoportba foglalás 14">
                    <a:extLst>
                      <a:ext uri="{FF2B5EF4-FFF2-40B4-BE49-F238E27FC236}">
                        <a16:creationId xmlns:a16="http://schemas.microsoft.com/office/drawing/2014/main" id="{96ECEDED-5427-4D26-DE75-4DAA9133F833}"/>
                      </a:ext>
                    </a:extLst>
                  </p:cNvPr>
                  <p:cNvGrpSpPr/>
                  <p:nvPr/>
                </p:nvGrpSpPr>
                <p:grpSpPr>
                  <a:xfrm>
                    <a:off x="1495390" y="3678403"/>
                    <a:ext cx="8380130" cy="680462"/>
                    <a:chOff x="1495390" y="3678403"/>
                    <a:chExt cx="8380130" cy="680462"/>
                  </a:xfrm>
                </p:grpSpPr>
                <p:sp>
                  <p:nvSpPr>
                    <p:cNvPr id="16" name="Ellipszis 15">
                      <a:extLst>
                        <a:ext uri="{FF2B5EF4-FFF2-40B4-BE49-F238E27FC236}">
                          <a16:creationId xmlns:a16="http://schemas.microsoft.com/office/drawing/2014/main" id="{D2147A9F-1781-303D-C35C-CF6FE09DA0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4480" y="3713705"/>
                      <a:ext cx="701040" cy="645160"/>
                    </a:xfrm>
                    <a:prstGeom prst="ellipse">
                      <a:avLst/>
                    </a:prstGeom>
                    <a:solidFill>
                      <a:srgbClr val="4F59A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 sz="110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7" name="Ellipszis 16">
                      <a:extLst>
                        <a:ext uri="{FF2B5EF4-FFF2-40B4-BE49-F238E27FC236}">
                          <a16:creationId xmlns:a16="http://schemas.microsoft.com/office/drawing/2014/main" id="{2130EA5C-E537-CE35-9D1D-4C78C94D2B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78318" y="3690484"/>
                      <a:ext cx="701040" cy="645160"/>
                    </a:xfrm>
                    <a:prstGeom prst="ellipse">
                      <a:avLst/>
                    </a:prstGeom>
                    <a:solidFill>
                      <a:srgbClr val="4F59A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 sz="110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8" name="Ellipszis 17">
                      <a:extLst>
                        <a:ext uri="{FF2B5EF4-FFF2-40B4-BE49-F238E27FC236}">
                          <a16:creationId xmlns:a16="http://schemas.microsoft.com/office/drawing/2014/main" id="{B5F99AB9-9A78-383E-7A46-02CDD48C22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1436" y="3678403"/>
                      <a:ext cx="701040" cy="645160"/>
                    </a:xfrm>
                    <a:prstGeom prst="ellipse">
                      <a:avLst/>
                    </a:prstGeom>
                    <a:solidFill>
                      <a:srgbClr val="4F59A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 sz="110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cxnSp>
                  <p:nvCxnSpPr>
                    <p:cNvPr id="19" name="Egyenes összekötő nyíllal 18">
                      <a:extLst>
                        <a:ext uri="{FF2B5EF4-FFF2-40B4-BE49-F238E27FC236}">
                          <a16:creationId xmlns:a16="http://schemas.microsoft.com/office/drawing/2014/main" id="{39B49C90-2269-A202-3DD3-CDA1BBD2DC8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495390" y="4036285"/>
                      <a:ext cx="1137920" cy="0"/>
                    </a:xfrm>
                    <a:prstGeom prst="straightConnector1">
                      <a:avLst/>
                    </a:prstGeom>
                    <a:ln w="38100">
                      <a:headEnd type="none" w="med" len="med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Egyenes összekötő nyíllal 19">
                      <a:extLst>
                        <a:ext uri="{FF2B5EF4-FFF2-40B4-BE49-F238E27FC236}">
                          <a16:creationId xmlns:a16="http://schemas.microsoft.com/office/drawing/2014/main" id="{B84F2A83-4761-809F-8D30-7559A5F467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523375" y="4004778"/>
                      <a:ext cx="1137920" cy="0"/>
                    </a:xfrm>
                    <a:prstGeom prst="straightConnector1">
                      <a:avLst/>
                    </a:prstGeom>
                    <a:ln w="38100">
                      <a:headEnd type="none" w="med" len="med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Egyenes összekötő nyíllal 20">
                      <a:extLst>
                        <a:ext uri="{FF2B5EF4-FFF2-40B4-BE49-F238E27FC236}">
                          <a16:creationId xmlns:a16="http://schemas.microsoft.com/office/drawing/2014/main" id="{ABC65B0F-48BB-056D-EDEC-7094C5656F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493065" y="4036285"/>
                      <a:ext cx="1137920" cy="0"/>
                    </a:xfrm>
                    <a:prstGeom prst="straightConnector1">
                      <a:avLst/>
                    </a:prstGeom>
                    <a:ln w="38100">
                      <a:headEnd type="none" w="med" len="med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Egyenes összekötő nyíllal 21">
                      <a:extLst>
                        <a:ext uri="{FF2B5EF4-FFF2-40B4-BE49-F238E27FC236}">
                          <a16:creationId xmlns:a16="http://schemas.microsoft.com/office/drawing/2014/main" id="{2B47B345-CAEB-3602-5D60-9DDE984F1C3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995920" y="4046445"/>
                      <a:ext cx="1137920" cy="0"/>
                    </a:xfrm>
                    <a:prstGeom prst="straightConnector1">
                      <a:avLst/>
                    </a:prstGeom>
                    <a:ln w="38100">
                      <a:headEnd type="none" w="med" len="med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0" name="Cím 2">
                  <a:extLst>
                    <a:ext uri="{FF2B5EF4-FFF2-40B4-BE49-F238E27FC236}">
                      <a16:creationId xmlns:a16="http://schemas.microsoft.com/office/drawing/2014/main" id="{92DA2CBE-49EB-F511-3715-E0FC66BAEF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1237" y="3383052"/>
                  <a:ext cx="1845721" cy="6493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rm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  <a:defRPr sz="4000" b="1" i="0" u="none" strike="noStrike" cap="none">
                      <a:solidFill>
                        <a:schemeClr val="dk1"/>
                      </a:solidFill>
                      <a:latin typeface="Trebuchet MS" panose="020B0603020202020204" pitchFamily="34" charset="0"/>
                      <a:ea typeface="Calibri"/>
                      <a:cs typeface="Calibri"/>
                      <a:sym typeface="Calibri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Aft>
                      <a:spcPts val="1200"/>
                    </a:spcAft>
                  </a:pPr>
                  <a:r>
                    <a:rPr lang="hu-HU" sz="1100" b="0" dirty="0">
                      <a:solidFill>
                        <a:srgbClr val="4F59A8"/>
                      </a:solidFill>
                      <a:latin typeface="Roboto" panose="02000000000000000000" pitchFamily="2" charset="0"/>
                      <a:ea typeface="Roboto" panose="02000000000000000000" pitchFamily="2" charset="0"/>
                    </a:rPr>
                    <a:t>Indító döntés az új technológia bevezetéséről</a:t>
                  </a:r>
                </a:p>
              </p:txBody>
            </p:sp>
          </p:grpSp>
          <p:sp>
            <p:nvSpPr>
              <p:cNvPr id="8" name="Ellipszis 7">
                <a:extLst>
                  <a:ext uri="{FF2B5EF4-FFF2-40B4-BE49-F238E27FC236}">
                    <a16:creationId xmlns:a16="http://schemas.microsoft.com/office/drawing/2014/main" id="{29FF0379-1D80-913F-B27D-BD11ED5B2E44}"/>
                  </a:ext>
                </a:extLst>
              </p:cNvPr>
              <p:cNvSpPr/>
              <p:nvPr/>
            </p:nvSpPr>
            <p:spPr>
              <a:xfrm>
                <a:off x="1060614" y="1407538"/>
                <a:ext cx="338696" cy="312986"/>
              </a:xfrm>
              <a:prstGeom prst="ellipse">
                <a:avLst/>
              </a:prstGeom>
              <a:solidFill>
                <a:srgbClr val="4F59A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100">
                  <a:solidFill>
                    <a:srgbClr val="4F59A8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6" name="Ellipszis 5">
              <a:extLst>
                <a:ext uri="{FF2B5EF4-FFF2-40B4-BE49-F238E27FC236}">
                  <a16:creationId xmlns:a16="http://schemas.microsoft.com/office/drawing/2014/main" id="{012EEDC5-A6FB-910F-0166-49EB83677F0D}"/>
                </a:ext>
              </a:extLst>
            </p:cNvPr>
            <p:cNvSpPr/>
            <p:nvPr/>
          </p:nvSpPr>
          <p:spPr>
            <a:xfrm>
              <a:off x="3883606" y="1206691"/>
              <a:ext cx="701040" cy="645160"/>
            </a:xfrm>
            <a:prstGeom prst="ellipse">
              <a:avLst/>
            </a:prstGeom>
            <a:solidFill>
              <a:srgbClr val="4F59A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8E1B80A1-9D6D-A41A-302D-096D8EC19B90}"/>
              </a:ext>
            </a:extLst>
          </p:cNvPr>
          <p:cNvSpPr txBox="1"/>
          <p:nvPr/>
        </p:nvSpPr>
        <p:spPr>
          <a:xfrm>
            <a:off x="3239663" y="63064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u-HU" sz="2400" kern="12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TRANSZPARENCIA </a:t>
            </a:r>
            <a:r>
              <a:rPr lang="hu-HU" sz="2400" b="0" kern="12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JELENTŐSÉGE!</a:t>
            </a:r>
          </a:p>
        </p:txBody>
      </p:sp>
    </p:spTree>
    <p:extLst>
      <p:ext uri="{BB962C8B-B14F-4D97-AF65-F5344CB8AC3E}">
        <p14:creationId xmlns:p14="http://schemas.microsoft.com/office/powerpoint/2010/main" val="610986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177E76-4673-06CE-9A21-F2987BAE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/>
              <a:t>Kik vagyunk és mivel foglalkozunk?</a:t>
            </a:r>
            <a:endParaRPr lang="hu-HU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D61FB5E-6EFB-CDD3-524D-023666884D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6590594"/>
              </p:ext>
            </p:extLst>
          </p:nvPr>
        </p:nvGraphicFramePr>
        <p:xfrm>
          <a:off x="1487466" y="1121020"/>
          <a:ext cx="9865249" cy="521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3647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5D7F22-0423-CC46-3179-540BF9845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A munkahelyi szereplők együttműködése</a:t>
            </a:r>
          </a:p>
        </p:txBody>
      </p:sp>
      <p:sp>
        <p:nvSpPr>
          <p:cNvPr id="39" name="Cím 2">
            <a:extLst>
              <a:ext uri="{FF2B5EF4-FFF2-40B4-BE49-F238E27FC236}">
                <a16:creationId xmlns:a16="http://schemas.microsoft.com/office/drawing/2014/main" id="{D75B3201-7162-E877-DA60-A22DB80DD23C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Intézményesülés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2593880-BD84-FEE8-D7FE-7BE2ABFA2C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867466"/>
              </p:ext>
            </p:extLst>
          </p:nvPr>
        </p:nvGraphicFramePr>
        <p:xfrm>
          <a:off x="1178135" y="2337299"/>
          <a:ext cx="10729386" cy="4154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67A32AC8-3A74-7499-F3CE-516FE456AE7C}"/>
              </a:ext>
            </a:extLst>
          </p:cNvPr>
          <p:cNvGrpSpPr/>
          <p:nvPr/>
        </p:nvGrpSpPr>
        <p:grpSpPr>
          <a:xfrm>
            <a:off x="1016461" y="1277368"/>
            <a:ext cx="6221262" cy="1340638"/>
            <a:chOff x="313361" y="992641"/>
            <a:chExt cx="6221262" cy="1340638"/>
          </a:xfrm>
        </p:grpSpPr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id="{4AE50BC2-5A7C-AE52-3058-9206A9F8F74B}"/>
                </a:ext>
              </a:extLst>
            </p:cNvPr>
            <p:cNvGrpSpPr/>
            <p:nvPr/>
          </p:nvGrpSpPr>
          <p:grpSpPr>
            <a:xfrm>
              <a:off x="313361" y="992641"/>
              <a:ext cx="6221262" cy="1340638"/>
              <a:chOff x="313361" y="992641"/>
              <a:chExt cx="6221262" cy="1340638"/>
            </a:xfrm>
          </p:grpSpPr>
          <p:grpSp>
            <p:nvGrpSpPr>
              <p:cNvPr id="7" name="Csoportba foglalás 6">
                <a:extLst>
                  <a:ext uri="{FF2B5EF4-FFF2-40B4-BE49-F238E27FC236}">
                    <a16:creationId xmlns:a16="http://schemas.microsoft.com/office/drawing/2014/main" id="{496D7AFF-CB2F-4FF2-DF7F-B41E044D15BF}"/>
                  </a:ext>
                </a:extLst>
              </p:cNvPr>
              <p:cNvGrpSpPr/>
              <p:nvPr/>
            </p:nvGrpSpPr>
            <p:grpSpPr>
              <a:xfrm>
                <a:off x="313361" y="992641"/>
                <a:ext cx="6221262" cy="1340638"/>
                <a:chOff x="651237" y="2691799"/>
                <a:chExt cx="6221262" cy="1340638"/>
              </a:xfrm>
            </p:grpSpPr>
            <p:grpSp>
              <p:nvGrpSpPr>
                <p:cNvPr id="9" name="Csoportba foglalás 8">
                  <a:extLst>
                    <a:ext uri="{FF2B5EF4-FFF2-40B4-BE49-F238E27FC236}">
                      <a16:creationId xmlns:a16="http://schemas.microsoft.com/office/drawing/2014/main" id="{B9B35A2E-19E2-CFD7-275B-8DE59FBA211F}"/>
                    </a:ext>
                  </a:extLst>
                </p:cNvPr>
                <p:cNvGrpSpPr/>
                <p:nvPr/>
              </p:nvGrpSpPr>
              <p:grpSpPr>
                <a:xfrm>
                  <a:off x="1522033" y="2691799"/>
                  <a:ext cx="5350466" cy="1312016"/>
                  <a:chOff x="965584" y="2826966"/>
                  <a:chExt cx="11074512" cy="2704470"/>
                </a:xfrm>
              </p:grpSpPr>
              <p:sp>
                <p:nvSpPr>
                  <p:cNvPr id="11" name="Cím 2">
                    <a:extLst>
                      <a:ext uri="{FF2B5EF4-FFF2-40B4-BE49-F238E27FC236}">
                        <a16:creationId xmlns:a16="http://schemas.microsoft.com/office/drawing/2014/main" id="{9209C8BF-6200-5C84-2AD8-A57813B3B28F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965584" y="3057675"/>
                    <a:ext cx="4258100" cy="8572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  <a:defRPr sz="4000" b="1" i="0" u="none" strike="noStrike" cap="none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Calibri"/>
                        <a:cs typeface="Calibri"/>
                        <a:sym typeface="Calibri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Aft>
                        <a:spcPts val="1200"/>
                      </a:spcAft>
                    </a:pPr>
                    <a:r>
                      <a:rPr lang="hu-HU" sz="1100" b="0" dirty="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megismertetés</a:t>
                    </a:r>
                  </a:p>
                </p:txBody>
              </p:sp>
              <p:sp>
                <p:nvSpPr>
                  <p:cNvPr id="12" name="Cím 2">
                    <a:extLst>
                      <a:ext uri="{FF2B5EF4-FFF2-40B4-BE49-F238E27FC236}">
                        <a16:creationId xmlns:a16="http://schemas.microsoft.com/office/drawing/2014/main" id="{9365B602-16DC-8E8C-A681-7817DA39209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596174" y="4388974"/>
                    <a:ext cx="2956788" cy="9721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  <a:defRPr sz="4000" b="1" i="0" u="none" strike="noStrike" cap="none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Calibri"/>
                        <a:cs typeface="Calibri"/>
                        <a:sym typeface="Calibri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Aft>
                        <a:spcPts val="1200"/>
                      </a:spcAft>
                    </a:pPr>
                    <a:r>
                      <a:rPr lang="hu-HU" sz="1100" b="0" dirty="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bevezetés</a:t>
                    </a:r>
                  </a:p>
                </p:txBody>
              </p:sp>
              <p:sp>
                <p:nvSpPr>
                  <p:cNvPr id="13" name="Cím 2">
                    <a:extLst>
                      <a:ext uri="{FF2B5EF4-FFF2-40B4-BE49-F238E27FC236}">
                        <a16:creationId xmlns:a16="http://schemas.microsoft.com/office/drawing/2014/main" id="{A3ACEA97-A5D4-02C6-19B4-0B17E7363131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568541" y="2826966"/>
                    <a:ext cx="2921533" cy="9721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  <a:defRPr sz="4000" b="1" i="0" u="none" strike="noStrike" cap="none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Calibri"/>
                        <a:cs typeface="Calibri"/>
                        <a:sym typeface="Calibri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Aft>
                        <a:spcPts val="1200"/>
                      </a:spcAft>
                    </a:pPr>
                    <a:r>
                      <a:rPr lang="hu-HU" sz="1100" b="0" dirty="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Kezdeti munka-tapasztalatok</a:t>
                    </a:r>
                  </a:p>
                </p:txBody>
              </p:sp>
              <p:sp>
                <p:nvSpPr>
                  <p:cNvPr id="14" name="Cím 2">
                    <a:extLst>
                      <a:ext uri="{FF2B5EF4-FFF2-40B4-BE49-F238E27FC236}">
                        <a16:creationId xmlns:a16="http://schemas.microsoft.com/office/drawing/2014/main" id="{9FF43156-4E69-23ED-EC34-9FEBC390D881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385594" y="4559325"/>
                    <a:ext cx="4654502" cy="9721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None/>
                      <a:defRPr sz="4000" b="1" i="0" u="none" strike="noStrike" cap="none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Calibri"/>
                        <a:cs typeface="Calibri"/>
                        <a:sym typeface="Calibri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  <a:def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Aft>
                        <a:spcPts val="1200"/>
                      </a:spcAft>
                    </a:pPr>
                    <a:r>
                      <a:rPr lang="hu-HU" sz="2000" dirty="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Intézményesítés</a:t>
                    </a:r>
                  </a:p>
                </p:txBody>
              </p:sp>
              <p:grpSp>
                <p:nvGrpSpPr>
                  <p:cNvPr id="15" name="Csoportba foglalás 14">
                    <a:extLst>
                      <a:ext uri="{FF2B5EF4-FFF2-40B4-BE49-F238E27FC236}">
                        <a16:creationId xmlns:a16="http://schemas.microsoft.com/office/drawing/2014/main" id="{E8CD5B52-CDC9-9784-3C32-E94E6BE300BB}"/>
                      </a:ext>
                    </a:extLst>
                  </p:cNvPr>
                  <p:cNvGrpSpPr/>
                  <p:nvPr/>
                </p:nvGrpSpPr>
                <p:grpSpPr>
                  <a:xfrm>
                    <a:off x="1495390" y="3666798"/>
                    <a:ext cx="7217867" cy="668846"/>
                    <a:chOff x="1495390" y="3666798"/>
                    <a:chExt cx="7217867" cy="668846"/>
                  </a:xfrm>
                </p:grpSpPr>
                <p:sp>
                  <p:nvSpPr>
                    <p:cNvPr id="16" name="Ellipszis 15">
                      <a:extLst>
                        <a:ext uri="{FF2B5EF4-FFF2-40B4-BE49-F238E27FC236}">
                          <a16:creationId xmlns:a16="http://schemas.microsoft.com/office/drawing/2014/main" id="{A25EFE9A-8E91-EF6F-57F3-E3E3939115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84553" y="3666798"/>
                      <a:ext cx="701040" cy="645159"/>
                    </a:xfrm>
                    <a:prstGeom prst="ellipse">
                      <a:avLst/>
                    </a:prstGeom>
                    <a:solidFill>
                      <a:srgbClr val="4F59A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 sz="110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7" name="Ellipszis 16">
                      <a:extLst>
                        <a:ext uri="{FF2B5EF4-FFF2-40B4-BE49-F238E27FC236}">
                          <a16:creationId xmlns:a16="http://schemas.microsoft.com/office/drawing/2014/main" id="{53B164C2-FED2-60E6-A630-534D60C4C7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78318" y="3690484"/>
                      <a:ext cx="701040" cy="645160"/>
                    </a:xfrm>
                    <a:prstGeom prst="ellipse">
                      <a:avLst/>
                    </a:prstGeom>
                    <a:solidFill>
                      <a:srgbClr val="4F59A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 sz="110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8" name="Ellipszis 17">
                      <a:extLst>
                        <a:ext uri="{FF2B5EF4-FFF2-40B4-BE49-F238E27FC236}">
                          <a16:creationId xmlns:a16="http://schemas.microsoft.com/office/drawing/2014/main" id="{1BB501A4-AD73-AADE-A514-AB252D3404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1436" y="3678403"/>
                      <a:ext cx="701040" cy="645160"/>
                    </a:xfrm>
                    <a:prstGeom prst="ellipse">
                      <a:avLst/>
                    </a:prstGeom>
                    <a:solidFill>
                      <a:srgbClr val="4F59A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 sz="1100">
                        <a:solidFill>
                          <a:srgbClr val="4F59A8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p:txBody>
                </p:sp>
                <p:cxnSp>
                  <p:nvCxnSpPr>
                    <p:cNvPr id="19" name="Egyenes összekötő nyíllal 18">
                      <a:extLst>
                        <a:ext uri="{FF2B5EF4-FFF2-40B4-BE49-F238E27FC236}">
                          <a16:creationId xmlns:a16="http://schemas.microsoft.com/office/drawing/2014/main" id="{BC02489C-1312-F6CE-99CC-BE29D556B8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495390" y="4036285"/>
                      <a:ext cx="1137920" cy="0"/>
                    </a:xfrm>
                    <a:prstGeom prst="straightConnector1">
                      <a:avLst/>
                    </a:prstGeom>
                    <a:ln w="38100">
                      <a:headEnd type="none" w="med" len="med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Egyenes összekötő nyíllal 19">
                      <a:extLst>
                        <a:ext uri="{FF2B5EF4-FFF2-40B4-BE49-F238E27FC236}">
                          <a16:creationId xmlns:a16="http://schemas.microsoft.com/office/drawing/2014/main" id="{A154A8AE-006F-0267-DACC-1ADB8C0164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523375" y="4004778"/>
                      <a:ext cx="1137920" cy="0"/>
                    </a:xfrm>
                    <a:prstGeom prst="straightConnector1">
                      <a:avLst/>
                    </a:prstGeom>
                    <a:ln w="38100">
                      <a:headEnd type="none" w="med" len="med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Egyenes összekötő nyíllal 20">
                      <a:extLst>
                        <a:ext uri="{FF2B5EF4-FFF2-40B4-BE49-F238E27FC236}">
                          <a16:creationId xmlns:a16="http://schemas.microsoft.com/office/drawing/2014/main" id="{3C40255B-021A-735B-74CE-CC7537BC48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493065" y="4036285"/>
                      <a:ext cx="1137920" cy="0"/>
                    </a:xfrm>
                    <a:prstGeom prst="straightConnector1">
                      <a:avLst/>
                    </a:prstGeom>
                    <a:ln w="38100">
                      <a:headEnd type="none" w="med" len="med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Egyenes összekötő nyíllal 21">
                      <a:extLst>
                        <a:ext uri="{FF2B5EF4-FFF2-40B4-BE49-F238E27FC236}">
                          <a16:creationId xmlns:a16="http://schemas.microsoft.com/office/drawing/2014/main" id="{BF9B210D-D680-A844-E3CB-BF1582CCED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575337" y="4046444"/>
                      <a:ext cx="1137920" cy="0"/>
                    </a:xfrm>
                    <a:prstGeom prst="straightConnector1">
                      <a:avLst/>
                    </a:prstGeom>
                    <a:ln w="38100">
                      <a:headEnd type="none" w="med" len="med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0" name="Cím 2">
                  <a:extLst>
                    <a:ext uri="{FF2B5EF4-FFF2-40B4-BE49-F238E27FC236}">
                      <a16:creationId xmlns:a16="http://schemas.microsoft.com/office/drawing/2014/main" id="{DB90D1E2-615C-5F23-2A12-BDF1D078816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1237" y="3383052"/>
                  <a:ext cx="1845721" cy="6493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rm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  <a:defRPr sz="4000" b="1" i="0" u="none" strike="noStrike" cap="none">
                      <a:solidFill>
                        <a:schemeClr val="dk1"/>
                      </a:solidFill>
                      <a:latin typeface="Trebuchet MS" panose="020B0603020202020204" pitchFamily="34" charset="0"/>
                      <a:ea typeface="Calibri"/>
                      <a:cs typeface="Calibri"/>
                      <a:sym typeface="Calibri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def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Aft>
                      <a:spcPts val="1200"/>
                    </a:spcAft>
                  </a:pPr>
                  <a:r>
                    <a:rPr lang="hu-HU" sz="1100" b="0" dirty="0">
                      <a:solidFill>
                        <a:srgbClr val="4F59A8"/>
                      </a:solidFill>
                      <a:latin typeface="Roboto" panose="02000000000000000000" pitchFamily="2" charset="0"/>
                      <a:ea typeface="Roboto" panose="02000000000000000000" pitchFamily="2" charset="0"/>
                    </a:rPr>
                    <a:t>Indító döntés az új technológia bevezetéséről</a:t>
                  </a:r>
                </a:p>
              </p:txBody>
            </p:sp>
          </p:grpSp>
          <p:sp>
            <p:nvSpPr>
              <p:cNvPr id="8" name="Ellipszis 7">
                <a:extLst>
                  <a:ext uri="{FF2B5EF4-FFF2-40B4-BE49-F238E27FC236}">
                    <a16:creationId xmlns:a16="http://schemas.microsoft.com/office/drawing/2014/main" id="{DEE980F4-E62A-52F6-A710-6841A79AFFE1}"/>
                  </a:ext>
                </a:extLst>
              </p:cNvPr>
              <p:cNvSpPr/>
              <p:nvPr/>
            </p:nvSpPr>
            <p:spPr>
              <a:xfrm>
                <a:off x="1060614" y="1407538"/>
                <a:ext cx="338696" cy="312986"/>
              </a:xfrm>
              <a:prstGeom prst="ellipse">
                <a:avLst/>
              </a:prstGeom>
              <a:solidFill>
                <a:srgbClr val="4F59A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100">
                  <a:solidFill>
                    <a:srgbClr val="4F59A8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6" name="Ellipszis 5">
              <a:extLst>
                <a:ext uri="{FF2B5EF4-FFF2-40B4-BE49-F238E27FC236}">
                  <a16:creationId xmlns:a16="http://schemas.microsoft.com/office/drawing/2014/main" id="{2DC622F0-4980-3EB4-1B43-430C82A1AE85}"/>
                </a:ext>
              </a:extLst>
            </p:cNvPr>
            <p:cNvSpPr/>
            <p:nvPr/>
          </p:nvSpPr>
          <p:spPr>
            <a:xfrm>
              <a:off x="4920345" y="1186647"/>
              <a:ext cx="701040" cy="645160"/>
            </a:xfrm>
            <a:prstGeom prst="ellipse">
              <a:avLst/>
            </a:prstGeom>
            <a:solidFill>
              <a:srgbClr val="4F59A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007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2B10F3-DA2F-77C1-0480-632D56902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Home office és digitális transzformáció?</a:t>
            </a:r>
            <a:endParaRPr lang="hu-HU" sz="36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D601091-480B-C968-E502-AC11AF5DDD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2819679"/>
              </p:ext>
            </p:extLst>
          </p:nvPr>
        </p:nvGraphicFramePr>
        <p:xfrm>
          <a:off x="1256496" y="1632030"/>
          <a:ext cx="10595980" cy="4872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ím 2">
            <a:extLst>
              <a:ext uri="{FF2B5EF4-FFF2-40B4-BE49-F238E27FC236}">
                <a16:creationId xmlns:a16="http://schemas.microsoft.com/office/drawing/2014/main" id="{EDA3A5A9-C5A8-C92E-759B-17A3A50654CA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Home-office: a megoldás kulcsa?</a:t>
            </a:r>
          </a:p>
        </p:txBody>
      </p:sp>
    </p:spTree>
    <p:extLst>
      <p:ext uri="{BB962C8B-B14F-4D97-AF65-F5344CB8AC3E}">
        <p14:creationId xmlns:p14="http://schemas.microsoft.com/office/powerpoint/2010/main" val="2007535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2B10F3-DA2F-77C1-0480-632D56902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Home office és digitális transzformáció?</a:t>
            </a:r>
            <a:endParaRPr lang="hu-HU" sz="3600" dirty="0"/>
          </a:p>
        </p:txBody>
      </p:sp>
      <p:sp>
        <p:nvSpPr>
          <p:cNvPr id="4" name="Cím 2">
            <a:extLst>
              <a:ext uri="{FF2B5EF4-FFF2-40B4-BE49-F238E27FC236}">
                <a16:creationId xmlns:a16="http://schemas.microsoft.com/office/drawing/2014/main" id="{559A00E3-0263-6E83-7AD0-350DCB98D7E4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home office elterjedtsége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E1F2C3B-09C2-4A2E-356F-7F65DA624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35" t="11021" r="30128" b="10612"/>
          <a:stretch/>
        </p:blipFill>
        <p:spPr>
          <a:xfrm>
            <a:off x="1141445" y="1100400"/>
            <a:ext cx="4954555" cy="5374432"/>
          </a:xfrm>
          <a:prstGeom prst="rect">
            <a:avLst/>
          </a:prstGeom>
        </p:spPr>
      </p:pic>
      <p:sp>
        <p:nvSpPr>
          <p:cNvPr id="7" name="Szöveg helye 2">
            <a:extLst>
              <a:ext uri="{FF2B5EF4-FFF2-40B4-BE49-F238E27FC236}">
                <a16:creationId xmlns:a16="http://schemas.microsoft.com/office/drawing/2014/main" id="{C8738FD4-412D-FECA-74F3-5FB1061D7925}"/>
              </a:ext>
            </a:extLst>
          </p:cNvPr>
          <p:cNvSpPr txBox="1">
            <a:spLocks/>
          </p:cNvSpPr>
          <p:nvPr/>
        </p:nvSpPr>
        <p:spPr>
          <a:xfrm>
            <a:off x="6237291" y="1887251"/>
            <a:ext cx="5637022" cy="458758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ctr">
              <a:spcBef>
                <a:spcPts val="600"/>
              </a:spcBef>
            </a:pPr>
            <a:r>
              <a:rPr lang="hu-HU" sz="2800" b="1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Magyarország miért van ilyen hátul a listában? </a:t>
            </a:r>
            <a:endParaRPr lang="en-US" sz="2800" b="1" i="0" dirty="0">
              <a:solidFill>
                <a:srgbClr val="4F59A8"/>
              </a:solidFill>
              <a:effectLst/>
              <a:latin typeface="Roboto" panose="02000000000000000000" pitchFamily="2" charset="0"/>
            </a:endParaRPr>
          </a:p>
          <a:p>
            <a:pPr marL="114300">
              <a:spcBef>
                <a:spcPts val="600"/>
              </a:spcBef>
            </a:pPr>
            <a:endParaRPr lang="en-US" sz="2800" b="0" i="0" dirty="0">
              <a:solidFill>
                <a:srgbClr val="4F59A8"/>
              </a:solidFill>
              <a:effectLst/>
              <a:latin typeface="Roboto" panose="02000000000000000000" pitchFamily="2" charset="0"/>
            </a:endParaRPr>
          </a:p>
          <a:p>
            <a:pPr marL="628650" indent="-514350">
              <a:spcBef>
                <a:spcPts val="600"/>
              </a:spcBef>
              <a:buFont typeface="+mj-lt"/>
              <a:buAutoNum type="arabicPeriod"/>
            </a:pPr>
            <a:r>
              <a:rPr lang="hu-HU" sz="24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A magyar vállalkozások nincsenek tisztában eléggé a </a:t>
            </a:r>
            <a:r>
              <a:rPr lang="hu-HU" sz="2400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home</a:t>
            </a:r>
            <a:r>
              <a:rPr lang="hu-HU" sz="24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hu-HU" sz="2400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office</a:t>
            </a:r>
            <a:r>
              <a:rPr lang="hu-HU" sz="24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 előnyeivel, használatával. </a:t>
            </a:r>
          </a:p>
          <a:p>
            <a:pPr marL="571500" indent="-457200">
              <a:spcBef>
                <a:spcPts val="600"/>
              </a:spcBef>
              <a:buFont typeface="+mj-lt"/>
              <a:buAutoNum type="arabicPeriod"/>
            </a:pPr>
            <a:r>
              <a:rPr lang="hu-HU" sz="2400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Nem fektettek abba, hogy munkavállalóik otthonról is tudjanak dolgozni.</a:t>
            </a:r>
          </a:p>
          <a:p>
            <a:pPr marL="571500" indent="-457200">
              <a:spcBef>
                <a:spcPts val="600"/>
              </a:spcBef>
              <a:buFont typeface="+mj-lt"/>
              <a:buAutoNum type="arabicPeriod"/>
            </a:pPr>
            <a:r>
              <a:rPr lang="hu-HU" sz="2400" dirty="0">
                <a:solidFill>
                  <a:srgbClr val="4F59A8"/>
                </a:solidFill>
                <a:latin typeface="Roboto" panose="02000000000000000000" pitchFamily="2" charset="0"/>
              </a:rPr>
              <a:t>Egy gazdaság fejlettsége, hozzáadott érték előállító képessége erőteljesen meghatározza a </a:t>
            </a:r>
            <a:r>
              <a:rPr lang="hu-HU" sz="2400" dirty="0" err="1">
                <a:solidFill>
                  <a:srgbClr val="4F59A8"/>
                </a:solidFill>
                <a:latin typeface="Roboto" panose="02000000000000000000" pitchFamily="2" charset="0"/>
              </a:rPr>
              <a:t>home</a:t>
            </a:r>
            <a:r>
              <a:rPr lang="hu-HU" sz="2400" dirty="0">
                <a:solidFill>
                  <a:srgbClr val="4F59A8"/>
                </a:solidFill>
                <a:latin typeface="Roboto" panose="02000000000000000000" pitchFamily="2" charset="0"/>
              </a:rPr>
              <a:t> </a:t>
            </a:r>
            <a:r>
              <a:rPr lang="hu-HU" sz="2400" dirty="0" err="1">
                <a:solidFill>
                  <a:srgbClr val="4F59A8"/>
                </a:solidFill>
                <a:latin typeface="Roboto" panose="02000000000000000000" pitchFamily="2" charset="0"/>
              </a:rPr>
              <a:t>office</a:t>
            </a:r>
            <a:r>
              <a:rPr lang="hu-HU" sz="2400" dirty="0">
                <a:solidFill>
                  <a:srgbClr val="4F59A8"/>
                </a:solidFill>
                <a:latin typeface="Roboto" panose="02000000000000000000" pitchFamily="2" charset="0"/>
              </a:rPr>
              <a:t> és a távmunka használatát is. </a:t>
            </a:r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413D8E5B-06B5-DCF9-A328-2F46D7254A25}"/>
              </a:ext>
            </a:extLst>
          </p:cNvPr>
          <p:cNvSpPr/>
          <p:nvPr/>
        </p:nvSpPr>
        <p:spPr>
          <a:xfrm>
            <a:off x="1296292" y="5134559"/>
            <a:ext cx="3927461" cy="183228"/>
          </a:xfrm>
          <a:prstGeom prst="roundRect">
            <a:avLst/>
          </a:prstGeom>
          <a:solidFill>
            <a:srgbClr val="CBEBED">
              <a:alpha val="4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E8A8626A-E84D-AEFF-E76E-AA70856F8AD7}"/>
              </a:ext>
            </a:extLst>
          </p:cNvPr>
          <p:cNvSpPr/>
          <p:nvPr/>
        </p:nvSpPr>
        <p:spPr>
          <a:xfrm>
            <a:off x="1296292" y="2084749"/>
            <a:ext cx="3927461" cy="183228"/>
          </a:xfrm>
          <a:prstGeom prst="roundRect">
            <a:avLst/>
          </a:prstGeom>
          <a:solidFill>
            <a:srgbClr val="CBEBED">
              <a:alpha val="4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1612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2">
            <a:extLst>
              <a:ext uri="{FF2B5EF4-FFF2-40B4-BE49-F238E27FC236}">
                <a16:creationId xmlns:a16="http://schemas.microsoft.com/office/drawing/2014/main" id="{559A00E3-0263-6E83-7AD0-350DCB98D7E4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magyar munkavállalók igényei</a:t>
            </a:r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1BDF55F0-679C-9784-E705-D0B089AC2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Home office és digitális transzformáció?</a:t>
            </a:r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6EF4FB3-13D6-B662-E1F9-FCE653BFB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86" t="33197" r="18724" b="8027"/>
          <a:stretch/>
        </p:blipFill>
        <p:spPr>
          <a:xfrm>
            <a:off x="1344946" y="1598645"/>
            <a:ext cx="6585626" cy="4839477"/>
          </a:xfrm>
          <a:prstGeom prst="rect">
            <a:avLst/>
          </a:prstGeom>
        </p:spPr>
      </p:pic>
      <p:sp>
        <p:nvSpPr>
          <p:cNvPr id="13" name="Szöveg helye 2">
            <a:extLst>
              <a:ext uri="{FF2B5EF4-FFF2-40B4-BE49-F238E27FC236}">
                <a16:creationId xmlns:a16="http://schemas.microsoft.com/office/drawing/2014/main" id="{CC9BD550-C45A-BF5A-0C6B-9CF2081709C6}"/>
              </a:ext>
            </a:extLst>
          </p:cNvPr>
          <p:cNvSpPr txBox="1">
            <a:spLocks/>
          </p:cNvSpPr>
          <p:nvPr/>
        </p:nvSpPr>
        <p:spPr>
          <a:xfrm>
            <a:off x="7520044" y="6260169"/>
            <a:ext cx="4273850" cy="47294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  <a:hlinkClick r:id="rId3"/>
              </a:rPr>
              <a:t>Venczel-</a:t>
            </a:r>
            <a:r>
              <a:rPr lang="hu-HU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  <a:hlinkClick r:id="rId3"/>
              </a:rPr>
              <a:t>Szakó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  <a:hlinkClick r:id="rId3"/>
              </a:rPr>
              <a:t> Tímea doktori értekezése</a:t>
            </a:r>
            <a:endParaRPr lang="hu-HU" b="0" i="0" dirty="0">
              <a:solidFill>
                <a:srgbClr val="4F59A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4" name="Szöveg helye 2">
            <a:extLst>
              <a:ext uri="{FF2B5EF4-FFF2-40B4-BE49-F238E27FC236}">
                <a16:creationId xmlns:a16="http://schemas.microsoft.com/office/drawing/2014/main" id="{30EECF89-2A6E-1149-7C43-CC80FF3D5652}"/>
              </a:ext>
            </a:extLst>
          </p:cNvPr>
          <p:cNvSpPr txBox="1">
            <a:spLocks/>
          </p:cNvSpPr>
          <p:nvPr/>
        </p:nvSpPr>
        <p:spPr>
          <a:xfrm>
            <a:off x="8229600" y="1984443"/>
            <a:ext cx="2617454" cy="57029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ctr">
              <a:spcBef>
                <a:spcPts val="600"/>
              </a:spcBef>
            </a:pPr>
            <a:r>
              <a:rPr lang="hu-HU" sz="2400" b="0" i="0" dirty="0">
                <a:solidFill>
                  <a:srgbClr val="35374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Minta: 483</a:t>
            </a:r>
            <a:endParaRPr lang="hu-HU" sz="1800" b="0" i="0" dirty="0">
              <a:solidFill>
                <a:srgbClr val="4F59A8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221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2">
            <a:extLst>
              <a:ext uri="{FF2B5EF4-FFF2-40B4-BE49-F238E27FC236}">
                <a16:creationId xmlns:a16="http://schemas.microsoft.com/office/drawing/2014/main" id="{559A00E3-0263-6E83-7AD0-350DCB98D7E4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magyar munkáltatók részéről a mellőzés okai</a:t>
            </a:r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1BDF55F0-679C-9784-E705-D0B089AC2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Home office és digitális transzformáció?</a:t>
            </a:r>
            <a:endParaRPr 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E6B504B-3A86-A369-DA34-012EEF5DB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90" t="29252" r="9005" b="20816"/>
          <a:stretch/>
        </p:blipFill>
        <p:spPr>
          <a:xfrm>
            <a:off x="1372347" y="1689455"/>
            <a:ext cx="10371039" cy="4379943"/>
          </a:xfrm>
          <a:prstGeom prst="rect">
            <a:avLst/>
          </a:prstGeo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4A40E1C8-1F35-EDBF-33BF-91B3F3619E31}"/>
              </a:ext>
            </a:extLst>
          </p:cNvPr>
          <p:cNvSpPr txBox="1">
            <a:spLocks/>
          </p:cNvSpPr>
          <p:nvPr/>
        </p:nvSpPr>
        <p:spPr>
          <a:xfrm>
            <a:off x="1010896" y="6385059"/>
            <a:ext cx="6654020" cy="47294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  <a:hlinkClick r:id="rId3"/>
              </a:rPr>
              <a:t>2022-es </a:t>
            </a:r>
            <a:r>
              <a:rPr lang="hu-HU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  <a:hlinkClick r:id="rId3"/>
              </a:rPr>
              <a:t>Digimeter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  <a:hlinkClick r:id="rId3"/>
              </a:rPr>
              <a:t> gyorsjelentés</a:t>
            </a:r>
            <a:endParaRPr lang="hu-HU" b="0" i="0" dirty="0">
              <a:solidFill>
                <a:srgbClr val="4F59A8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349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2B10F3-DA2F-77C1-0480-632D56902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Home office és digitális transzformáció?</a:t>
            </a:r>
            <a:endParaRPr lang="hu-HU" sz="3600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EDA3A5A9-C5A8-C92E-759B-17A3A50654CA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Negatív</a:t>
            </a:r>
            <a:r>
              <a:rPr lang="en-US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és</a:t>
            </a:r>
            <a:r>
              <a:rPr lang="en-US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pozitív</a:t>
            </a:r>
            <a:r>
              <a:rPr lang="en-US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tapasztalatok</a:t>
            </a:r>
            <a:r>
              <a:rPr lang="en-US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home office-</a:t>
            </a:r>
            <a:r>
              <a:rPr lang="en-US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szal</a:t>
            </a:r>
            <a:r>
              <a:rPr lang="en-US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kapcsolatban</a:t>
            </a:r>
            <a:endParaRPr lang="en-US" sz="2800" dirty="0">
              <a:solidFill>
                <a:srgbClr val="4F59A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B8741AD-B6A9-B0A3-7700-D2D1C855C9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59010"/>
              </p:ext>
            </p:extLst>
          </p:nvPr>
        </p:nvGraphicFramePr>
        <p:xfrm>
          <a:off x="1226916" y="1689455"/>
          <a:ext cx="10647397" cy="4303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zöveg helye 2">
            <a:extLst>
              <a:ext uri="{FF2B5EF4-FFF2-40B4-BE49-F238E27FC236}">
                <a16:creationId xmlns:a16="http://schemas.microsoft.com/office/drawing/2014/main" id="{EB865B3D-22E1-998B-D192-76003BFA2541}"/>
              </a:ext>
            </a:extLst>
          </p:cNvPr>
          <p:cNvSpPr txBox="1">
            <a:spLocks/>
          </p:cNvSpPr>
          <p:nvPr/>
        </p:nvSpPr>
        <p:spPr>
          <a:xfrm>
            <a:off x="6366076" y="6316211"/>
            <a:ext cx="5673301" cy="47294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A 2022. nov. 23-án lezajlott műhelymunka egyik eredménye</a:t>
            </a:r>
          </a:p>
        </p:txBody>
      </p:sp>
    </p:spTree>
    <p:extLst>
      <p:ext uri="{BB962C8B-B14F-4D97-AF65-F5344CB8AC3E}">
        <p14:creationId xmlns:p14="http://schemas.microsoft.com/office/powerpoint/2010/main" val="1273171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2B10F3-DA2F-77C1-0480-632D56902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Home office és digitális transzformáció?</a:t>
            </a:r>
            <a:endParaRPr lang="hu-HU" sz="3600" dirty="0"/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EB865B3D-22E1-998B-D192-76003BFA2541}"/>
              </a:ext>
            </a:extLst>
          </p:cNvPr>
          <p:cNvSpPr txBox="1">
            <a:spLocks/>
          </p:cNvSpPr>
          <p:nvPr/>
        </p:nvSpPr>
        <p:spPr>
          <a:xfrm>
            <a:off x="6366076" y="6316211"/>
            <a:ext cx="5673301" cy="47294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A 2022. nov. 23-án lezajlott műhelymunka egyik eredménye</a:t>
            </a:r>
          </a:p>
        </p:txBody>
      </p:sp>
      <p:sp>
        <p:nvSpPr>
          <p:cNvPr id="4" name="Cím 2">
            <a:extLst>
              <a:ext uri="{FF2B5EF4-FFF2-40B4-BE49-F238E27FC236}">
                <a16:creationId xmlns:a16="http://schemas.microsoft.com/office/drawing/2014/main" id="{78A105EE-BFD9-B27F-01A7-64FFCC50FEFC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</a:t>
            </a:r>
            <a:r>
              <a:rPr lang="hu-HU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home</a:t>
            </a:r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hu-HU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office</a:t>
            </a:r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bevezetésének legfőbb kihívásai</a:t>
            </a: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A64470D6-DBB5-CB35-93DB-2166C48F7240}"/>
              </a:ext>
            </a:extLst>
          </p:cNvPr>
          <p:cNvSpPr txBox="1">
            <a:spLocks/>
          </p:cNvSpPr>
          <p:nvPr/>
        </p:nvSpPr>
        <p:spPr>
          <a:xfrm>
            <a:off x="1009370" y="1689454"/>
            <a:ext cx="5541937" cy="477666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457200">
              <a:spcBef>
                <a:spcPts val="600"/>
              </a:spcBef>
              <a:buFont typeface="+mj-lt"/>
              <a:buAutoNum type="arabicPeriod"/>
            </a:pPr>
            <a:r>
              <a:rPr lang="hu-HU" sz="2200" dirty="0">
                <a:solidFill>
                  <a:srgbClr val="4F59A8"/>
                </a:solidFill>
                <a:latin typeface="Roboto" panose="02000000000000000000" pitchFamily="2" charset="0"/>
              </a:rPr>
              <a:t>A megfelelő </a:t>
            </a:r>
            <a:r>
              <a:rPr lang="hu-HU" sz="2200" b="1" dirty="0">
                <a:solidFill>
                  <a:srgbClr val="4F59A8"/>
                </a:solidFill>
                <a:latin typeface="Roboto" panose="02000000000000000000" pitchFamily="2" charset="0"/>
              </a:rPr>
              <a:t>infrastruktúra</a:t>
            </a:r>
            <a:r>
              <a:rPr lang="hu-HU" sz="2200" dirty="0">
                <a:solidFill>
                  <a:srgbClr val="4F59A8"/>
                </a:solidFill>
                <a:latin typeface="Roboto" panose="02000000000000000000" pitchFamily="2" charset="0"/>
              </a:rPr>
              <a:t> és a szükséges erőforrások biztosítása</a:t>
            </a:r>
          </a:p>
          <a:p>
            <a:pPr marL="571500" indent="-457200">
              <a:spcBef>
                <a:spcPts val="600"/>
              </a:spcBef>
              <a:buFont typeface="+mj-lt"/>
              <a:buAutoNum type="arabicPeriod"/>
            </a:pPr>
            <a:endParaRPr lang="hu-HU" sz="2200" dirty="0">
              <a:solidFill>
                <a:srgbClr val="4F59A8"/>
              </a:solidFill>
              <a:latin typeface="Roboto" panose="02000000000000000000" pitchFamily="2" charset="0"/>
            </a:endParaRPr>
          </a:p>
          <a:p>
            <a:pPr marL="571500" indent="-457200">
              <a:spcBef>
                <a:spcPts val="600"/>
              </a:spcBef>
              <a:buFont typeface="+mj-lt"/>
              <a:buAutoNum type="arabicPeriod"/>
            </a:pPr>
            <a:r>
              <a:rPr lang="hu-HU" sz="2200" dirty="0">
                <a:solidFill>
                  <a:srgbClr val="4F59A8"/>
                </a:solidFill>
                <a:latin typeface="Roboto" panose="02000000000000000000" pitchFamily="2" charset="0"/>
              </a:rPr>
              <a:t>Világos </a:t>
            </a:r>
            <a:r>
              <a:rPr lang="hu-HU" sz="2200" b="1" dirty="0">
                <a:solidFill>
                  <a:srgbClr val="4F59A8"/>
                </a:solidFill>
                <a:latin typeface="Roboto" panose="02000000000000000000" pitchFamily="2" charset="0"/>
              </a:rPr>
              <a:t>irányelvek és elvárások </a:t>
            </a:r>
            <a:r>
              <a:rPr lang="hu-HU" sz="2200" dirty="0">
                <a:solidFill>
                  <a:srgbClr val="4F59A8"/>
                </a:solidFill>
                <a:latin typeface="Roboto" panose="02000000000000000000" pitchFamily="2" charset="0"/>
              </a:rPr>
              <a:t>megfogalmazása a távmunka használatánál</a:t>
            </a:r>
          </a:p>
          <a:p>
            <a:pPr marL="571500" indent="-457200">
              <a:spcBef>
                <a:spcPts val="600"/>
              </a:spcBef>
              <a:buFont typeface="+mj-lt"/>
              <a:buAutoNum type="arabicPeriod"/>
            </a:pPr>
            <a:endParaRPr lang="hu-HU" sz="2200" dirty="0">
              <a:solidFill>
                <a:srgbClr val="4F59A8"/>
              </a:solidFill>
              <a:latin typeface="Roboto" panose="02000000000000000000" pitchFamily="2" charset="0"/>
            </a:endParaRPr>
          </a:p>
          <a:p>
            <a:pPr marL="571500" indent="-457200">
              <a:spcBef>
                <a:spcPts val="600"/>
              </a:spcBef>
              <a:buFont typeface="+mj-lt"/>
              <a:buAutoNum type="arabicPeriod"/>
            </a:pPr>
            <a:r>
              <a:rPr lang="hu-HU" sz="2200" dirty="0">
                <a:solidFill>
                  <a:srgbClr val="4F59A8"/>
                </a:solidFill>
                <a:latin typeface="Roboto" panose="02000000000000000000" pitchFamily="2" charset="0"/>
              </a:rPr>
              <a:t>A távmunkában dolgozó alkalmazottak </a:t>
            </a:r>
            <a:r>
              <a:rPr lang="hu-HU" sz="2200" b="1" dirty="0">
                <a:solidFill>
                  <a:srgbClr val="4F59A8"/>
                </a:solidFill>
                <a:latin typeface="Roboto" panose="02000000000000000000" pitchFamily="2" charset="0"/>
              </a:rPr>
              <a:t>munka-magánélet </a:t>
            </a:r>
            <a:r>
              <a:rPr lang="hu-HU" sz="2200" dirty="0">
                <a:solidFill>
                  <a:srgbClr val="4F59A8"/>
                </a:solidFill>
                <a:latin typeface="Roboto" panose="02000000000000000000" pitchFamily="2" charset="0"/>
              </a:rPr>
              <a:t>egyensúlyának kezelése</a:t>
            </a:r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8C516AA7-2488-5DDA-E47C-D9D00C297263}"/>
              </a:ext>
            </a:extLst>
          </p:cNvPr>
          <p:cNvSpPr txBox="1">
            <a:spLocks/>
          </p:cNvSpPr>
          <p:nvPr/>
        </p:nvSpPr>
        <p:spPr>
          <a:xfrm>
            <a:off x="6629509" y="1689454"/>
            <a:ext cx="5323006" cy="441276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457200">
              <a:spcBef>
                <a:spcPts val="600"/>
              </a:spcBef>
              <a:buFont typeface="+mj-lt"/>
              <a:buAutoNum type="arabicPeriod" startAt="4"/>
            </a:pPr>
            <a:r>
              <a:rPr lang="hu-HU" sz="2200" dirty="0">
                <a:solidFill>
                  <a:srgbClr val="4F59A8"/>
                </a:solidFill>
                <a:latin typeface="Roboto" panose="02000000000000000000" pitchFamily="2" charset="0"/>
              </a:rPr>
              <a:t>A </a:t>
            </a:r>
            <a:r>
              <a:rPr lang="hu-HU" sz="2200" b="1" dirty="0">
                <a:solidFill>
                  <a:srgbClr val="4F59A8"/>
                </a:solidFill>
                <a:latin typeface="Roboto" panose="02000000000000000000" pitchFamily="2" charset="0"/>
              </a:rPr>
              <a:t>zavaró tényezők </a:t>
            </a:r>
            <a:r>
              <a:rPr lang="hu-HU" sz="2200" dirty="0">
                <a:solidFill>
                  <a:srgbClr val="4F59A8"/>
                </a:solidFill>
                <a:latin typeface="Roboto" panose="02000000000000000000" pitchFamily="2" charset="0"/>
              </a:rPr>
              <a:t>enyhítése és a fókusz biztosítása távmunka közben</a:t>
            </a:r>
          </a:p>
          <a:p>
            <a:pPr marL="571500" indent="-457200">
              <a:spcBef>
                <a:spcPts val="600"/>
              </a:spcBef>
              <a:buFont typeface="+mj-lt"/>
              <a:buAutoNum type="arabicPeriod" startAt="4"/>
            </a:pPr>
            <a:endParaRPr lang="hu-HU" sz="2200" dirty="0">
              <a:solidFill>
                <a:srgbClr val="4F59A8"/>
              </a:solidFill>
              <a:latin typeface="Roboto" panose="02000000000000000000" pitchFamily="2" charset="0"/>
            </a:endParaRPr>
          </a:p>
          <a:p>
            <a:pPr marL="571500" indent="-457200">
              <a:spcBef>
                <a:spcPts val="600"/>
              </a:spcBef>
              <a:buFont typeface="+mj-lt"/>
              <a:buAutoNum type="arabicPeriod" startAt="4"/>
            </a:pPr>
            <a:r>
              <a:rPr lang="hu-HU" sz="2200" b="1" dirty="0">
                <a:solidFill>
                  <a:srgbClr val="4F59A8"/>
                </a:solidFill>
                <a:latin typeface="Roboto" panose="02000000000000000000" pitchFamily="2" charset="0"/>
              </a:rPr>
              <a:t>Együttműködés és szociális interakció </a:t>
            </a:r>
            <a:r>
              <a:rPr lang="hu-HU" sz="2200" dirty="0">
                <a:solidFill>
                  <a:srgbClr val="4F59A8"/>
                </a:solidFill>
                <a:latin typeface="Roboto" panose="02000000000000000000" pitchFamily="2" charset="0"/>
              </a:rPr>
              <a:t>a távoli dolgozók között (az elszigeteltség érzésének megelőzése)</a:t>
            </a:r>
          </a:p>
          <a:p>
            <a:pPr marL="571500" indent="-457200">
              <a:spcBef>
                <a:spcPts val="600"/>
              </a:spcBef>
              <a:buFont typeface="+mj-lt"/>
              <a:buAutoNum type="arabicPeriod" startAt="4"/>
            </a:pPr>
            <a:endParaRPr lang="hu-HU" sz="2200" dirty="0">
              <a:solidFill>
                <a:srgbClr val="4F59A8"/>
              </a:solidFill>
              <a:latin typeface="Roboto" panose="02000000000000000000" pitchFamily="2" charset="0"/>
            </a:endParaRPr>
          </a:p>
          <a:p>
            <a:pPr marL="571500" indent="-457200">
              <a:spcBef>
                <a:spcPts val="600"/>
              </a:spcBef>
              <a:buFont typeface="+mj-lt"/>
              <a:buAutoNum type="arabicPeriod" startAt="4"/>
            </a:pPr>
            <a:r>
              <a:rPr lang="hu-HU" sz="2200" b="1" dirty="0">
                <a:solidFill>
                  <a:srgbClr val="4F59A8"/>
                </a:solidFill>
                <a:latin typeface="Roboto" panose="02000000000000000000" pitchFamily="2" charset="0"/>
              </a:rPr>
              <a:t>Különböző időzónák közötti </a:t>
            </a:r>
            <a:r>
              <a:rPr lang="hu-HU" sz="2200" dirty="0">
                <a:solidFill>
                  <a:srgbClr val="4F59A8"/>
                </a:solidFill>
                <a:latin typeface="Roboto" panose="02000000000000000000" pitchFamily="2" charset="0"/>
              </a:rPr>
              <a:t>munka összehangolás</a:t>
            </a:r>
          </a:p>
        </p:txBody>
      </p:sp>
    </p:spTree>
    <p:extLst>
      <p:ext uri="{BB962C8B-B14F-4D97-AF65-F5344CB8AC3E}">
        <p14:creationId xmlns:p14="http://schemas.microsoft.com/office/powerpoint/2010/main" val="15927336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158CCE-E816-9DE9-18A5-5E2022343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DIGI-O-hoz hasonló projektek jelentősége</a:t>
            </a:r>
            <a:endParaRPr lang="hu-HU" dirty="0"/>
          </a:p>
        </p:txBody>
      </p:sp>
      <p:graphicFrame>
        <p:nvGraphicFramePr>
          <p:cNvPr id="5" name="Táblázat 5">
            <a:extLst>
              <a:ext uri="{FF2B5EF4-FFF2-40B4-BE49-F238E27FC236}">
                <a16:creationId xmlns:a16="http://schemas.microsoft.com/office/drawing/2014/main" id="{1AE4EFE3-2F27-A7D2-ACB0-A1FDC6E96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989325"/>
              </p:ext>
            </p:extLst>
          </p:nvPr>
        </p:nvGraphicFramePr>
        <p:xfrm>
          <a:off x="1209040" y="1166706"/>
          <a:ext cx="4785360" cy="5234094"/>
        </p:xfrm>
        <a:graphic>
          <a:graphicData uri="http://schemas.openxmlformats.org/drawingml/2006/table">
            <a:tbl>
              <a:tblPr firstRow="1" bandRow="1">
                <a:tableStyleId>{9B235854-C2E7-4639-8B12-CBE04745A736}</a:tableStyleId>
              </a:tblPr>
              <a:tblGrid>
                <a:gridCol w="4785360">
                  <a:extLst>
                    <a:ext uri="{9D8B030D-6E8A-4147-A177-3AD203B41FA5}">
                      <a16:colId xmlns:a16="http://schemas.microsoft.com/office/drawing/2014/main" val="202759465"/>
                    </a:ext>
                  </a:extLst>
                </a:gridCol>
              </a:tblGrid>
              <a:tr h="4853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rgbClr val="4F59A8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Piaci koordinációs hiányok</a:t>
                      </a:r>
                      <a:endParaRPr lang="en-US" sz="2400" b="1" i="0" dirty="0">
                        <a:solidFill>
                          <a:srgbClr val="4F59A8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F7993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346943"/>
                  </a:ext>
                </a:extLst>
              </a:tr>
              <a:tr h="891964">
                <a:tc>
                  <a:txBody>
                    <a:bodyPr/>
                    <a:lstStyle/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0" i="0" dirty="0">
                          <a:solidFill>
                            <a:srgbClr val="4F59A8"/>
                          </a:solidFill>
                          <a:effectLst/>
                          <a:latin typeface="Roboto" panose="02000000000000000000" pitchFamily="2" charset="0"/>
                        </a:rPr>
                        <a:t>A transzformációs projektek buktatóinak világossá tétele, kiterjedtebb kutatásokkal </a:t>
                      </a:r>
                      <a:r>
                        <a:rPr lang="hu-HU" sz="2000" b="0" i="0" dirty="0" err="1">
                          <a:solidFill>
                            <a:srgbClr val="4F59A8"/>
                          </a:solidFill>
                          <a:effectLst/>
                          <a:latin typeface="Roboto" panose="02000000000000000000" pitchFamily="2" charset="0"/>
                        </a:rPr>
                        <a:t>validálva</a:t>
                      </a:r>
                      <a:endParaRPr lang="hu-HU" sz="2000" b="0" i="0" dirty="0">
                        <a:solidFill>
                          <a:srgbClr val="4F59A8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>
                    <a:solidFill>
                      <a:srgbClr val="F7993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127683"/>
                  </a:ext>
                </a:extLst>
              </a:tr>
              <a:tr h="2675127">
                <a:tc>
                  <a:txBody>
                    <a:bodyPr/>
                    <a:lstStyle/>
                    <a:p>
                      <a:pPr marL="79375" indent="0"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hu-HU" sz="2000" b="1" dirty="0">
                          <a:solidFill>
                            <a:srgbClr val="4F59A8"/>
                          </a:solidFill>
                          <a:latin typeface="Roboto" panose="02000000000000000000" pitchFamily="2" charset="0"/>
                        </a:rPr>
                        <a:t>Tudás- és </a:t>
                      </a:r>
                      <a:r>
                        <a:rPr lang="hu-HU" sz="2000" dirty="0">
                          <a:solidFill>
                            <a:srgbClr val="4F59A8"/>
                          </a:solidFill>
                          <a:latin typeface="Roboto" panose="02000000000000000000" pitchFamily="2" charset="0"/>
                        </a:rPr>
                        <a:t>támogatás hiánya, hogy merre induljanak el a munkahelyek, mit érdemes tenni:</a:t>
                      </a:r>
                    </a:p>
                    <a:p>
                      <a:pPr marL="625475" lvl="5" indent="-274638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hu-HU" sz="2000" i="1" dirty="0">
                          <a:solidFill>
                            <a:srgbClr val="4F59A8"/>
                          </a:solidFill>
                          <a:latin typeface="Roboto" panose="02000000000000000000" pitchFamily="2" charset="0"/>
                        </a:rPr>
                        <a:t>használati útmutatók</a:t>
                      </a:r>
                    </a:p>
                    <a:p>
                      <a:pPr marL="625475" lvl="5" indent="-274638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hu-HU" sz="2000" i="1" dirty="0">
                          <a:solidFill>
                            <a:srgbClr val="4F59A8"/>
                          </a:solidFill>
                          <a:latin typeface="Roboto" panose="02000000000000000000" pitchFamily="2" charset="0"/>
                        </a:rPr>
                        <a:t>igénybe vehető szolgáltatások</a:t>
                      </a:r>
                    </a:p>
                    <a:p>
                      <a:pPr marL="625475" lvl="5" indent="-274638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hu-HU" sz="2000" i="1" dirty="0">
                          <a:solidFill>
                            <a:srgbClr val="4F59A8"/>
                          </a:solidFill>
                          <a:latin typeface="Roboto" panose="02000000000000000000" pitchFamily="2" charset="0"/>
                        </a:rPr>
                        <a:t>tudásmegosztó műhelyek, jó gyakorlatokról és tapasztalatokról</a:t>
                      </a:r>
                    </a:p>
                  </a:txBody>
                  <a:tcPr>
                    <a:solidFill>
                      <a:srgbClr val="F7993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709476"/>
                  </a:ext>
                </a:extLst>
              </a:tr>
              <a:tr h="1067775">
                <a:tc>
                  <a:txBody>
                    <a:bodyPr/>
                    <a:lstStyle/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u-HU" sz="2000" dirty="0">
                          <a:solidFill>
                            <a:srgbClr val="4F59A8"/>
                          </a:solidFill>
                          <a:latin typeface="Roboto" panose="02000000000000000000" pitchFamily="2" charset="0"/>
                        </a:rPr>
                        <a:t>A munkaerő-piaci szereplők hiányos hálózata, kapacitása és kevéssé összehangolt szolgáltatásnyújtása</a:t>
                      </a:r>
                    </a:p>
                  </a:txBody>
                  <a:tcPr>
                    <a:solidFill>
                      <a:srgbClr val="F7993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384328"/>
                  </a:ext>
                </a:extLst>
              </a:tr>
            </a:tbl>
          </a:graphicData>
        </a:graphic>
      </p:graphicFrame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2144444C-87DC-EE2D-E991-5BFD1DA6A7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786215"/>
              </p:ext>
            </p:extLst>
          </p:nvPr>
        </p:nvGraphicFramePr>
        <p:xfrm>
          <a:off x="6959600" y="1165012"/>
          <a:ext cx="4907280" cy="5227320"/>
        </p:xfrm>
        <a:graphic>
          <a:graphicData uri="http://schemas.openxmlformats.org/drawingml/2006/table">
            <a:tbl>
              <a:tblPr firstRow="1" bandRow="1">
                <a:tableStyleId>{9B235854-C2E7-4639-8B12-CBE04745A736}</a:tableStyleId>
              </a:tblPr>
              <a:tblGrid>
                <a:gridCol w="4907280">
                  <a:extLst>
                    <a:ext uri="{9D8B030D-6E8A-4147-A177-3AD203B41FA5}">
                      <a16:colId xmlns:a16="http://schemas.microsoft.com/office/drawing/2014/main" val="2027594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rgbClr val="4F59A8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Amit a DIGI-O adott</a:t>
                      </a:r>
                    </a:p>
                  </a:txBody>
                  <a:tcPr>
                    <a:solidFill>
                      <a:srgbClr val="96D6D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346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0" i="0" dirty="0">
                          <a:solidFill>
                            <a:srgbClr val="4F59A8"/>
                          </a:solidFill>
                          <a:effectLst/>
                          <a:latin typeface="Roboto" panose="02000000000000000000" pitchFamily="2" charset="0"/>
                        </a:rPr>
                        <a:t>Nagyobb mintás kutatás, a transzformáció buktatóinak és sikeres mintázatainak megértéséhez</a:t>
                      </a:r>
                    </a:p>
                  </a:txBody>
                  <a:tcPr>
                    <a:solidFill>
                      <a:srgbClr val="96D6D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127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9375" indent="0"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hu-HU" sz="2000" b="1" dirty="0">
                          <a:solidFill>
                            <a:srgbClr val="4F59A8"/>
                          </a:solidFill>
                          <a:latin typeface="Roboto" panose="02000000000000000000" pitchFamily="2" charset="0"/>
                        </a:rPr>
                        <a:t>Tanácsadás /tudásmegosztás:</a:t>
                      </a:r>
                    </a:p>
                    <a:p>
                      <a:pPr marL="625475" lvl="5" indent="-274638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hu-HU" sz="2000" i="1" dirty="0">
                          <a:solidFill>
                            <a:srgbClr val="4F59A8"/>
                          </a:solidFill>
                          <a:latin typeface="Roboto" panose="02000000000000000000" pitchFamily="2" charset="0"/>
                        </a:rPr>
                        <a:t>Részvételközpontú tanácsadás</a:t>
                      </a:r>
                    </a:p>
                    <a:p>
                      <a:pPr marL="625475" lvl="5" indent="-274638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hu-HU" sz="2000" i="1" dirty="0">
                          <a:solidFill>
                            <a:srgbClr val="4F59A8"/>
                          </a:solidFill>
                          <a:latin typeface="Roboto" panose="02000000000000000000" pitchFamily="2" charset="0"/>
                        </a:rPr>
                        <a:t>Az ezeken alapuló intézkedések és stratégiák megfogalmazása, a digitalizáció fejlesztéséért</a:t>
                      </a:r>
                    </a:p>
                    <a:p>
                      <a:pPr marL="625475" lvl="5" indent="-274638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hu-HU" sz="2000" i="1" dirty="0">
                          <a:solidFill>
                            <a:srgbClr val="4F59A8"/>
                          </a:solidFill>
                          <a:latin typeface="Roboto" panose="02000000000000000000" pitchFamily="2" charset="0"/>
                        </a:rPr>
                        <a:t>Tudatosság erősítése a digitális technológiákkal és a home-office használatával kapcsolatban</a:t>
                      </a:r>
                    </a:p>
                  </a:txBody>
                  <a:tcPr>
                    <a:solidFill>
                      <a:srgbClr val="96D6D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709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u-HU" sz="2000" dirty="0">
                          <a:solidFill>
                            <a:srgbClr val="4F59A8"/>
                          </a:solidFill>
                          <a:latin typeface="Roboto" panose="02000000000000000000" pitchFamily="2" charset="0"/>
                        </a:rPr>
                        <a:t>Hálózati kapcsolatok fejlesztése, kapacitásfejlesztés, együttműködés erősítése a szereplők között</a:t>
                      </a:r>
                    </a:p>
                  </a:txBody>
                  <a:tcPr>
                    <a:solidFill>
                      <a:srgbClr val="96D6D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384328"/>
                  </a:ext>
                </a:extLst>
              </a:tr>
            </a:tbl>
          </a:graphicData>
        </a:graphic>
      </p:graphicFrame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9B7ED473-4CA9-DEC0-29E6-DB990A79D2E1}"/>
              </a:ext>
            </a:extLst>
          </p:cNvPr>
          <p:cNvSpPr/>
          <p:nvPr/>
        </p:nvSpPr>
        <p:spPr>
          <a:xfrm>
            <a:off x="6096000" y="2001520"/>
            <a:ext cx="782320" cy="243840"/>
          </a:xfrm>
          <a:prstGeom prst="rightArrow">
            <a:avLst/>
          </a:prstGeom>
          <a:solidFill>
            <a:srgbClr val="96D6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Nyíl: jobbra mutató 7">
            <a:extLst>
              <a:ext uri="{FF2B5EF4-FFF2-40B4-BE49-F238E27FC236}">
                <a16:creationId xmlns:a16="http://schemas.microsoft.com/office/drawing/2014/main" id="{1713C3C6-BF35-99A8-FFA9-235668B64FA1}"/>
              </a:ext>
            </a:extLst>
          </p:cNvPr>
          <p:cNvSpPr/>
          <p:nvPr/>
        </p:nvSpPr>
        <p:spPr>
          <a:xfrm>
            <a:off x="6085840" y="3503785"/>
            <a:ext cx="782320" cy="243840"/>
          </a:xfrm>
          <a:prstGeom prst="rightArrow">
            <a:avLst/>
          </a:prstGeom>
          <a:solidFill>
            <a:srgbClr val="96D6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Nyíl: jobbra mutató 8">
            <a:extLst>
              <a:ext uri="{FF2B5EF4-FFF2-40B4-BE49-F238E27FC236}">
                <a16:creationId xmlns:a16="http://schemas.microsoft.com/office/drawing/2014/main" id="{CAFAE0DB-543C-C8E7-71A3-4CD47B620745}"/>
              </a:ext>
            </a:extLst>
          </p:cNvPr>
          <p:cNvSpPr/>
          <p:nvPr/>
        </p:nvSpPr>
        <p:spPr>
          <a:xfrm>
            <a:off x="6096000" y="5394960"/>
            <a:ext cx="782320" cy="243840"/>
          </a:xfrm>
          <a:prstGeom prst="rightArrow">
            <a:avLst/>
          </a:prstGeom>
          <a:solidFill>
            <a:srgbClr val="96D6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1007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>
            <a:extLst>
              <a:ext uri="{FF2B5EF4-FFF2-40B4-BE49-F238E27FC236}">
                <a16:creationId xmlns:a16="http://schemas.microsoft.com/office/drawing/2014/main" id="{71876C41-F33F-FFE4-256F-B27E6E6B4C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Kálmán Edina</a:t>
            </a:r>
          </a:p>
          <a:p>
            <a:r>
              <a:rPr lang="hu-HU" dirty="0"/>
              <a:t>Vezető üzlet- és szervezetfejlesztési tanácsadó</a:t>
            </a:r>
          </a:p>
          <a:p>
            <a:r>
              <a:rPr lang="hu-HU" dirty="0">
                <a:hlinkClick r:id="rId2"/>
              </a:rPr>
              <a:t>kalmanedina@formacio.hu</a:t>
            </a:r>
            <a:endParaRPr lang="hu-HU" dirty="0"/>
          </a:p>
          <a:p>
            <a:r>
              <a:rPr lang="hu-HU" dirty="0"/>
              <a:t>*36 20 581 2822</a:t>
            </a:r>
          </a:p>
          <a:p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95F6D681-29B8-9AE9-C881-46D1DA318E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000" dirty="0"/>
              <a:t>Kapcsolattartó:</a:t>
            </a:r>
          </a:p>
        </p:txBody>
      </p:sp>
    </p:spTree>
    <p:extLst>
      <p:ext uri="{BB962C8B-B14F-4D97-AF65-F5344CB8AC3E}">
        <p14:creationId xmlns:p14="http://schemas.microsoft.com/office/powerpoint/2010/main" val="843614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177E76-4673-06CE-9A21-F2987BAE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/>
              <a:t>Kik vagyunk és mivel foglalkozunk?</a:t>
            </a:r>
            <a:endParaRPr lang="hu-HU" dirty="0"/>
          </a:p>
        </p:txBody>
      </p:sp>
      <p:sp>
        <p:nvSpPr>
          <p:cNvPr id="3" name="Google Shape;567;p40">
            <a:extLst>
              <a:ext uri="{FF2B5EF4-FFF2-40B4-BE49-F238E27FC236}">
                <a16:creationId xmlns:a16="http://schemas.microsoft.com/office/drawing/2014/main" id="{60DB3D93-2000-E9F3-465D-2135D93DCA36}"/>
              </a:ext>
            </a:extLst>
          </p:cNvPr>
          <p:cNvSpPr txBox="1">
            <a:spLocks/>
          </p:cNvSpPr>
          <p:nvPr/>
        </p:nvSpPr>
        <p:spPr>
          <a:xfrm>
            <a:off x="1035699" y="2018443"/>
            <a:ext cx="231343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-228600">
              <a:lnSpc>
                <a:spcPct val="90000"/>
              </a:lnSpc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</a:rPr>
              <a:t>Abbott</a:t>
            </a:r>
            <a:r>
              <a:rPr lang="hu-HU" sz="1200" b="1" dirty="0">
                <a:solidFill>
                  <a:srgbClr val="002060"/>
                </a:solidFill>
              </a:rPr>
              <a:t> </a:t>
            </a:r>
            <a:r>
              <a:rPr lang="hu-HU" sz="1200" b="1" dirty="0" err="1">
                <a:solidFill>
                  <a:srgbClr val="002060"/>
                </a:solidFill>
              </a:rPr>
              <a:t>Laboratories</a:t>
            </a:r>
            <a:r>
              <a:rPr lang="hu-HU" sz="1200" b="1" dirty="0">
                <a:solidFill>
                  <a:srgbClr val="002060"/>
                </a:solidFill>
              </a:rPr>
              <a:t> </a:t>
            </a:r>
            <a:endParaRPr lang="hu-HU" sz="12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</a:rPr>
              <a:t>Agrana Cukor </a:t>
            </a:r>
            <a:endParaRPr lang="hu-HU" sz="12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</a:rPr>
              <a:t>Állami Egészségügyi Ellátó Központ </a:t>
            </a:r>
            <a:endParaRPr lang="hu-HU" sz="12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</a:rPr>
              <a:t>Atlanti Szerszám</a:t>
            </a:r>
            <a:endParaRPr lang="hu-HU" sz="12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</a:rPr>
              <a:t>Audi Hungária </a:t>
            </a:r>
            <a:endParaRPr lang="hu-HU" sz="12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</a:rPr>
              <a:t>Australian</a:t>
            </a:r>
            <a:r>
              <a:rPr lang="hu-HU" sz="1200" b="1" dirty="0">
                <a:solidFill>
                  <a:srgbClr val="002060"/>
                </a:solidFill>
              </a:rPr>
              <a:t> </a:t>
            </a:r>
            <a:r>
              <a:rPr lang="hu-HU" sz="1200" b="1" dirty="0" err="1">
                <a:solidFill>
                  <a:srgbClr val="002060"/>
                </a:solidFill>
              </a:rPr>
              <a:t>Embassy</a:t>
            </a:r>
            <a:r>
              <a:rPr lang="hu-HU" sz="1200" b="1" dirty="0">
                <a:solidFill>
                  <a:srgbClr val="002060"/>
                </a:solidFill>
              </a:rPr>
              <a:t> </a:t>
            </a:r>
            <a:endParaRPr lang="hu-HU" sz="12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</a:rPr>
              <a:t>AXA Bank </a:t>
            </a:r>
            <a:endParaRPr lang="hu-HU" sz="12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</a:rPr>
              <a:t>Bátony-</a:t>
            </a:r>
            <a:r>
              <a:rPr lang="hu-HU" sz="1200" b="1" dirty="0" err="1">
                <a:solidFill>
                  <a:srgbClr val="002060"/>
                </a:solidFill>
              </a:rPr>
              <a:t>Metall</a:t>
            </a:r>
            <a:r>
              <a:rPr lang="hu-HU" sz="1200" b="1" dirty="0">
                <a:solidFill>
                  <a:srgbClr val="002060"/>
                </a:solidFill>
              </a:rPr>
              <a:t> Kft.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</a:rPr>
              <a:t>Bayer </a:t>
            </a:r>
            <a:r>
              <a:rPr lang="hu-HU" sz="1200" b="1" dirty="0" err="1">
                <a:solidFill>
                  <a:srgbClr val="002060"/>
                </a:solidFill>
              </a:rPr>
              <a:t>Animal</a:t>
            </a:r>
            <a:r>
              <a:rPr lang="hu-HU" sz="1200" b="1" dirty="0">
                <a:solidFill>
                  <a:srgbClr val="002060"/>
                </a:solidFill>
              </a:rPr>
              <a:t> Health </a:t>
            </a:r>
            <a:endParaRPr lang="hu-HU" sz="12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</a:rPr>
              <a:t>Bayer Hungária </a:t>
            </a:r>
            <a:endParaRPr lang="hu-HU" sz="12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</a:rPr>
              <a:t>BKMKIK</a:t>
            </a:r>
            <a:endParaRPr lang="hu-HU" sz="12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</a:rPr>
              <a:t>Bosch </a:t>
            </a:r>
            <a:endParaRPr lang="hu-HU" sz="12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</a:rPr>
              <a:t>Brico</a:t>
            </a:r>
            <a:r>
              <a:rPr lang="hu-HU" sz="1200" b="1" dirty="0">
                <a:solidFill>
                  <a:srgbClr val="002060"/>
                </a:solidFill>
              </a:rPr>
              <a:t> </a:t>
            </a:r>
            <a:r>
              <a:rPr lang="hu-HU" sz="1200" b="1" dirty="0" err="1">
                <a:solidFill>
                  <a:srgbClr val="002060"/>
                </a:solidFill>
              </a:rPr>
              <a:t>Store</a:t>
            </a:r>
            <a:r>
              <a:rPr lang="hu-HU" sz="1200" b="1" dirty="0">
                <a:solidFill>
                  <a:srgbClr val="002060"/>
                </a:solidFill>
              </a:rPr>
              <a:t> </a:t>
            </a:r>
            <a:endParaRPr lang="hu-HU" sz="12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</a:rPr>
              <a:t>Budapest Airport </a:t>
            </a:r>
            <a:endParaRPr lang="hu-HU" sz="12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</a:rPr>
              <a:t>Café Reklám </a:t>
            </a:r>
            <a:endParaRPr lang="hu-HU" sz="1200" dirty="0"/>
          </a:p>
        </p:txBody>
      </p:sp>
      <p:sp>
        <p:nvSpPr>
          <p:cNvPr id="5" name="Google Shape;568;p40">
            <a:extLst>
              <a:ext uri="{FF2B5EF4-FFF2-40B4-BE49-F238E27FC236}">
                <a16:creationId xmlns:a16="http://schemas.microsoft.com/office/drawing/2014/main" id="{5BAA274F-BE9B-BE7E-C17C-46189016C268}"/>
              </a:ext>
            </a:extLst>
          </p:cNvPr>
          <p:cNvSpPr txBox="1"/>
          <p:nvPr/>
        </p:nvSpPr>
        <p:spPr>
          <a:xfrm>
            <a:off x="3062183" y="2018443"/>
            <a:ext cx="310286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Citibank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Daimler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Chrysler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Deltaplast</a:t>
            </a:r>
            <a:endParaRPr sz="12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Design Terminal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Diageo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Diatron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Diófa Alapkezelő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Drogerie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Markt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EDS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Egis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ÉMI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Erste Biztosító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Evosoft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Fémtechnika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Fercom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Ferrero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Google Shape;569;p40">
            <a:extLst>
              <a:ext uri="{FF2B5EF4-FFF2-40B4-BE49-F238E27FC236}">
                <a16:creationId xmlns:a16="http://schemas.microsoft.com/office/drawing/2014/main" id="{D3B54655-2CF9-31AB-2BE1-1E8503AED838}"/>
              </a:ext>
            </a:extLst>
          </p:cNvPr>
          <p:cNvSpPr txBox="1"/>
          <p:nvPr/>
        </p:nvSpPr>
        <p:spPr>
          <a:xfrm>
            <a:off x="4927369" y="2018443"/>
            <a:ext cx="252374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Ford Magyarország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Főgáz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Ganz – Skoda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GE </a:t>
            </a: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Power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System (UK) GE </a:t>
            </a: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Power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System (USA)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General </a:t>
            </a: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Electric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Magyarország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Hajas Szalonok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HWD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Iron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Mountain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K&amp;H Bank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Kossuth Holding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Különböző kórházi osztályok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LEGO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Legrand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Magyar Cukor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Magyar Kereskedelmi és Ipar-kamara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Google Shape;570;p40">
            <a:extLst>
              <a:ext uri="{FF2B5EF4-FFF2-40B4-BE49-F238E27FC236}">
                <a16:creationId xmlns:a16="http://schemas.microsoft.com/office/drawing/2014/main" id="{E1493057-8D84-D193-705B-9CED9F6B582C}"/>
              </a:ext>
            </a:extLst>
          </p:cNvPr>
          <p:cNvSpPr txBox="1"/>
          <p:nvPr/>
        </p:nvSpPr>
        <p:spPr>
          <a:xfrm>
            <a:off x="7456167" y="2018443"/>
            <a:ext cx="241401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Magyar Logisztikai Társaság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Magyar Nemzeti Bank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Magyar Telekom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Mercedes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Metrimed</a:t>
            </a:r>
            <a:endParaRPr sz="12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MOME - Moholy Nagy Művé-</a:t>
            </a: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szeti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Egyetem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Nemzeti Eszközkezelő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OTP Alapkezelő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Pannon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Pfizer Magyarország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Possible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Publicis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Consultants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Quickborn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Consulting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Raiffeisen Bank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RomaEducation </a:t>
            </a: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Fund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Google Shape;571;p40">
            <a:extLst>
              <a:ext uri="{FF2B5EF4-FFF2-40B4-BE49-F238E27FC236}">
                <a16:creationId xmlns:a16="http://schemas.microsoft.com/office/drawing/2014/main" id="{3C63939D-6D69-C9F7-7272-96E44C8B3A18}"/>
              </a:ext>
            </a:extLst>
          </p:cNvPr>
          <p:cNvSpPr txBox="1"/>
          <p:nvPr/>
        </p:nvSpPr>
        <p:spPr>
          <a:xfrm>
            <a:off x="9954939" y="2018443"/>
            <a:ext cx="310286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SADE mélyépítő Zrt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Sanofi – </a:t>
            </a: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Aventis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SCADA Kft.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Szabadics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Mélyépítő Zrt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Taravis</a:t>
            </a:r>
            <a:endParaRPr sz="12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Transparency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International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Villeroy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and </a:t>
            </a:r>
            <a:r>
              <a:rPr lang="hu-HU" sz="12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Boch</a:t>
            </a: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lang="hu-HU" sz="1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Vodafone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  <a:p>
            <a:pPr marL="228600" marR="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</p:txBody>
      </p:sp>
      <p:sp>
        <p:nvSpPr>
          <p:cNvPr id="9" name="Cím 2">
            <a:extLst>
              <a:ext uri="{FF2B5EF4-FFF2-40B4-BE49-F238E27FC236}">
                <a16:creationId xmlns:a16="http://schemas.microsoft.com/office/drawing/2014/main" id="{1B5A2B70-B8C7-2C07-4284-2EFF8FEAA3C9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Referenciáink</a:t>
            </a:r>
          </a:p>
        </p:txBody>
      </p:sp>
    </p:spTree>
    <p:extLst>
      <p:ext uri="{BB962C8B-B14F-4D97-AF65-F5344CB8AC3E}">
        <p14:creationId xmlns:p14="http://schemas.microsoft.com/office/powerpoint/2010/main" val="2049410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557F281-0780-2E33-0E81-0F2FA2CE56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004390"/>
              </p:ext>
            </p:extLst>
          </p:nvPr>
        </p:nvGraphicFramePr>
        <p:xfrm>
          <a:off x="1089660" y="1125220"/>
          <a:ext cx="7690446" cy="463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ím 4">
            <a:extLst>
              <a:ext uri="{FF2B5EF4-FFF2-40B4-BE49-F238E27FC236}">
                <a16:creationId xmlns:a16="http://schemas.microsoft.com/office/drawing/2014/main" id="{A978D88D-8F69-6275-339F-2EEDFDFF3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Amiről szó lesz</a:t>
            </a:r>
          </a:p>
        </p:txBody>
      </p: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7952884F-170B-DAFF-D15A-137776C0C41F}"/>
              </a:ext>
            </a:extLst>
          </p:cNvPr>
          <p:cNvGrpSpPr/>
          <p:nvPr/>
        </p:nvGrpSpPr>
        <p:grpSpPr>
          <a:xfrm>
            <a:off x="9876454" y="1216203"/>
            <a:ext cx="457200" cy="1306173"/>
            <a:chOff x="9876454" y="1216203"/>
            <a:chExt cx="457200" cy="1306173"/>
          </a:xfrm>
        </p:grpSpPr>
        <p:sp>
          <p:nvSpPr>
            <p:cNvPr id="2" name="Ellipszis 1">
              <a:extLst>
                <a:ext uri="{FF2B5EF4-FFF2-40B4-BE49-F238E27FC236}">
                  <a16:creationId xmlns:a16="http://schemas.microsoft.com/office/drawing/2014/main" id="{C582B976-4714-2B2F-EEEF-A980D6DB57DC}"/>
                </a:ext>
              </a:extLst>
            </p:cNvPr>
            <p:cNvSpPr/>
            <p:nvPr/>
          </p:nvSpPr>
          <p:spPr>
            <a:xfrm>
              <a:off x="9876454" y="1216203"/>
              <a:ext cx="457200" cy="425986"/>
            </a:xfrm>
            <a:prstGeom prst="ellipse">
              <a:avLst/>
            </a:prstGeom>
            <a:solidFill>
              <a:srgbClr val="4F59A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" name="Ellipszis 3">
              <a:extLst>
                <a:ext uri="{FF2B5EF4-FFF2-40B4-BE49-F238E27FC236}">
                  <a16:creationId xmlns:a16="http://schemas.microsoft.com/office/drawing/2014/main" id="{7339ED70-01D6-78D0-0718-5B586CCC5708}"/>
                </a:ext>
              </a:extLst>
            </p:cNvPr>
            <p:cNvSpPr/>
            <p:nvPr/>
          </p:nvSpPr>
          <p:spPr>
            <a:xfrm>
              <a:off x="9876454" y="2096390"/>
              <a:ext cx="457200" cy="425986"/>
            </a:xfrm>
            <a:prstGeom prst="ellipse">
              <a:avLst/>
            </a:prstGeom>
            <a:solidFill>
              <a:srgbClr val="4F59A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6" name="Egyenes összekötő nyíllal 5">
              <a:extLst>
                <a:ext uri="{FF2B5EF4-FFF2-40B4-BE49-F238E27FC236}">
                  <a16:creationId xmlns:a16="http://schemas.microsoft.com/office/drawing/2014/main" id="{C7A83EC3-25B2-D0FE-2008-AFCB04AE0BBB}"/>
                </a:ext>
              </a:extLst>
            </p:cNvPr>
            <p:cNvCxnSpPr>
              <a:cxnSpLocks/>
              <a:stCxn id="2" idx="4"/>
              <a:endCxn id="4" idx="0"/>
            </p:cNvCxnSpPr>
            <p:nvPr/>
          </p:nvCxnSpPr>
          <p:spPr>
            <a:xfrm>
              <a:off x="10105054" y="1642189"/>
              <a:ext cx="0" cy="454201"/>
            </a:xfrm>
            <a:prstGeom prst="straightConnector1">
              <a:avLst/>
            </a:prstGeom>
            <a:ln w="38100">
              <a:solidFill>
                <a:srgbClr val="4F59A8"/>
              </a:solidFill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Jobb oldali kapcsos zárójel 9">
            <a:extLst>
              <a:ext uri="{FF2B5EF4-FFF2-40B4-BE49-F238E27FC236}">
                <a16:creationId xmlns:a16="http://schemas.microsoft.com/office/drawing/2014/main" id="{2A011966-6C97-58AD-8AE5-990DD26E5C5C}"/>
              </a:ext>
            </a:extLst>
          </p:cNvPr>
          <p:cNvSpPr/>
          <p:nvPr/>
        </p:nvSpPr>
        <p:spPr>
          <a:xfrm>
            <a:off x="8780106" y="2687216"/>
            <a:ext cx="433874" cy="2286000"/>
          </a:xfrm>
          <a:prstGeom prst="rightBrace">
            <a:avLst>
              <a:gd name="adj1" fmla="val 47043"/>
              <a:gd name="adj2" fmla="val 50816"/>
            </a:avLst>
          </a:prstGeom>
          <a:ln w="28575">
            <a:solidFill>
              <a:srgbClr val="4F59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abadkézi sokszög: alakzat 16">
            <a:extLst>
              <a:ext uri="{FF2B5EF4-FFF2-40B4-BE49-F238E27FC236}">
                <a16:creationId xmlns:a16="http://schemas.microsoft.com/office/drawing/2014/main" id="{FD8EBF3A-E9DA-B4F0-9305-F5849CB4FB42}"/>
              </a:ext>
            </a:extLst>
          </p:cNvPr>
          <p:cNvSpPr/>
          <p:nvPr/>
        </p:nvSpPr>
        <p:spPr>
          <a:xfrm>
            <a:off x="9330612" y="1856792"/>
            <a:ext cx="606490" cy="2006081"/>
          </a:xfrm>
          <a:custGeom>
            <a:avLst/>
            <a:gdLst>
              <a:gd name="connsiteX0" fmla="*/ 0 w 606490"/>
              <a:gd name="connsiteY0" fmla="*/ 1931437 h 1940767"/>
              <a:gd name="connsiteX1" fmla="*/ 214604 w 606490"/>
              <a:gd name="connsiteY1" fmla="*/ 1940767 h 1940767"/>
              <a:gd name="connsiteX2" fmla="*/ 205274 w 606490"/>
              <a:gd name="connsiteY2" fmla="*/ 0 h 1940767"/>
              <a:gd name="connsiteX3" fmla="*/ 606490 w 606490"/>
              <a:gd name="connsiteY3" fmla="*/ 0 h 194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490" h="1940767">
                <a:moveTo>
                  <a:pt x="0" y="1931437"/>
                </a:moveTo>
                <a:lnTo>
                  <a:pt x="214604" y="1940767"/>
                </a:lnTo>
                <a:lnTo>
                  <a:pt x="205274" y="0"/>
                </a:lnTo>
                <a:lnTo>
                  <a:pt x="606490" y="0"/>
                </a:lnTo>
              </a:path>
            </a:pathLst>
          </a:custGeom>
          <a:noFill/>
          <a:ln w="38100">
            <a:solidFill>
              <a:srgbClr val="4F59A8"/>
            </a:solidFill>
            <a:headEnd type="none" w="med" len="med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Cím 2">
            <a:extLst>
              <a:ext uri="{FF2B5EF4-FFF2-40B4-BE49-F238E27FC236}">
                <a16:creationId xmlns:a16="http://schemas.microsoft.com/office/drawing/2014/main" id="{5DF6C922-DCC4-03CB-4E38-125D3B6D574A}"/>
              </a:ext>
            </a:extLst>
          </p:cNvPr>
          <p:cNvSpPr txBox="1">
            <a:spLocks/>
          </p:cNvSpPr>
          <p:nvPr/>
        </p:nvSpPr>
        <p:spPr>
          <a:xfrm>
            <a:off x="1365381" y="5680020"/>
            <a:ext cx="10384971" cy="138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u-HU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Kutatások szerint minden 2. transzformáció megbukik!</a:t>
            </a:r>
          </a:p>
        </p:txBody>
      </p:sp>
    </p:spTree>
    <p:extLst>
      <p:ext uri="{BB962C8B-B14F-4D97-AF65-F5344CB8AC3E}">
        <p14:creationId xmlns:p14="http://schemas.microsoft.com/office/powerpoint/2010/main" val="2914101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529E1C-D6EF-7F76-BBF7-E5E33879D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Digitalizációs helyzetkép</a:t>
            </a:r>
            <a:endParaRPr lang="hu-HU" sz="36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62D6001-40AB-5ACE-512C-F9D8CA7AB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1" t="15238" r="24617" b="9115"/>
          <a:stretch/>
        </p:blipFill>
        <p:spPr>
          <a:xfrm>
            <a:off x="1212979" y="1063690"/>
            <a:ext cx="5701004" cy="5560980"/>
          </a:xfrm>
          <a:prstGeom prst="rect">
            <a:avLst/>
          </a:prstGeom>
        </p:spPr>
      </p:pic>
      <p:sp>
        <p:nvSpPr>
          <p:cNvPr id="4" name="Cím 2">
            <a:extLst>
              <a:ext uri="{FF2B5EF4-FFF2-40B4-BE49-F238E27FC236}">
                <a16:creationId xmlns:a16="http://schemas.microsoft.com/office/drawing/2014/main" id="{7001551A-9A15-DC3D-E60B-9950631EBE78}"/>
              </a:ext>
            </a:extLst>
          </p:cNvPr>
          <p:cNvSpPr txBox="1">
            <a:spLocks/>
          </p:cNvSpPr>
          <p:nvPr/>
        </p:nvSpPr>
        <p:spPr>
          <a:xfrm>
            <a:off x="7128588" y="865280"/>
            <a:ext cx="4745725" cy="138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DESI index: 2017-2022, a tagországok teljesítménye az átlaghoz képest</a:t>
            </a: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E345CA5E-0A22-FFB0-C51C-69ED31CFC685}"/>
              </a:ext>
            </a:extLst>
          </p:cNvPr>
          <p:cNvSpPr txBox="1">
            <a:spLocks/>
          </p:cNvSpPr>
          <p:nvPr/>
        </p:nvSpPr>
        <p:spPr>
          <a:xfrm>
            <a:off x="6963523" y="6316211"/>
            <a:ext cx="5075854" cy="47294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</a:t>
            </a:r>
            <a:r>
              <a:rPr lang="en-US" dirty="0">
                <a:hlinkClick r:id="rId3"/>
              </a:rPr>
              <a:t>Digital Economy and Society Index (DESI) 2022 </a:t>
            </a:r>
            <a:endParaRPr lang="hu-HU" b="0" i="0" dirty="0">
              <a:solidFill>
                <a:srgbClr val="4F59A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2486F1AF-118E-0D01-A32D-D5061F1C4EBC}"/>
              </a:ext>
            </a:extLst>
          </p:cNvPr>
          <p:cNvSpPr/>
          <p:nvPr/>
        </p:nvSpPr>
        <p:spPr>
          <a:xfrm>
            <a:off x="1315617" y="4226767"/>
            <a:ext cx="3433662" cy="177282"/>
          </a:xfrm>
          <a:prstGeom prst="roundRect">
            <a:avLst/>
          </a:prstGeom>
          <a:solidFill>
            <a:srgbClr val="CBEBE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64F41900-A79B-AC26-B598-C7963324DC8C}"/>
              </a:ext>
            </a:extLst>
          </p:cNvPr>
          <p:cNvSpPr/>
          <p:nvPr/>
        </p:nvSpPr>
        <p:spPr>
          <a:xfrm>
            <a:off x="1315617" y="4603099"/>
            <a:ext cx="3442995" cy="177282"/>
          </a:xfrm>
          <a:prstGeom prst="roundRect">
            <a:avLst/>
          </a:prstGeom>
          <a:solidFill>
            <a:srgbClr val="CBEBE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6669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529E1C-D6EF-7F76-BBF7-E5E33879D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Digitalizációs helyzetkép</a:t>
            </a:r>
            <a:endParaRPr lang="hu-HU" sz="3600" dirty="0"/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DA95A527-05E0-3B04-3745-246720AD48D4}"/>
              </a:ext>
            </a:extLst>
          </p:cNvPr>
          <p:cNvSpPr txBox="1">
            <a:spLocks/>
          </p:cNvSpPr>
          <p:nvPr/>
        </p:nvSpPr>
        <p:spPr>
          <a:xfrm>
            <a:off x="1076446" y="6385059"/>
            <a:ext cx="5075854" cy="34971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</a:t>
            </a:r>
            <a:r>
              <a:rPr lang="en-US" dirty="0">
                <a:hlinkClick r:id="rId2"/>
              </a:rPr>
              <a:t>Digital Economy and Society Index (DESI) 2022 </a:t>
            </a:r>
            <a:endParaRPr lang="hu-HU" b="0" i="0" dirty="0">
              <a:solidFill>
                <a:srgbClr val="4F59A8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2D890538-5E78-D756-138B-05D1B0C520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05" t="28708" r="2606" b="13968"/>
          <a:stretch/>
        </p:blipFill>
        <p:spPr>
          <a:xfrm>
            <a:off x="1212980" y="2057398"/>
            <a:ext cx="10142375" cy="4309437"/>
          </a:xfrm>
          <a:prstGeom prst="rect">
            <a:avLst/>
          </a:prstGeom>
        </p:spPr>
      </p:pic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17B98133-4FAA-A0CA-63C1-6DFE2F761085}"/>
              </a:ext>
            </a:extLst>
          </p:cNvPr>
          <p:cNvSpPr/>
          <p:nvPr/>
        </p:nvSpPr>
        <p:spPr>
          <a:xfrm rot="16200000">
            <a:off x="7755185" y="4495913"/>
            <a:ext cx="3219057" cy="292136"/>
          </a:xfrm>
          <a:prstGeom prst="roundRect">
            <a:avLst/>
          </a:prstGeom>
          <a:solidFill>
            <a:srgbClr val="CBEBE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609BCB8B-C6D1-C92B-058C-94EDF7A78CB6}"/>
              </a:ext>
            </a:extLst>
          </p:cNvPr>
          <p:cNvSpPr/>
          <p:nvPr/>
        </p:nvSpPr>
        <p:spPr>
          <a:xfrm rot="16200000">
            <a:off x="3363579" y="4495913"/>
            <a:ext cx="3219057" cy="292136"/>
          </a:xfrm>
          <a:prstGeom prst="roundRect">
            <a:avLst/>
          </a:prstGeom>
          <a:solidFill>
            <a:srgbClr val="CBEBE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Cím 2">
            <a:extLst>
              <a:ext uri="{FF2B5EF4-FFF2-40B4-BE49-F238E27FC236}">
                <a16:creationId xmlns:a16="http://schemas.microsoft.com/office/drawing/2014/main" id="{1C3FE1EA-23F7-FCD1-D434-D055F4F1B356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DESI index 2022, a tagországok összesített teljesítménye</a:t>
            </a:r>
          </a:p>
        </p:txBody>
      </p:sp>
    </p:spTree>
    <p:extLst>
      <p:ext uri="{BB962C8B-B14F-4D97-AF65-F5344CB8AC3E}">
        <p14:creationId xmlns:p14="http://schemas.microsoft.com/office/powerpoint/2010/main" val="442928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529E1C-D6EF-7F76-BBF7-E5E33879D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Digitalizációs helyzetkép</a:t>
            </a:r>
            <a:endParaRPr lang="hu-HU" sz="3600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36C416B-DD21-426B-94B5-1F950549286C}"/>
              </a:ext>
            </a:extLst>
          </p:cNvPr>
          <p:cNvSpPr txBox="1">
            <a:spLocks/>
          </p:cNvSpPr>
          <p:nvPr/>
        </p:nvSpPr>
        <p:spPr>
          <a:xfrm>
            <a:off x="1076446" y="6385059"/>
            <a:ext cx="5075854" cy="34971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</a:t>
            </a:r>
            <a:r>
              <a:rPr lang="en-US" dirty="0">
                <a:hlinkClick r:id="rId2"/>
              </a:rPr>
              <a:t>Digital Economy and Society Index (DESI) 2022 </a:t>
            </a:r>
            <a:endParaRPr lang="hu-HU" b="0" i="0" dirty="0">
              <a:solidFill>
                <a:srgbClr val="4F59A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Cím 2">
            <a:extLst>
              <a:ext uri="{FF2B5EF4-FFF2-40B4-BE49-F238E27FC236}">
                <a16:creationId xmlns:a16="http://schemas.microsoft.com/office/drawing/2014/main" id="{5B7AD147-0C49-FE16-3347-CEA53F3726C1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DESI index 2022, Magyarország és Ausztria vonatkozásában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AD4E401-1709-F078-1CA1-85B1A4D53C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8" t="29251" r="21863" b="18030"/>
          <a:stretch/>
        </p:blipFill>
        <p:spPr>
          <a:xfrm>
            <a:off x="6387929" y="2062562"/>
            <a:ext cx="5486400" cy="361549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9AC2164-A634-9FEE-BBFC-87CAF44482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42" t="24635" r="22933" b="24218"/>
          <a:stretch/>
        </p:blipFill>
        <p:spPr>
          <a:xfrm>
            <a:off x="1184988" y="2113882"/>
            <a:ext cx="5635690" cy="350769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CC569EE-9974-B7EF-03EB-46CEC2AA0F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86" t="71394" r="48189" b="24218"/>
          <a:stretch/>
        </p:blipFill>
        <p:spPr>
          <a:xfrm>
            <a:off x="1961964" y="5173861"/>
            <a:ext cx="2246143" cy="55297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061704CA-8943-D095-2FCC-1AC9158EF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02" t="76275" r="46860" b="20150"/>
          <a:stretch/>
        </p:blipFill>
        <p:spPr>
          <a:xfrm>
            <a:off x="7461378" y="5154113"/>
            <a:ext cx="2246143" cy="483683"/>
          </a:xfrm>
          <a:prstGeom prst="rect">
            <a:avLst/>
          </a:prstGeom>
        </p:spPr>
      </p:pic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CFF9645C-8CAC-0988-F909-546F7AA2D3F6}"/>
              </a:ext>
            </a:extLst>
          </p:cNvPr>
          <p:cNvCxnSpPr/>
          <p:nvPr/>
        </p:nvCxnSpPr>
        <p:spPr>
          <a:xfrm>
            <a:off x="6755364" y="2062562"/>
            <a:ext cx="0" cy="3575234"/>
          </a:xfrm>
          <a:prstGeom prst="line">
            <a:avLst/>
          </a:prstGeom>
          <a:ln w="57150">
            <a:solidFill>
              <a:srgbClr val="4F59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51C0B559-79C0-A4C6-A748-C4F5906DA7A7}"/>
              </a:ext>
            </a:extLst>
          </p:cNvPr>
          <p:cNvSpPr/>
          <p:nvPr/>
        </p:nvSpPr>
        <p:spPr>
          <a:xfrm>
            <a:off x="4665306" y="3735352"/>
            <a:ext cx="1050814" cy="1592428"/>
          </a:xfrm>
          <a:prstGeom prst="round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FA869AE1-4785-7D3E-7BF8-FFF1D1297F2E}"/>
              </a:ext>
            </a:extLst>
          </p:cNvPr>
          <p:cNvSpPr/>
          <p:nvPr/>
        </p:nvSpPr>
        <p:spPr>
          <a:xfrm>
            <a:off x="2699656" y="3729132"/>
            <a:ext cx="1050814" cy="1444729"/>
          </a:xfrm>
          <a:prstGeom prst="round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8774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529E1C-D6EF-7F76-BBF7-E5E33879D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Digitalizációs helyzetkép</a:t>
            </a:r>
            <a:endParaRPr lang="hu-HU" sz="3600" dirty="0"/>
          </a:p>
        </p:txBody>
      </p:sp>
      <p:pic>
        <p:nvPicPr>
          <p:cNvPr id="6" name="Picture 2" descr="A Digiméter Covid' 22 Indexe.">
            <a:extLst>
              <a:ext uri="{FF2B5EF4-FFF2-40B4-BE49-F238E27FC236}">
                <a16:creationId xmlns:a16="http://schemas.microsoft.com/office/drawing/2014/main" id="{E4DC88D3-115E-8E90-94C4-26C6D0C9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60" y="1761930"/>
            <a:ext cx="864870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 helye 2">
            <a:extLst>
              <a:ext uri="{FF2B5EF4-FFF2-40B4-BE49-F238E27FC236}">
                <a16:creationId xmlns:a16="http://schemas.microsoft.com/office/drawing/2014/main" id="{F3A734DA-96A9-53EE-2231-3DA6F240118A}"/>
              </a:ext>
            </a:extLst>
          </p:cNvPr>
          <p:cNvSpPr txBox="1">
            <a:spLocks/>
          </p:cNvSpPr>
          <p:nvPr/>
        </p:nvSpPr>
        <p:spPr>
          <a:xfrm>
            <a:off x="9658071" y="2029521"/>
            <a:ext cx="2333302" cy="3202236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sz="2000" b="1" i="0" dirty="0">
                <a:solidFill>
                  <a:srgbClr val="D88D4B"/>
                </a:solidFill>
                <a:effectLst/>
                <a:latin typeface="Roboto" panose="02000000000000000000" pitchFamily="2" charset="0"/>
              </a:rPr>
              <a:t>3 alatt: nagyon nagy szükség van a digitális kompetenciák javítására</a:t>
            </a:r>
          </a:p>
          <a:p>
            <a:pPr marL="114300">
              <a:spcBef>
                <a:spcPts val="600"/>
              </a:spcBef>
            </a:pPr>
            <a:endParaRPr lang="hu-HU" sz="2000" b="1" i="0" dirty="0">
              <a:solidFill>
                <a:srgbClr val="D88D4B"/>
              </a:solidFill>
              <a:effectLst/>
              <a:latin typeface="Roboto" panose="02000000000000000000" pitchFamily="2" charset="0"/>
            </a:endParaRPr>
          </a:p>
          <a:p>
            <a:pPr marL="114300">
              <a:spcBef>
                <a:spcPts val="600"/>
              </a:spcBef>
            </a:pPr>
            <a:r>
              <a:rPr lang="hu-HU" sz="2000" b="1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7,5 felett: (magyar viszonylatban) digitálisan fejlett vállalkozás</a:t>
            </a:r>
            <a:endParaRPr lang="hu-HU" b="1" dirty="0">
              <a:solidFill>
                <a:srgbClr val="4F59A8"/>
              </a:solidFill>
            </a:endParaRPr>
          </a:p>
        </p:txBody>
      </p:sp>
      <p:sp>
        <p:nvSpPr>
          <p:cNvPr id="10" name="Cím 2">
            <a:extLst>
              <a:ext uri="{FF2B5EF4-FFF2-40B4-BE49-F238E27FC236}">
                <a16:creationId xmlns:a16="http://schemas.microsoft.com/office/drawing/2014/main" id="{E7A654D2-5218-F542-23F1-6EA9D94A0B7A}"/>
              </a:ext>
            </a:extLst>
          </p:cNvPr>
          <p:cNvSpPr txBox="1">
            <a:spLocks/>
          </p:cNvSpPr>
          <p:nvPr/>
        </p:nvSpPr>
        <p:spPr>
          <a:xfrm>
            <a:off x="1076446" y="865281"/>
            <a:ext cx="10797867" cy="82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u-HU" sz="2800" dirty="0" err="1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Digiméter</a:t>
            </a:r>
            <a:r>
              <a:rPr lang="hu-HU" sz="2800" dirty="0">
                <a:solidFill>
                  <a:srgbClr val="4F59A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index</a:t>
            </a:r>
          </a:p>
        </p:txBody>
      </p:sp>
      <p:sp>
        <p:nvSpPr>
          <p:cNvPr id="11" name="Szöveg helye 2">
            <a:extLst>
              <a:ext uri="{FF2B5EF4-FFF2-40B4-BE49-F238E27FC236}">
                <a16:creationId xmlns:a16="http://schemas.microsoft.com/office/drawing/2014/main" id="{0AA3E6D2-9F6C-9ABD-2AC7-A14C11289943}"/>
              </a:ext>
            </a:extLst>
          </p:cNvPr>
          <p:cNvSpPr txBox="1">
            <a:spLocks/>
          </p:cNvSpPr>
          <p:nvPr/>
        </p:nvSpPr>
        <p:spPr>
          <a:xfrm>
            <a:off x="1010896" y="6474832"/>
            <a:ext cx="6654020" cy="47294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</a:pP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</a:rPr>
              <a:t>Forrás: 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  <a:hlinkClick r:id="rId3"/>
              </a:rPr>
              <a:t>2022-es </a:t>
            </a:r>
            <a:r>
              <a:rPr lang="hu-HU" b="0" i="0" dirty="0" err="1">
                <a:solidFill>
                  <a:srgbClr val="4F59A8"/>
                </a:solidFill>
                <a:effectLst/>
                <a:latin typeface="Roboto" panose="02000000000000000000" pitchFamily="2" charset="0"/>
                <a:hlinkClick r:id="rId3"/>
              </a:rPr>
              <a:t>Digimeter</a:t>
            </a:r>
            <a:r>
              <a:rPr lang="hu-HU" b="0" i="0" dirty="0">
                <a:solidFill>
                  <a:srgbClr val="4F59A8"/>
                </a:solidFill>
                <a:effectLst/>
                <a:latin typeface="Roboto" panose="02000000000000000000" pitchFamily="2" charset="0"/>
                <a:hlinkClick r:id="rId3"/>
              </a:rPr>
              <a:t> gyorsjelentés</a:t>
            </a:r>
            <a:endParaRPr lang="hu-HU" b="0" i="0" dirty="0">
              <a:solidFill>
                <a:srgbClr val="4F59A8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488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13198</TotalTime>
  <Words>2491</Words>
  <Application>Microsoft Office PowerPoint</Application>
  <PresentationFormat>Szélesvásznú</PresentationFormat>
  <Paragraphs>455</Paragraphs>
  <Slides>38</Slides>
  <Notes>0</Notes>
  <HiddenSlides>10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3</vt:i4>
      </vt:variant>
      <vt:variant>
        <vt:lpstr>Diacímek</vt:lpstr>
      </vt:variant>
      <vt:variant>
        <vt:i4>38</vt:i4>
      </vt:variant>
    </vt:vector>
  </HeadingPairs>
  <TitlesOfParts>
    <vt:vector size="48" baseType="lpstr">
      <vt:lpstr>Arial</vt:lpstr>
      <vt:lpstr>Trebuchet MS</vt:lpstr>
      <vt:lpstr>Calibri Light</vt:lpstr>
      <vt:lpstr>Roboto</vt:lpstr>
      <vt:lpstr>MentiText</vt:lpstr>
      <vt:lpstr>Calibri</vt:lpstr>
      <vt:lpstr>Wingdings</vt:lpstr>
      <vt:lpstr>Office-téma</vt:lpstr>
      <vt:lpstr>1_Egyéni tervezés</vt:lpstr>
      <vt:lpstr>Egyéni tervezés</vt:lpstr>
      <vt:lpstr>A sikeres digitális transzformáció kulcsa? A munkáltató és a munkavállaló közötti együttműködés transzformációs projektek kapcsán</vt:lpstr>
      <vt:lpstr>Kik vagyunk és mivel foglalkozunk?</vt:lpstr>
      <vt:lpstr>Kik vagyunk és mivel foglalkozunk?</vt:lpstr>
      <vt:lpstr>Kik vagyunk és mivel foglalkozunk?</vt:lpstr>
      <vt:lpstr>Amiről szó lesz</vt:lpstr>
      <vt:lpstr>Digitalizációs helyzetkép</vt:lpstr>
      <vt:lpstr>Digitalizációs helyzetkép</vt:lpstr>
      <vt:lpstr>Digitalizációs helyzetkép</vt:lpstr>
      <vt:lpstr>Digitalizációs helyzetkép</vt:lpstr>
      <vt:lpstr>Digitalizációs helyzetkép</vt:lpstr>
      <vt:lpstr>Digitalizációs helyzetkép</vt:lpstr>
      <vt:lpstr>A transzformációs projektek célja</vt:lpstr>
      <vt:lpstr>A transzformációs projektek célja</vt:lpstr>
      <vt:lpstr>Mitől sikeres egy transzformációs projekt?</vt:lpstr>
      <vt:lpstr>Mitől sikeres egy transzformációs projekt?</vt:lpstr>
      <vt:lpstr>Mitől sikeres egy transzformációs projekt?</vt:lpstr>
      <vt:lpstr>Mitől sikeres egy transzformációs projekt?</vt:lpstr>
      <vt:lpstr>Mitől sikeres egy transzformációs projekt?</vt:lpstr>
      <vt:lpstr>Mitől sikeres egy transzformációs projekt?</vt:lpstr>
      <vt:lpstr>Mitől sikeres egy transzformációs projekt?</vt:lpstr>
      <vt:lpstr>Mitől sikeres egy transzformációs projekt?</vt:lpstr>
      <vt:lpstr>Mitől sikeres egy transzformációs projekt?</vt:lpstr>
      <vt:lpstr>Mitől sikeres egy transzformációs projekt?</vt:lpstr>
      <vt:lpstr>A munkahelyi szereplők együttműködése</vt:lpstr>
      <vt:lpstr>A munkahelyi szereplők együttműködése</vt:lpstr>
      <vt:lpstr>A munkahelyi szereplők együttműködése</vt:lpstr>
      <vt:lpstr>A munkahelyi szereplők együttműködése</vt:lpstr>
      <vt:lpstr>A munkahelyi szereplők együttműködése</vt:lpstr>
      <vt:lpstr>A munkahelyi szereplők együttműködése</vt:lpstr>
      <vt:lpstr>A munkahelyi szereplők együttműködése</vt:lpstr>
      <vt:lpstr>Home office és digitális transzformáció?</vt:lpstr>
      <vt:lpstr>Home office és digitális transzformáció?</vt:lpstr>
      <vt:lpstr>Home office és digitális transzformáció?</vt:lpstr>
      <vt:lpstr>Home office és digitális transzformáció?</vt:lpstr>
      <vt:lpstr>Home office és digitális transzformáció?</vt:lpstr>
      <vt:lpstr>Home office és digitális transzformáció?</vt:lpstr>
      <vt:lpstr>A DIGI-O-hoz hasonló projektek jelentősége</vt:lpstr>
      <vt:lpstr>Kapcsolattartó: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Teljesítménymenedzsment a koronavírus idején</dc:title>
  <dc:creator>Kelemen Zoltán</dc:creator>
  <cp:lastModifiedBy>Edina Kálmán</cp:lastModifiedBy>
  <cp:revision>380</cp:revision>
  <dcterms:created xsi:type="dcterms:W3CDTF">2020-11-26T19:36:07Z</dcterms:created>
  <dcterms:modified xsi:type="dcterms:W3CDTF">2022-12-05T17:24:10Z</dcterms:modified>
</cp:coreProperties>
</file>