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colors7.xml" ContentType="application/vnd.ms-office.chartcolorstyle+xml"/>
  <Override PartName="/ppt/charts/colors8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charts/style7.xml" ContentType="application/vnd.ms-office.chartstyle+xml"/>
  <Override PartName="/ppt/charts/style8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4"/>
  </p:notesMasterIdLst>
  <p:handoutMasterIdLst>
    <p:handoutMasterId r:id="rId25"/>
  </p:handoutMasterIdLst>
  <p:sldIdLst>
    <p:sldId id="256" r:id="rId3"/>
    <p:sldId id="258" r:id="rId5"/>
    <p:sldId id="260" r:id="rId6"/>
    <p:sldId id="267" r:id="rId7"/>
    <p:sldId id="285" r:id="rId8"/>
    <p:sldId id="261" r:id="rId9"/>
    <p:sldId id="269" r:id="rId10"/>
    <p:sldId id="281" r:id="rId11"/>
    <p:sldId id="265" r:id="rId12"/>
    <p:sldId id="272" r:id="rId13"/>
    <p:sldId id="273" r:id="rId14"/>
    <p:sldId id="279" r:id="rId15"/>
    <p:sldId id="277" r:id="rId16"/>
    <p:sldId id="276" r:id="rId17"/>
    <p:sldId id="284" r:id="rId18"/>
    <p:sldId id="275" r:id="rId19"/>
    <p:sldId id="268" r:id="rId20"/>
    <p:sldId id="271" r:id="rId21"/>
    <p:sldId id="274" r:id="rId22"/>
    <p:sldId id="282" r:id="rId23"/>
    <p:sldId id="278" r:id="rId24"/>
  </p:sldIdLst>
  <p:sldSz cx="9144000" cy="6858000" type="screen4x3"/>
  <p:notesSz cx="7103745" cy="10234295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E2D"/>
    <a:srgbClr val="808080"/>
    <a:srgbClr val="861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6828" autoAdjust="0"/>
  </p:normalViewPr>
  <p:slideViewPr>
    <p:cSldViewPr>
      <p:cViewPr varScale="1">
        <p:scale>
          <a:sx n="68" d="100"/>
          <a:sy n="68" d="100"/>
        </p:scale>
        <p:origin x="366" y="66"/>
      </p:cViewPr>
      <p:guideLst>
        <p:guide orient="horz" pos="2182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256"/>
        <p:guide pos="22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\\SRV17\Austausch\BARBARA\Digi-O\_Erhebung\Auswertung\Graphiken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\\SRV17\Austausch\BARBARA\Digi-O\3_AP_Analyse\Quanti%20Befragung\Auswertung\Graphiken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\\SRV17\Austausch\BARBARA\Digi-O\_Erhebung\Auswertung\Graphiken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\\SRV17\Austausch\BARBARA\Digi-O\3_AP_Analyse\Quanti%20Befragung\Auswertung\Graphiken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\\SRV17\Austausch\BARBARA\Digi-O\_Erhebung\Auswertung\Graphiken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\\SRV17\Austausch\BARBARA\Digi-O\_Erhebung\Auswertung\Graphiken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\\SRV17\Austausch\BARBARA\Digi-O\3_AP_Analyse\Quanti%20Befragung\Auswertung\Graphiken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\\SRV17\Austausch\BARBARA\Digi-O\3_AP_Analyse\Quanti%20Befragung\Auswertung\Graphik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/>
              <a:ea typeface="Arial" panose="020B0604020202020204"/>
              <a:cs typeface="Arial" panose="020B0604020202020204"/>
            </a:defRPr>
          </a:pPr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Tabelle17!$C$8</c:f>
              <c:strCache>
                <c:ptCount val="1"/>
                <c:pt idx="0">
                  <c:v>deutliche Verbesserung</c:v>
                </c:pt>
              </c:strCache>
            </c:strRef>
          </c:tx>
          <c:spPr>
            <a:solidFill>
              <a:srgbClr val="B01E2D"/>
            </a:solidFill>
            <a:ln w="3175">
              <a:solidFill>
                <a:srgbClr val="B01E2D"/>
              </a:solidFill>
              <a:prstDash val="solid"/>
            </a:ln>
            <a:effectLst/>
          </c:spPr>
          <c:invertIfNegative val="0"/>
          <c:dLbls>
            <c:delete val="1"/>
          </c:dLbls>
          <c:cat>
            <c:strRef>
              <c:f>Tabelle17!$D$7:$E$7</c:f>
              <c:strCache>
                <c:ptCount val="2"/>
                <c:pt idx="0">
                  <c:v>Betriebsrat</c:v>
                </c:pt>
                <c:pt idx="1">
                  <c:v>Führungsebene</c:v>
                </c:pt>
              </c:strCache>
            </c:strRef>
          </c:cat>
          <c:val>
            <c:numRef>
              <c:f>Tabelle17!$D$8:$E$8</c:f>
              <c:numCache>
                <c:formatCode>0.0%</c:formatCode>
                <c:ptCount val="2"/>
                <c:pt idx="0">
                  <c:v>0.025</c:v>
                </c:pt>
                <c:pt idx="1">
                  <c:v>0.091</c:v>
                </c:pt>
              </c:numCache>
            </c:numRef>
          </c:val>
        </c:ser>
        <c:ser>
          <c:idx val="1"/>
          <c:order val="1"/>
          <c:tx>
            <c:strRef>
              <c:f>Tabelle17!$C$9</c:f>
              <c:strCache>
                <c:ptCount val="1"/>
                <c:pt idx="0">
                  <c:v>leichte Verbesserung</c:v>
                </c:pt>
              </c:strCache>
            </c:strRef>
          </c:tx>
          <c:spPr>
            <a:solidFill>
              <a:srgbClr val="C76751"/>
            </a:solidFill>
            <a:ln w="3175">
              <a:solidFill>
                <a:srgbClr val="C76751"/>
              </a:solidFill>
              <a:prstDash val="solid"/>
            </a:ln>
            <a:effectLst/>
          </c:spPr>
          <c:invertIfNegative val="0"/>
          <c:dLbls>
            <c:delete val="1"/>
          </c:dLbls>
          <c:cat>
            <c:strRef>
              <c:f>Tabelle17!$D$7:$E$7</c:f>
              <c:strCache>
                <c:ptCount val="2"/>
                <c:pt idx="0">
                  <c:v>Betriebsrat</c:v>
                </c:pt>
                <c:pt idx="1">
                  <c:v>Führungsebene</c:v>
                </c:pt>
              </c:strCache>
            </c:strRef>
          </c:cat>
          <c:val>
            <c:numRef>
              <c:f>Tabelle17!$D$9:$E$9</c:f>
              <c:numCache>
                <c:formatCode>0.0%</c:formatCode>
                <c:ptCount val="2"/>
                <c:pt idx="0">
                  <c:v>0.256</c:v>
                </c:pt>
                <c:pt idx="1">
                  <c:v>0.327</c:v>
                </c:pt>
              </c:numCache>
            </c:numRef>
          </c:val>
        </c:ser>
        <c:ser>
          <c:idx val="2"/>
          <c:order val="2"/>
          <c:tx>
            <c:strRef>
              <c:f>Tabelle17!$C$10</c:f>
              <c:strCache>
                <c:ptCount val="1"/>
                <c:pt idx="0">
                  <c:v>bleibt gleich</c:v>
                </c:pt>
              </c:strCache>
            </c:strRef>
          </c:tx>
          <c:spPr>
            <a:solidFill>
              <a:srgbClr val="E8D8C1"/>
            </a:solidFill>
            <a:ln w="3175">
              <a:solidFill>
                <a:srgbClr val="E8D8C1"/>
              </a:solidFill>
              <a:prstDash val="solid"/>
            </a:ln>
            <a:effectLst/>
          </c:spPr>
          <c:invertIfNegative val="0"/>
          <c:dLbls>
            <c:delete val="1"/>
          </c:dLbls>
          <c:cat>
            <c:strRef>
              <c:f>Tabelle17!$D$7:$E$7</c:f>
              <c:strCache>
                <c:ptCount val="2"/>
                <c:pt idx="0">
                  <c:v>Betriebsrat</c:v>
                </c:pt>
                <c:pt idx="1">
                  <c:v>Führungsebene</c:v>
                </c:pt>
              </c:strCache>
            </c:strRef>
          </c:cat>
          <c:val>
            <c:numRef>
              <c:f>Tabelle17!$D$10:$E$10</c:f>
              <c:numCache>
                <c:formatCode>0.0%</c:formatCode>
                <c:ptCount val="2"/>
                <c:pt idx="0">
                  <c:v>0.207</c:v>
                </c:pt>
                <c:pt idx="1">
                  <c:v>0.364</c:v>
                </c:pt>
              </c:numCache>
            </c:numRef>
          </c:val>
        </c:ser>
        <c:ser>
          <c:idx val="3"/>
          <c:order val="3"/>
          <c:tx>
            <c:strRef>
              <c:f>Tabelle17!$C$11</c:f>
              <c:strCache>
                <c:ptCount val="1"/>
                <c:pt idx="0">
                  <c:v>leichte Verschlechterung</c:v>
                </c:pt>
              </c:strCache>
            </c:strRef>
          </c:tx>
          <c:spPr>
            <a:solidFill>
              <a:srgbClr val="F7F5DA"/>
            </a:solidFill>
            <a:ln w="3175">
              <a:solidFill>
                <a:srgbClr val="BCBBA8"/>
              </a:solidFill>
              <a:prstDash val="solid"/>
            </a:ln>
            <a:effectLst/>
          </c:spPr>
          <c:invertIfNegative val="0"/>
          <c:dLbls>
            <c:delete val="1"/>
          </c:dLbls>
          <c:cat>
            <c:strRef>
              <c:f>Tabelle17!$D$7:$E$7</c:f>
              <c:strCache>
                <c:ptCount val="2"/>
                <c:pt idx="0">
                  <c:v>Betriebsrat</c:v>
                </c:pt>
                <c:pt idx="1">
                  <c:v>Führungsebene</c:v>
                </c:pt>
              </c:strCache>
            </c:strRef>
          </c:cat>
          <c:val>
            <c:numRef>
              <c:f>Tabelle17!$D$11:$E$11</c:f>
              <c:numCache>
                <c:formatCode>0.0%</c:formatCode>
                <c:ptCount val="2"/>
                <c:pt idx="0">
                  <c:v>0.322</c:v>
                </c:pt>
                <c:pt idx="1">
                  <c:v>0.109</c:v>
                </c:pt>
              </c:numCache>
            </c:numRef>
          </c:val>
        </c:ser>
        <c:ser>
          <c:idx val="4"/>
          <c:order val="4"/>
          <c:tx>
            <c:strRef>
              <c:f>Tabelle17!$C$12</c:f>
              <c:strCache>
                <c:ptCount val="1"/>
                <c:pt idx="0">
                  <c:v>deutliche Verschlechterung</c:v>
                </c:pt>
              </c:strCache>
            </c:strRef>
          </c:tx>
          <c:spPr>
            <a:solidFill>
              <a:srgbClr val="9A977C"/>
            </a:solidFill>
            <a:ln w="3175">
              <a:solidFill>
                <a:srgbClr val="9A977C"/>
              </a:solidFill>
              <a:prstDash val="solid"/>
            </a:ln>
            <a:effectLst/>
          </c:spPr>
          <c:invertIfNegative val="0"/>
          <c:dLbls>
            <c:delete val="1"/>
          </c:dLbls>
          <c:cat>
            <c:strRef>
              <c:f>Tabelle17!$D$7:$E$7</c:f>
              <c:strCache>
                <c:ptCount val="2"/>
                <c:pt idx="0">
                  <c:v>Betriebsrat</c:v>
                </c:pt>
                <c:pt idx="1">
                  <c:v>Führungsebene</c:v>
                </c:pt>
              </c:strCache>
            </c:strRef>
          </c:cat>
          <c:val>
            <c:numRef>
              <c:f>Tabelle17!$D$12:$E$12</c:f>
              <c:numCache>
                <c:formatCode>0.0%</c:formatCode>
                <c:ptCount val="2"/>
                <c:pt idx="0">
                  <c:v>0.19</c:v>
                </c:pt>
                <c:pt idx="1">
                  <c:v>0.109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-1581851744"/>
        <c:axId val="-1581849424"/>
      </c:barChart>
      <c:catAx>
        <c:axId val="-1581851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-1581849424"/>
        <c:crosses val="autoZero"/>
        <c:auto val="1"/>
        <c:lblAlgn val="ctr"/>
        <c:lblOffset val="100"/>
        <c:noMultiLvlLbl val="0"/>
      </c:catAx>
      <c:valAx>
        <c:axId val="-158184942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-15818517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rgbClr val="FFFFFF"/>
        </a:solidFill>
        <a:ln w="1270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baseline="0">
              <a:solidFill>
                <a:srgbClr val="808080"/>
              </a:solidFill>
              <a:latin typeface="Arial" panose="020B0604020202020204"/>
              <a:ea typeface="Arial" panose="020B0604020202020204"/>
              <a:cs typeface="Arial" panose="020B0604020202020204"/>
            </a:defRPr>
          </a:pPr>
        </a:p>
      </c:txPr>
    </c:legend>
    <c:plotVisOnly val="1"/>
    <c:dispBlanksAs val="gap"/>
    <c:showDLblsOverMax val="0"/>
  </c:chart>
  <c:spPr>
    <a:solidFill>
      <a:srgbClr val="FFFFFF"/>
    </a:solidFill>
    <a:ln w="12700" cap="flat" cmpd="sng" algn="ctr">
      <a:noFill/>
      <a:prstDash val="solid"/>
      <a:round/>
    </a:ln>
    <a:effectLst/>
  </c:spPr>
  <c:txPr>
    <a:bodyPr/>
    <a:lstStyle/>
    <a:p>
      <a:pPr>
        <a:defRPr lang="en-US" sz="900" b="0" i="0">
          <a:latin typeface="Arial" panose="020B0604020202020204"/>
          <a:ea typeface="Arial" panose="020B0604020202020204"/>
          <a:cs typeface="Arial" panose="020B0604020202020204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Tabelle17!$B$34</c:f>
              <c:strCache>
                <c:ptCount val="1"/>
                <c:pt idx="0">
                  <c:v>lényeges javulá</c:v>
                </c:pt>
              </c:strCache>
            </c:strRef>
          </c:tx>
          <c:spPr>
            <a:solidFill>
              <a:srgbClr val="B01E2D"/>
            </a:solidFill>
            <a:ln w="3175">
              <a:solidFill>
                <a:srgbClr val="B01E2D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Tabelle17!$C$33:$D$33</c:f>
              <c:strCache>
                <c:ptCount val="2"/>
                <c:pt idx="0">
                  <c:v>Üzemi tanács</c:v>
                </c:pt>
                <c:pt idx="1">
                  <c:v>Vezetői szint  </c:v>
                </c:pt>
              </c:strCache>
            </c:strRef>
          </c:cat>
          <c:val>
            <c:numRef>
              <c:f>Tabelle17!$C$34:$D$34</c:f>
              <c:numCache>
                <c:formatCode>0.0%</c:formatCode>
                <c:ptCount val="2"/>
                <c:pt idx="0">
                  <c:v>0.025</c:v>
                </c:pt>
                <c:pt idx="1">
                  <c:v>0.091</c:v>
                </c:pt>
              </c:numCache>
            </c:numRef>
          </c:val>
        </c:ser>
        <c:ser>
          <c:idx val="1"/>
          <c:order val="1"/>
          <c:tx>
            <c:strRef>
              <c:f>Tabelle17!$B$35</c:f>
              <c:strCache>
                <c:ptCount val="1"/>
                <c:pt idx="0">
                  <c:v>csekély javulás</c:v>
                </c:pt>
              </c:strCache>
            </c:strRef>
          </c:tx>
          <c:spPr>
            <a:solidFill>
              <a:srgbClr val="C76751"/>
            </a:solidFill>
            <a:ln w="3175">
              <a:solidFill>
                <a:srgbClr val="C76751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Tabelle17!$C$33:$D$33</c:f>
              <c:strCache>
                <c:ptCount val="2"/>
                <c:pt idx="0">
                  <c:v>Üzemi tanács</c:v>
                </c:pt>
                <c:pt idx="1">
                  <c:v>Vezetői szint  </c:v>
                </c:pt>
              </c:strCache>
            </c:strRef>
          </c:cat>
          <c:val>
            <c:numRef>
              <c:f>Tabelle17!$C$35:$D$35</c:f>
              <c:numCache>
                <c:formatCode>0.0%</c:formatCode>
                <c:ptCount val="2"/>
                <c:pt idx="0">
                  <c:v>0.256</c:v>
                </c:pt>
                <c:pt idx="1">
                  <c:v>0.327</c:v>
                </c:pt>
              </c:numCache>
            </c:numRef>
          </c:val>
        </c:ser>
        <c:ser>
          <c:idx val="2"/>
          <c:order val="2"/>
          <c:tx>
            <c:strRef>
              <c:f>Tabelle17!$B$36</c:f>
              <c:strCache>
                <c:ptCount val="1"/>
                <c:pt idx="0">
                  <c:v>egyenlő</c:v>
                </c:pt>
              </c:strCache>
            </c:strRef>
          </c:tx>
          <c:spPr>
            <a:solidFill>
              <a:srgbClr val="E8D8C1"/>
            </a:solidFill>
            <a:ln w="3175">
              <a:solidFill>
                <a:srgbClr val="E8D8C1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Tabelle17!$C$33:$D$33</c:f>
              <c:strCache>
                <c:ptCount val="2"/>
                <c:pt idx="0">
                  <c:v>Üzemi tanács</c:v>
                </c:pt>
                <c:pt idx="1">
                  <c:v>Vezetői szint  </c:v>
                </c:pt>
              </c:strCache>
            </c:strRef>
          </c:cat>
          <c:val>
            <c:numRef>
              <c:f>Tabelle17!$C$36:$D$36</c:f>
              <c:numCache>
                <c:formatCode>0.0%</c:formatCode>
                <c:ptCount val="2"/>
                <c:pt idx="0">
                  <c:v>0.207</c:v>
                </c:pt>
                <c:pt idx="1">
                  <c:v>0.364</c:v>
                </c:pt>
              </c:numCache>
            </c:numRef>
          </c:val>
        </c:ser>
        <c:ser>
          <c:idx val="3"/>
          <c:order val="3"/>
          <c:tx>
            <c:strRef>
              <c:f>Tabelle17!$B$37</c:f>
              <c:strCache>
                <c:ptCount val="1"/>
                <c:pt idx="0">
                  <c:v>csekély rosszabbodás</c:v>
                </c:pt>
              </c:strCache>
            </c:strRef>
          </c:tx>
          <c:spPr>
            <a:solidFill>
              <a:srgbClr val="F7F5DA"/>
            </a:solidFill>
            <a:ln w="3175">
              <a:solidFill>
                <a:srgbClr val="BCBBA8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Tabelle17!$C$33:$D$33</c:f>
              <c:strCache>
                <c:ptCount val="2"/>
                <c:pt idx="0">
                  <c:v>Üzemi tanács</c:v>
                </c:pt>
                <c:pt idx="1">
                  <c:v>Vezetői szint  </c:v>
                </c:pt>
              </c:strCache>
            </c:strRef>
          </c:cat>
          <c:val>
            <c:numRef>
              <c:f>Tabelle17!$C$37:$D$37</c:f>
              <c:numCache>
                <c:formatCode>0.0%</c:formatCode>
                <c:ptCount val="2"/>
                <c:pt idx="0">
                  <c:v>0.322</c:v>
                </c:pt>
                <c:pt idx="1">
                  <c:v>0.109</c:v>
                </c:pt>
              </c:numCache>
            </c:numRef>
          </c:val>
        </c:ser>
        <c:ser>
          <c:idx val="4"/>
          <c:order val="4"/>
          <c:tx>
            <c:strRef>
              <c:f>Tabelle17!$B$38</c:f>
              <c:strCache>
                <c:ptCount val="1"/>
                <c:pt idx="0">
                  <c:v>lényeges rosszabbodás</c:v>
                </c:pt>
              </c:strCache>
            </c:strRef>
          </c:tx>
          <c:spPr>
            <a:solidFill>
              <a:srgbClr val="9A977C"/>
            </a:solidFill>
            <a:ln w="3175">
              <a:solidFill>
                <a:srgbClr val="9A977C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Tabelle17!$C$33:$D$33</c:f>
              <c:strCache>
                <c:ptCount val="2"/>
                <c:pt idx="0">
                  <c:v>Üzemi tanács</c:v>
                </c:pt>
                <c:pt idx="1">
                  <c:v>Vezetői szint  </c:v>
                </c:pt>
              </c:strCache>
            </c:strRef>
          </c:cat>
          <c:val>
            <c:numRef>
              <c:f>Tabelle17!$C$38:$D$38</c:f>
              <c:numCache>
                <c:formatCode>0.0%</c:formatCode>
                <c:ptCount val="2"/>
                <c:pt idx="0">
                  <c:v>0.19</c:v>
                </c:pt>
                <c:pt idx="1">
                  <c:v>0.109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1664696"/>
        <c:axId val="571656824"/>
      </c:barChart>
      <c:catAx>
        <c:axId val="571664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571656824"/>
        <c:crosses val="autoZero"/>
        <c:auto val="1"/>
        <c:lblAlgn val="ctr"/>
        <c:lblOffset val="100"/>
        <c:noMultiLvlLbl val="0"/>
      </c:catAx>
      <c:valAx>
        <c:axId val="571656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571664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rgbClr val="FFFFFF"/>
        </a:solidFill>
        <a:ln w="12700">
          <a:solidFill>
            <a:srgbClr val="808080"/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rgbClr val="808080"/>
              </a:solidFill>
              <a:latin typeface="Arial" panose="020B0604020202020204"/>
              <a:ea typeface="Arial" panose="020B0604020202020204"/>
              <a:cs typeface="Arial" panose="020B0604020202020204"/>
            </a:defRPr>
          </a:pPr>
        </a:p>
      </c:txPr>
    </c:legend>
    <c:plotVisOnly val="1"/>
    <c:dispBlanksAs val="gap"/>
    <c:showDLblsOverMax val="0"/>
  </c:chart>
  <c:spPr>
    <a:solidFill>
      <a:srgbClr val="FFFFFF"/>
    </a:solidFill>
    <a:ln w="12700" cap="flat" cmpd="sng" algn="ctr">
      <a:solidFill>
        <a:srgbClr val="808080"/>
      </a:solidFill>
      <a:prstDash val="solid"/>
      <a:round/>
    </a:ln>
    <a:effectLst/>
  </c:spPr>
  <c:txPr>
    <a:bodyPr/>
    <a:lstStyle/>
    <a:p>
      <a:pPr>
        <a:defRPr lang="en-US" sz="1000" b="0" i="0">
          <a:latin typeface="Arial" panose="020B0604020202020204"/>
          <a:ea typeface="Arial" panose="020B0604020202020204"/>
          <a:cs typeface="Arial" panose="020B0604020202020204"/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Tabelle22!$B$10</c:f>
              <c:strCache>
                <c:ptCount val="1"/>
                <c:pt idx="0">
                  <c:v>positv</c:v>
                </c:pt>
              </c:strCache>
            </c:strRef>
          </c:tx>
          <c:spPr>
            <a:solidFill>
              <a:srgbClr val="B01E2D"/>
            </a:solidFill>
            <a:ln w="3175">
              <a:solidFill>
                <a:srgbClr val="B01E2D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Tabelle22!$A$11:$A$13</c:f>
              <c:strCache>
                <c:ptCount val="3"/>
                <c:pt idx="0">
                  <c:v>Betriebsrat</c:v>
                </c:pt>
                <c:pt idx="1">
                  <c:v>Führungsebene</c:v>
                </c:pt>
                <c:pt idx="2">
                  <c:v>gesamt</c:v>
                </c:pt>
              </c:strCache>
            </c:strRef>
          </c:cat>
          <c:val>
            <c:numRef>
              <c:f>Tabelle22!$B$11:$B$13</c:f>
              <c:numCache>
                <c:formatCode>0.0%</c:formatCode>
                <c:ptCount val="3"/>
                <c:pt idx="0">
                  <c:v>0.194</c:v>
                </c:pt>
                <c:pt idx="1">
                  <c:v>0.519</c:v>
                </c:pt>
                <c:pt idx="2">
                  <c:v>0.29</c:v>
                </c:pt>
              </c:numCache>
            </c:numRef>
          </c:val>
        </c:ser>
        <c:ser>
          <c:idx val="1"/>
          <c:order val="1"/>
          <c:tx>
            <c:strRef>
              <c:f>Tabelle22!$C$10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rgbClr val="D79B7A"/>
            </a:solidFill>
            <a:ln w="3175">
              <a:solidFill>
                <a:srgbClr val="D79B7A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Tabelle22!$A$11:$A$13</c:f>
              <c:strCache>
                <c:ptCount val="3"/>
                <c:pt idx="0">
                  <c:v>Betriebsrat</c:v>
                </c:pt>
                <c:pt idx="1">
                  <c:v>Führungsebene</c:v>
                </c:pt>
                <c:pt idx="2">
                  <c:v>gesamt</c:v>
                </c:pt>
              </c:strCache>
            </c:strRef>
          </c:cat>
          <c:val>
            <c:numRef>
              <c:f>Tabelle22!$C$11:$C$13</c:f>
              <c:numCache>
                <c:formatCode>0.0%</c:formatCode>
                <c:ptCount val="3"/>
                <c:pt idx="0">
                  <c:v>0.589</c:v>
                </c:pt>
                <c:pt idx="1">
                  <c:v>0.365</c:v>
                </c:pt>
                <c:pt idx="2">
                  <c:v>0.523</c:v>
                </c:pt>
              </c:numCache>
            </c:numRef>
          </c:val>
        </c:ser>
        <c:ser>
          <c:idx val="2"/>
          <c:order val="2"/>
          <c:tx>
            <c:strRef>
              <c:f>Tabelle22!$D$10</c:f>
              <c:strCache>
                <c:ptCount val="1"/>
                <c:pt idx="0">
                  <c:v>negativ</c:v>
                </c:pt>
              </c:strCache>
            </c:strRef>
          </c:tx>
          <c:spPr>
            <a:solidFill>
              <a:srgbClr val="F7F5DA"/>
            </a:solidFill>
            <a:ln w="3175">
              <a:solidFill>
                <a:srgbClr val="BCBBA8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Tabelle22!$A$11:$A$13</c:f>
              <c:strCache>
                <c:ptCount val="3"/>
                <c:pt idx="0">
                  <c:v>Betriebsrat</c:v>
                </c:pt>
                <c:pt idx="1">
                  <c:v>Führungsebene</c:v>
                </c:pt>
                <c:pt idx="2">
                  <c:v>gesamt</c:v>
                </c:pt>
              </c:strCache>
            </c:strRef>
          </c:cat>
          <c:val>
            <c:numRef>
              <c:f>Tabelle22!$D$11:$D$13</c:f>
              <c:numCache>
                <c:formatCode>0.0%</c:formatCode>
                <c:ptCount val="3"/>
                <c:pt idx="0">
                  <c:v>0.218</c:v>
                </c:pt>
                <c:pt idx="1">
                  <c:v>0.115</c:v>
                </c:pt>
                <c:pt idx="2">
                  <c:v>0.188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581428928"/>
        <c:axId val="-1581426096"/>
      </c:barChart>
      <c:catAx>
        <c:axId val="-15814289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-1581426096"/>
        <c:crosses val="autoZero"/>
        <c:auto val="1"/>
        <c:lblAlgn val="ctr"/>
        <c:lblOffset val="100"/>
        <c:noMultiLvlLbl val="0"/>
      </c:catAx>
      <c:valAx>
        <c:axId val="-158142609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-15814289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rgbClr val="FFFFFF"/>
        </a:solidFill>
        <a:ln w="1270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baseline="0">
              <a:solidFill>
                <a:srgbClr val="808080"/>
              </a:solidFill>
              <a:latin typeface="Arial" panose="020B0604020202020204"/>
              <a:ea typeface="Arial" panose="020B0604020202020204"/>
              <a:cs typeface="Arial" panose="020B0604020202020204"/>
            </a:defRPr>
          </a:pPr>
        </a:p>
      </c:txPr>
    </c:legend>
    <c:plotVisOnly val="1"/>
    <c:dispBlanksAs val="gap"/>
    <c:showDLblsOverMax val="0"/>
  </c:chart>
  <c:spPr>
    <a:solidFill>
      <a:srgbClr val="FFFFFF"/>
    </a:solidFill>
    <a:ln w="12700" cap="flat" cmpd="sng" algn="ctr">
      <a:noFill/>
      <a:prstDash val="solid"/>
      <a:round/>
    </a:ln>
    <a:effectLst/>
  </c:spPr>
  <c:txPr>
    <a:bodyPr/>
    <a:lstStyle/>
    <a:p>
      <a:pPr>
        <a:defRPr lang="en-US" sz="900" b="0" i="0">
          <a:latin typeface="Arial" panose="020B0604020202020204"/>
          <a:ea typeface="Arial" panose="020B0604020202020204"/>
          <a:cs typeface="Arial" panose="020B0604020202020204"/>
        </a:defRPr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Tabelle22!$H$10</c:f>
              <c:strCache>
                <c:ptCount val="1"/>
                <c:pt idx="0">
                  <c:v>pozitív</c:v>
                </c:pt>
              </c:strCache>
            </c:strRef>
          </c:tx>
          <c:spPr>
            <a:solidFill>
              <a:srgbClr val="B01E2D"/>
            </a:solidFill>
            <a:ln w="3175">
              <a:solidFill>
                <a:srgbClr val="B01E2D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Tabelle22!$G$11:$G$13</c:f>
              <c:strCache>
                <c:ptCount val="3"/>
                <c:pt idx="0">
                  <c:v>Üzemi tanács</c:v>
                </c:pt>
                <c:pt idx="1">
                  <c:v>Vezetői szint</c:v>
                </c:pt>
                <c:pt idx="2">
                  <c:v>Összesen</c:v>
                </c:pt>
              </c:strCache>
            </c:strRef>
          </c:cat>
          <c:val>
            <c:numRef>
              <c:f>Tabelle22!$H$11:$H$13</c:f>
              <c:numCache>
                <c:formatCode>0.0%</c:formatCode>
                <c:ptCount val="3"/>
                <c:pt idx="0">
                  <c:v>0.194</c:v>
                </c:pt>
                <c:pt idx="1">
                  <c:v>0.519</c:v>
                </c:pt>
                <c:pt idx="2">
                  <c:v>0.29</c:v>
                </c:pt>
              </c:numCache>
            </c:numRef>
          </c:val>
        </c:ser>
        <c:ser>
          <c:idx val="1"/>
          <c:order val="1"/>
          <c:tx>
            <c:strRef>
              <c:f>Tabelle22!$I$10</c:f>
              <c:strCache>
                <c:ptCount val="1"/>
                <c:pt idx="0">
                  <c:v>semleges</c:v>
                </c:pt>
              </c:strCache>
            </c:strRef>
          </c:tx>
          <c:spPr>
            <a:solidFill>
              <a:srgbClr val="D79B7A"/>
            </a:solidFill>
            <a:ln w="3175">
              <a:solidFill>
                <a:srgbClr val="D79B7A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Tabelle22!$G$11:$G$13</c:f>
              <c:strCache>
                <c:ptCount val="3"/>
                <c:pt idx="0">
                  <c:v>Üzemi tanács</c:v>
                </c:pt>
                <c:pt idx="1">
                  <c:v>Vezetői szint</c:v>
                </c:pt>
                <c:pt idx="2">
                  <c:v>Összesen</c:v>
                </c:pt>
              </c:strCache>
            </c:strRef>
          </c:cat>
          <c:val>
            <c:numRef>
              <c:f>Tabelle22!$I$11:$I$13</c:f>
              <c:numCache>
                <c:formatCode>0.0%</c:formatCode>
                <c:ptCount val="3"/>
                <c:pt idx="0">
                  <c:v>0.589</c:v>
                </c:pt>
                <c:pt idx="1">
                  <c:v>0.365</c:v>
                </c:pt>
                <c:pt idx="2">
                  <c:v>0.523</c:v>
                </c:pt>
              </c:numCache>
            </c:numRef>
          </c:val>
        </c:ser>
        <c:ser>
          <c:idx val="2"/>
          <c:order val="2"/>
          <c:tx>
            <c:strRef>
              <c:f>Tabelle22!$J$10</c:f>
              <c:strCache>
                <c:ptCount val="1"/>
                <c:pt idx="0">
                  <c:v>negatív</c:v>
                </c:pt>
              </c:strCache>
            </c:strRef>
          </c:tx>
          <c:spPr>
            <a:solidFill>
              <a:srgbClr val="F7F5DA"/>
            </a:solidFill>
            <a:ln w="3175">
              <a:solidFill>
                <a:srgbClr val="BCBBA8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Tabelle22!$G$11:$G$13</c:f>
              <c:strCache>
                <c:ptCount val="3"/>
                <c:pt idx="0">
                  <c:v>Üzemi tanács</c:v>
                </c:pt>
                <c:pt idx="1">
                  <c:v>Vezetői szint</c:v>
                </c:pt>
                <c:pt idx="2">
                  <c:v>Összesen</c:v>
                </c:pt>
              </c:strCache>
            </c:strRef>
          </c:cat>
          <c:val>
            <c:numRef>
              <c:f>Tabelle22!$J$11:$J$13</c:f>
              <c:numCache>
                <c:formatCode>0.0%</c:formatCode>
                <c:ptCount val="3"/>
                <c:pt idx="0">
                  <c:v>0.218</c:v>
                </c:pt>
                <c:pt idx="1">
                  <c:v>0.115</c:v>
                </c:pt>
                <c:pt idx="2">
                  <c:v>0.188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264960"/>
        <c:axId val="554265288"/>
      </c:barChart>
      <c:catAx>
        <c:axId val="554264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554265288"/>
        <c:crosses val="autoZero"/>
        <c:auto val="1"/>
        <c:lblAlgn val="ctr"/>
        <c:lblOffset val="100"/>
        <c:noMultiLvlLbl val="0"/>
      </c:catAx>
      <c:valAx>
        <c:axId val="5542652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554264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rgbClr val="FFFFFF"/>
        </a:solidFill>
        <a:ln w="12700">
          <a:solidFill>
            <a:srgbClr val="808080"/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rgbClr val="808080"/>
              </a:solidFill>
              <a:latin typeface="Arial" panose="020B0604020202020204"/>
              <a:ea typeface="Arial" panose="020B0604020202020204"/>
              <a:cs typeface="Arial" panose="020B0604020202020204"/>
            </a:defRPr>
          </a:pPr>
        </a:p>
      </c:txPr>
    </c:legend>
    <c:plotVisOnly val="1"/>
    <c:dispBlanksAs val="gap"/>
    <c:showDLblsOverMax val="0"/>
  </c:chart>
  <c:spPr>
    <a:solidFill>
      <a:srgbClr val="FFFFFF"/>
    </a:solidFill>
    <a:ln w="12700" cap="flat" cmpd="sng" algn="ctr">
      <a:solidFill>
        <a:srgbClr val="808080"/>
      </a:solidFill>
      <a:prstDash val="solid"/>
      <a:round/>
    </a:ln>
    <a:effectLst/>
  </c:spPr>
  <c:txPr>
    <a:bodyPr/>
    <a:lstStyle/>
    <a:p>
      <a:pPr>
        <a:defRPr lang="en-US" sz="1000" b="0" i="0">
          <a:latin typeface="Arial" panose="020B0604020202020204"/>
          <a:ea typeface="Arial" panose="020B0604020202020204"/>
          <a:cs typeface="Arial" panose="020B0604020202020204"/>
        </a:defRPr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Tabelle10!$B$13</c:f>
              <c:strCache>
                <c:ptCount val="1"/>
                <c:pt idx="0">
                  <c:v>trifft voll und ganz zu</c:v>
                </c:pt>
              </c:strCache>
            </c:strRef>
          </c:tx>
          <c:spPr>
            <a:solidFill>
              <a:srgbClr val="B01E2D"/>
            </a:solidFill>
            <a:ln w="3175">
              <a:solidFill>
                <a:srgbClr val="B01E2D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019845644983462"/>
                  <c:y val="-0.0635029855700917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0661521499448732"/>
                  <c:y val="-0.0670303890616601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chemeClr val="tx1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Tabelle10!$A$14:$A$17</c:f>
              <c:strCache>
                <c:ptCount val="4"/>
                <c:pt idx="0">
                  <c:v>Technologie erleichtert meinen Arbeitsalltag,</c:v>
                </c:pt>
                <c:pt idx="1">
                  <c:v>Manchmal habe ich das Gefühl, die Technologie am Arbeitsplatz beherrscht mich und nicht umgekehrt,</c:v>
                </c:pt>
                <c:pt idx="2">
                  <c:v>Wenn ich könnte, würde ich die meisten digitalen Technologien vom Arbeitsplatz verbannen,</c:v>
                </c:pt>
                <c:pt idx="3">
                  <c:v>Weil die langweiligen / anstrengenden Aspekte meines Berufes jetzt von Technologie erledigt werden, habe ich mehr Zeit für die sinnstiftenden Aspekte,</c:v>
                </c:pt>
              </c:strCache>
            </c:strRef>
          </c:cat>
          <c:val>
            <c:numRef>
              <c:f>Tabelle10!$B$14:$B$17</c:f>
              <c:numCache>
                <c:formatCode>0.0%</c:formatCode>
                <c:ptCount val="4"/>
                <c:pt idx="0">
                  <c:v>0.317</c:v>
                </c:pt>
                <c:pt idx="1">
                  <c:v>0.098</c:v>
                </c:pt>
                <c:pt idx="2">
                  <c:v>0.039</c:v>
                </c:pt>
                <c:pt idx="3">
                  <c:v>0.029</c:v>
                </c:pt>
              </c:numCache>
            </c:numRef>
          </c:val>
        </c:ser>
        <c:ser>
          <c:idx val="1"/>
          <c:order val="1"/>
          <c:tx>
            <c:strRef>
              <c:f>Tabelle10!$C$13</c:f>
              <c:strCache>
                <c:ptCount val="1"/>
                <c:pt idx="0">
                  <c:v>trifft eher zu</c:v>
                </c:pt>
              </c:strCache>
            </c:strRef>
          </c:tx>
          <c:spPr>
            <a:solidFill>
              <a:srgbClr val="D79B7A"/>
            </a:solidFill>
            <a:ln w="3175">
              <a:solidFill>
                <a:srgbClr val="D79B7A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Tabelle10!$A$14:$A$17</c:f>
              <c:strCache>
                <c:ptCount val="4"/>
                <c:pt idx="0">
                  <c:v>Technologie erleichtert meinen Arbeitsalltag,</c:v>
                </c:pt>
                <c:pt idx="1">
                  <c:v>Manchmal habe ich das Gefühl, die Technologie am Arbeitsplatz beherrscht mich und nicht umgekehrt,</c:v>
                </c:pt>
                <c:pt idx="2">
                  <c:v>Wenn ich könnte, würde ich die meisten digitalen Technologien vom Arbeitsplatz verbannen,</c:v>
                </c:pt>
                <c:pt idx="3">
                  <c:v>Weil die langweiligen / anstrengenden Aspekte meines Berufes jetzt von Technologie erledigt werden, habe ich mehr Zeit für die sinnstiftenden Aspekte,</c:v>
                </c:pt>
              </c:strCache>
            </c:strRef>
          </c:cat>
          <c:val>
            <c:numRef>
              <c:f>Tabelle10!$C$14:$C$17</c:f>
              <c:numCache>
                <c:formatCode>0.0%</c:formatCode>
                <c:ptCount val="4"/>
                <c:pt idx="0">
                  <c:v>0.519</c:v>
                </c:pt>
                <c:pt idx="1">
                  <c:v>0.255</c:v>
                </c:pt>
                <c:pt idx="2">
                  <c:v>0.14</c:v>
                </c:pt>
                <c:pt idx="3">
                  <c:v>0.183</c:v>
                </c:pt>
              </c:numCache>
            </c:numRef>
          </c:val>
        </c:ser>
        <c:ser>
          <c:idx val="2"/>
          <c:order val="2"/>
          <c:tx>
            <c:strRef>
              <c:f>Tabelle10!$D$13</c:f>
              <c:strCache>
                <c:ptCount val="1"/>
                <c:pt idx="0">
                  <c:v>trifft eher nicht zu</c:v>
                </c:pt>
              </c:strCache>
            </c:strRef>
          </c:tx>
          <c:spPr>
            <a:solidFill>
              <a:srgbClr val="E8D8C1"/>
            </a:solidFill>
            <a:ln w="3175">
              <a:solidFill>
                <a:srgbClr val="E8D8C1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Tabelle10!$A$14:$A$17</c:f>
              <c:strCache>
                <c:ptCount val="4"/>
                <c:pt idx="0">
                  <c:v>Technologie erleichtert meinen Arbeitsalltag,</c:v>
                </c:pt>
                <c:pt idx="1">
                  <c:v>Manchmal habe ich das Gefühl, die Technologie am Arbeitsplatz beherrscht mich und nicht umgekehrt,</c:v>
                </c:pt>
                <c:pt idx="2">
                  <c:v>Wenn ich könnte, würde ich die meisten digitalen Technologien vom Arbeitsplatz verbannen,</c:v>
                </c:pt>
                <c:pt idx="3">
                  <c:v>Weil die langweiligen / anstrengenden Aspekte meines Berufes jetzt von Technologie erledigt werden, habe ich mehr Zeit für die sinnstiftenden Aspekte,</c:v>
                </c:pt>
              </c:strCache>
            </c:strRef>
          </c:cat>
          <c:val>
            <c:numRef>
              <c:f>Tabelle10!$D$14:$D$17</c:f>
              <c:numCache>
                <c:formatCode>0.0%</c:formatCode>
                <c:ptCount val="4"/>
                <c:pt idx="0">
                  <c:v>0.125</c:v>
                </c:pt>
                <c:pt idx="1">
                  <c:v>0.441</c:v>
                </c:pt>
                <c:pt idx="2">
                  <c:v>0.347</c:v>
                </c:pt>
                <c:pt idx="3">
                  <c:v>0.355</c:v>
                </c:pt>
              </c:numCache>
            </c:numRef>
          </c:val>
        </c:ser>
        <c:ser>
          <c:idx val="3"/>
          <c:order val="3"/>
          <c:tx>
            <c:strRef>
              <c:f>Tabelle10!$E$13</c:f>
              <c:strCache>
                <c:ptCount val="1"/>
                <c:pt idx="0">
                  <c:v>trifft gar nicht zu</c:v>
                </c:pt>
              </c:strCache>
            </c:strRef>
          </c:tx>
          <c:spPr>
            <a:solidFill>
              <a:srgbClr val="F7F5DA"/>
            </a:solidFill>
            <a:ln w="3175">
              <a:solidFill>
                <a:srgbClr val="BCBBA8"/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0.0132304299889746"/>
                  <c:y val="0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Tabelle10!$A$14:$A$17</c:f>
              <c:strCache>
                <c:ptCount val="4"/>
                <c:pt idx="0">
                  <c:v>Technologie erleichtert meinen Arbeitsalltag,</c:v>
                </c:pt>
                <c:pt idx="1">
                  <c:v>Manchmal habe ich das Gefühl, die Technologie am Arbeitsplatz beherrscht mich und nicht umgekehrt,</c:v>
                </c:pt>
                <c:pt idx="2">
                  <c:v>Wenn ich könnte, würde ich die meisten digitalen Technologien vom Arbeitsplatz verbannen,</c:v>
                </c:pt>
                <c:pt idx="3">
                  <c:v>Weil die langweiligen / anstrengenden Aspekte meines Berufes jetzt von Technologie erledigt werden, habe ich mehr Zeit für die sinnstiftenden Aspekte,</c:v>
                </c:pt>
              </c:strCache>
            </c:strRef>
          </c:cat>
          <c:val>
            <c:numRef>
              <c:f>Tabelle10!$E$14:$E$17</c:f>
              <c:numCache>
                <c:formatCode>0.0%</c:formatCode>
                <c:ptCount val="4"/>
                <c:pt idx="0">
                  <c:v>0.038</c:v>
                </c:pt>
                <c:pt idx="1">
                  <c:v>0.206</c:v>
                </c:pt>
                <c:pt idx="2">
                  <c:v>0.474</c:v>
                </c:pt>
                <c:pt idx="3">
                  <c:v>0.432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581369968"/>
        <c:axId val="-1581367648"/>
      </c:barChart>
      <c:catAx>
        <c:axId val="-1581369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-1581367648"/>
        <c:crosses val="autoZero"/>
        <c:auto val="1"/>
        <c:lblAlgn val="ctr"/>
        <c:lblOffset val="100"/>
        <c:noMultiLvlLbl val="0"/>
      </c:catAx>
      <c:valAx>
        <c:axId val="-158136764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-15813699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rgbClr val="FFFFFF"/>
        </a:solidFill>
        <a:ln w="1270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baseline="0">
              <a:solidFill>
                <a:srgbClr val="808080"/>
              </a:solidFill>
              <a:latin typeface="Arial" panose="020B0604020202020204"/>
              <a:ea typeface="Arial" panose="020B0604020202020204"/>
              <a:cs typeface="Arial" panose="020B0604020202020204"/>
            </a:defRPr>
          </a:pPr>
        </a:p>
      </c:txPr>
    </c:legend>
    <c:plotVisOnly val="1"/>
    <c:dispBlanksAs val="gap"/>
    <c:showDLblsOverMax val="0"/>
  </c:chart>
  <c:spPr>
    <a:solidFill>
      <a:srgbClr val="FFFFFF"/>
    </a:solidFill>
    <a:ln w="12700" cap="flat" cmpd="sng" algn="ctr">
      <a:noFill/>
      <a:prstDash val="solid"/>
      <a:round/>
    </a:ln>
    <a:effectLst/>
  </c:spPr>
  <c:txPr>
    <a:bodyPr/>
    <a:lstStyle/>
    <a:p>
      <a:pPr>
        <a:defRPr lang="en-US" sz="900" b="0" i="0">
          <a:latin typeface="Arial" panose="020B0604020202020204"/>
          <a:ea typeface="Arial" panose="020B0604020202020204"/>
          <a:cs typeface="Arial" panose="020B0604020202020204"/>
        </a:defRPr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B01E2D"/>
            </a:solidFill>
            <a:ln w="3175">
              <a:solidFill>
                <a:srgbClr val="B01E2D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1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Tabelle13!$A$5:$A$9</c:f>
              <c:strCache>
                <c:ptCount val="5"/>
                <c:pt idx="0">
                  <c:v>Wenn neue Technologien eingeführt werden.</c:v>
                </c:pt>
                <c:pt idx="1">
                  <c:v>Wenn es aus Sicht der Führungsebene notwendig ist.</c:v>
                </c:pt>
                <c:pt idx="2">
                  <c:v>Wenn es aus Sicht der Beschäftigten notwendig ist.</c:v>
                </c:pt>
                <c:pt idx="3">
                  <c:v>Wenn Beschäftigte den Wunsch danach äußern.</c:v>
                </c:pt>
                <c:pt idx="4">
                  <c:v>Laufend, auch ohne besonderen Anlass.</c:v>
                </c:pt>
              </c:strCache>
            </c:strRef>
          </c:cat>
          <c:val>
            <c:numRef>
              <c:f>Tabelle13!$B$5:$B$9</c:f>
              <c:numCache>
                <c:formatCode>0.0%</c:formatCode>
                <c:ptCount val="5"/>
                <c:pt idx="0">
                  <c:v>0.748</c:v>
                </c:pt>
                <c:pt idx="1">
                  <c:v>0.505</c:v>
                </c:pt>
                <c:pt idx="2">
                  <c:v>0.419</c:v>
                </c:pt>
                <c:pt idx="3">
                  <c:v>0.32</c:v>
                </c:pt>
                <c:pt idx="4">
                  <c:v>0.234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581489552"/>
        <c:axId val="-1581487232"/>
      </c:barChart>
      <c:catAx>
        <c:axId val="-15814895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-1581487232"/>
        <c:crosses val="autoZero"/>
        <c:auto val="1"/>
        <c:lblAlgn val="ctr"/>
        <c:lblOffset val="100"/>
        <c:noMultiLvlLbl val="0"/>
      </c:catAx>
      <c:valAx>
        <c:axId val="-1581487232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-15814895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12700" cap="flat" cmpd="sng" algn="ctr">
      <a:noFill/>
      <a:prstDash val="solid"/>
      <a:round/>
    </a:ln>
    <a:effectLst/>
  </c:spPr>
  <c:txPr>
    <a:bodyPr/>
    <a:lstStyle/>
    <a:p>
      <a:pPr>
        <a:defRPr lang="en-US" sz="900" b="0" i="0">
          <a:latin typeface="Arial" panose="020B0604020202020204"/>
          <a:ea typeface="Arial" panose="020B0604020202020204"/>
          <a:cs typeface="Arial" panose="020B0604020202020204"/>
        </a:defRPr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Tabelle7!$B$22</c:f>
              <c:strCache>
                <c:ptCount val="1"/>
                <c:pt idx="0">
                  <c:v>teljes mértékben megfelel</c:v>
                </c:pt>
              </c:strCache>
            </c:strRef>
          </c:tx>
          <c:spPr>
            <a:solidFill>
              <a:srgbClr val="B01E2D"/>
            </a:solidFill>
            <a:ln w="3175">
              <a:solidFill>
                <a:srgbClr val="B01E2D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FFFFFF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Tabelle7!$A$23:$A$28</c:f>
              <c:strCache>
                <c:ptCount val="6"/>
                <c:pt idx="0">
                  <c:v>A távmunkában van lehetőségem a rugalmasabb munkaidőbeosztásra.</c:v>
                </c:pt>
                <c:pt idx="1">
                  <c:v>A távmunkában a munka- és szabadidő közötti határok elmosódnak.</c:v>
                </c:pt>
                <c:pt idx="2">
                  <c:v>A távmunkában nehezebb a munkatársaimmal kommunikálni.</c:v>
                </c:pt>
                <c:pt idx="3">
                  <c:v>A távmunkában elegendő szüneteket tartok.</c:v>
                </c:pt>
                <c:pt idx="4">
                  <c:v>A távmunkában az az érzésem, hogy a munkáltatóm megfigyelése alatt állok.</c:v>
                </c:pt>
                <c:pt idx="5">
                  <c:v>A távmunkában a megfelelő műszaki felszereltség hiánya korlátozza a produktivitásomat.</c:v>
                </c:pt>
              </c:strCache>
            </c:strRef>
          </c:cat>
          <c:val>
            <c:numRef>
              <c:f>Tabelle7!$B$23:$B$28</c:f>
              <c:numCache>
                <c:formatCode>0.0%</c:formatCode>
                <c:ptCount val="6"/>
                <c:pt idx="0">
                  <c:v>0.333</c:v>
                </c:pt>
                <c:pt idx="1">
                  <c:v>0.271</c:v>
                </c:pt>
                <c:pt idx="2">
                  <c:v>0.232</c:v>
                </c:pt>
                <c:pt idx="3">
                  <c:v>0.143</c:v>
                </c:pt>
                <c:pt idx="4">
                  <c:v>0.036</c:v>
                </c:pt>
                <c:pt idx="5">
                  <c:v>0.022</c:v>
                </c:pt>
              </c:numCache>
            </c:numRef>
          </c:val>
        </c:ser>
        <c:ser>
          <c:idx val="1"/>
          <c:order val="1"/>
          <c:tx>
            <c:strRef>
              <c:f>Tabelle7!$C$22</c:f>
              <c:strCache>
                <c:ptCount val="1"/>
                <c:pt idx="0">
                  <c:v>inkább megfelel</c:v>
                </c:pt>
              </c:strCache>
            </c:strRef>
          </c:tx>
          <c:spPr>
            <a:solidFill>
              <a:srgbClr val="D79B7A"/>
            </a:solidFill>
            <a:ln w="3175">
              <a:solidFill>
                <a:srgbClr val="D79B7A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Tabelle7!$A$23:$A$28</c:f>
              <c:strCache>
                <c:ptCount val="6"/>
                <c:pt idx="0">
                  <c:v>A távmunkában van lehetőségem a rugalmasabb munkaidőbeosztásra.</c:v>
                </c:pt>
                <c:pt idx="1">
                  <c:v>A távmunkában a munka- és szabadidő közötti határok elmosódnak.</c:v>
                </c:pt>
                <c:pt idx="2">
                  <c:v>A távmunkában nehezebb a munkatársaimmal kommunikálni.</c:v>
                </c:pt>
                <c:pt idx="3">
                  <c:v>A távmunkában elegendő szüneteket tartok.</c:v>
                </c:pt>
                <c:pt idx="4">
                  <c:v>A távmunkában az az érzésem, hogy a munkáltatóm megfigyelése alatt állok.</c:v>
                </c:pt>
                <c:pt idx="5">
                  <c:v>A távmunkában a megfelelő műszaki felszereltség hiánya korlátozza a produktivitásomat.</c:v>
                </c:pt>
              </c:strCache>
            </c:strRef>
          </c:cat>
          <c:val>
            <c:numRef>
              <c:f>Tabelle7!$C$23:$C$28</c:f>
              <c:numCache>
                <c:formatCode>0.0%</c:formatCode>
                <c:ptCount val="6"/>
                <c:pt idx="0">
                  <c:v>0.431</c:v>
                </c:pt>
                <c:pt idx="1">
                  <c:v>0.382</c:v>
                </c:pt>
                <c:pt idx="2">
                  <c:v>0.353</c:v>
                </c:pt>
                <c:pt idx="3">
                  <c:v>0.453</c:v>
                </c:pt>
                <c:pt idx="4">
                  <c:v>0.166</c:v>
                </c:pt>
                <c:pt idx="5">
                  <c:v>0.137</c:v>
                </c:pt>
              </c:numCache>
            </c:numRef>
          </c:val>
        </c:ser>
        <c:ser>
          <c:idx val="2"/>
          <c:order val="2"/>
          <c:tx>
            <c:strRef>
              <c:f>Tabelle7!$D$22</c:f>
              <c:strCache>
                <c:ptCount val="1"/>
                <c:pt idx="0">
                  <c:v>inkább nem felel meg</c:v>
                </c:pt>
              </c:strCache>
            </c:strRef>
          </c:tx>
          <c:spPr>
            <a:solidFill>
              <a:srgbClr val="E8D8C1"/>
            </a:solidFill>
            <a:ln w="3175">
              <a:solidFill>
                <a:srgbClr val="E8D8C1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Tabelle7!$A$23:$A$28</c:f>
              <c:strCache>
                <c:ptCount val="6"/>
                <c:pt idx="0">
                  <c:v>A távmunkában van lehetőségem a rugalmasabb munkaidőbeosztásra.</c:v>
                </c:pt>
                <c:pt idx="1">
                  <c:v>A távmunkában a munka- és szabadidő közötti határok elmosódnak.</c:v>
                </c:pt>
                <c:pt idx="2">
                  <c:v>A távmunkában nehezebb a munkatársaimmal kommunikálni.</c:v>
                </c:pt>
                <c:pt idx="3">
                  <c:v>A távmunkában elegendő szüneteket tartok.</c:v>
                </c:pt>
                <c:pt idx="4">
                  <c:v>A távmunkában az az érzésem, hogy a munkáltatóm megfigyelése alatt állok.</c:v>
                </c:pt>
                <c:pt idx="5">
                  <c:v>A távmunkában a megfelelő műszaki felszereltség hiánya korlátozza a produktivitásomat.</c:v>
                </c:pt>
              </c:strCache>
            </c:strRef>
          </c:cat>
          <c:val>
            <c:numRef>
              <c:f>Tabelle7!$D$23:$D$28</c:f>
              <c:numCache>
                <c:formatCode>0.0%</c:formatCode>
                <c:ptCount val="6"/>
                <c:pt idx="0">
                  <c:v>0.164</c:v>
                </c:pt>
                <c:pt idx="1">
                  <c:v>0.213</c:v>
                </c:pt>
                <c:pt idx="2">
                  <c:v>0.259</c:v>
                </c:pt>
                <c:pt idx="3">
                  <c:v>0.309</c:v>
                </c:pt>
                <c:pt idx="4">
                  <c:v>0.386</c:v>
                </c:pt>
                <c:pt idx="5">
                  <c:v>0.319</c:v>
                </c:pt>
              </c:numCache>
            </c:numRef>
          </c:val>
        </c:ser>
        <c:ser>
          <c:idx val="3"/>
          <c:order val="3"/>
          <c:tx>
            <c:strRef>
              <c:f>Tabelle7!$E$22</c:f>
              <c:strCache>
                <c:ptCount val="1"/>
                <c:pt idx="0">
                  <c:v>egyáltalán nem felel meg</c:v>
                </c:pt>
              </c:strCache>
            </c:strRef>
          </c:tx>
          <c:spPr>
            <a:solidFill>
              <a:srgbClr val="F7F5DA"/>
            </a:solidFill>
            <a:ln w="3175">
              <a:solidFill>
                <a:srgbClr val="BCBBA8"/>
              </a:solidFill>
              <a:prstDash val="solid"/>
            </a:ln>
            <a:effectLst/>
          </c:spPr>
          <c:invertIfNegative val="0"/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800" b="0" i="0" u="none" strike="noStrike" kern="1200" baseline="0">
                      <a:solidFill>
                        <a:srgbClr val="000000"/>
                      </a:solidFill>
                      <a:latin typeface="Arial" panose="020B0604020202020204"/>
                      <a:ea typeface="Arial" panose="020B0604020202020204"/>
                      <a:cs typeface="Arial" panose="020B0604020202020204"/>
                    </a:defRPr>
                  </a:pP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/>
                    <a:ea typeface="Arial" panose="020B0604020202020204"/>
                    <a:cs typeface="Arial" panose="020B0604020202020204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Tabelle7!$A$23:$A$28</c:f>
              <c:strCache>
                <c:ptCount val="6"/>
                <c:pt idx="0">
                  <c:v>A távmunkában van lehetőségem a rugalmasabb munkaidőbeosztásra.</c:v>
                </c:pt>
                <c:pt idx="1">
                  <c:v>A távmunkában a munka- és szabadidő közötti határok elmosódnak.</c:v>
                </c:pt>
                <c:pt idx="2">
                  <c:v>A távmunkában nehezebb a munkatársaimmal kommunikálni.</c:v>
                </c:pt>
                <c:pt idx="3">
                  <c:v>A távmunkában elegendő szüneteket tartok.</c:v>
                </c:pt>
                <c:pt idx="4">
                  <c:v>A távmunkában az az érzésem, hogy a munkáltatóm megfigyelése alatt állok.</c:v>
                </c:pt>
                <c:pt idx="5">
                  <c:v>A távmunkában a megfelelő műszaki felszereltség hiánya korlátozza a produktivitásomat.</c:v>
                </c:pt>
              </c:strCache>
            </c:strRef>
          </c:cat>
          <c:val>
            <c:numRef>
              <c:f>Tabelle7!$E$23:$E$28</c:f>
              <c:numCache>
                <c:formatCode>0.0%</c:formatCode>
                <c:ptCount val="6"/>
                <c:pt idx="0">
                  <c:v>0.071</c:v>
                </c:pt>
                <c:pt idx="1">
                  <c:v>0.133</c:v>
                </c:pt>
                <c:pt idx="2">
                  <c:v>0.156</c:v>
                </c:pt>
                <c:pt idx="3">
                  <c:v>0.094</c:v>
                </c:pt>
                <c:pt idx="4">
                  <c:v>0.413</c:v>
                </c:pt>
                <c:pt idx="5">
                  <c:v>0.522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1605984"/>
        <c:axId val="571611560"/>
      </c:barChart>
      <c:catAx>
        <c:axId val="571605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571611560"/>
        <c:crosses val="autoZero"/>
        <c:auto val="1"/>
        <c:lblAlgn val="ctr"/>
        <c:lblOffset val="100"/>
        <c:noMultiLvlLbl val="0"/>
      </c:catAx>
      <c:valAx>
        <c:axId val="57161156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pPr>
          </a:p>
        </c:txPr>
        <c:crossAx val="57160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rgbClr val="FFFFFF"/>
        </a:solidFill>
        <a:ln w="12700">
          <a:solidFill>
            <a:srgbClr val="808080"/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rgbClr val="808080"/>
              </a:solidFill>
              <a:latin typeface="Arial" panose="020B0604020202020204"/>
              <a:ea typeface="Arial" panose="020B0604020202020204"/>
              <a:cs typeface="Arial" panose="020B0604020202020204"/>
            </a:defRPr>
          </a:pPr>
        </a:p>
      </c:txPr>
    </c:legend>
    <c:plotVisOnly val="1"/>
    <c:dispBlanksAs val="gap"/>
    <c:showDLblsOverMax val="0"/>
  </c:chart>
  <c:spPr>
    <a:solidFill>
      <a:srgbClr val="FFFFFF"/>
    </a:solidFill>
    <a:ln w="12700" cap="flat" cmpd="sng" algn="ctr">
      <a:solidFill>
        <a:srgbClr val="808080"/>
      </a:solidFill>
      <a:prstDash val="solid"/>
      <a:round/>
    </a:ln>
    <a:effectLst/>
  </c:spPr>
  <c:txPr>
    <a:bodyPr/>
    <a:lstStyle/>
    <a:p>
      <a:pPr>
        <a:defRPr lang="en-US" sz="1000" b="0" i="0">
          <a:latin typeface="Arial" panose="020B0604020202020204"/>
          <a:ea typeface="Arial" panose="020B0604020202020204"/>
          <a:cs typeface="Arial" panose="020B0604020202020204"/>
        </a:defRPr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Tabelle20!$B$1</c:f>
              <c:strCache>
                <c:ptCount val="1"/>
                <c:pt idx="0">
                  <c:v>tec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B01E2D"/>
              </a:solidFill>
              <a:ln w="9525">
                <a:solidFill>
                  <a:srgbClr val="B01E2D"/>
                </a:solidFill>
              </a:ln>
              <a:effectLst/>
            </c:spPr>
          </c:marker>
          <c:dLbls>
            <c:delete val="1"/>
          </c:dLbls>
          <c:trendline>
            <c:spPr>
              <a:ln w="25400" cap="rnd">
                <a:solidFill>
                  <a:srgbClr val="B01E2D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Tabelle20!$A$2:$A$422</c:f>
              <c:numCache>
                <c:formatCode>@</c:formatCode>
                <c:ptCount val="421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3.75</c:v>
                </c:pt>
                <c:pt idx="17">
                  <c:v>3.75</c:v>
                </c:pt>
                <c:pt idx="18">
                  <c:v>3.75</c:v>
                </c:pt>
                <c:pt idx="19">
                  <c:v>3.75</c:v>
                </c:pt>
                <c:pt idx="20">
                  <c:v>3.75</c:v>
                </c:pt>
                <c:pt idx="21">
                  <c:v>3.75</c:v>
                </c:pt>
                <c:pt idx="22">
                  <c:v>3.75</c:v>
                </c:pt>
                <c:pt idx="23">
                  <c:v>3.75</c:v>
                </c:pt>
                <c:pt idx="24">
                  <c:v>3.75</c:v>
                </c:pt>
                <c:pt idx="25">
                  <c:v>3.75</c:v>
                </c:pt>
                <c:pt idx="26">
                  <c:v>3.75</c:v>
                </c:pt>
                <c:pt idx="27">
                  <c:v>3.75</c:v>
                </c:pt>
                <c:pt idx="28">
                  <c:v>3.75</c:v>
                </c:pt>
                <c:pt idx="29">
                  <c:v>3.75</c:v>
                </c:pt>
                <c:pt idx="30">
                  <c:v>3.75</c:v>
                </c:pt>
                <c:pt idx="31">
                  <c:v>3.75</c:v>
                </c:pt>
                <c:pt idx="32">
                  <c:v>3.75</c:v>
                </c:pt>
                <c:pt idx="33">
                  <c:v>3.75</c:v>
                </c:pt>
                <c:pt idx="34">
                  <c:v>3.75</c:v>
                </c:pt>
                <c:pt idx="35">
                  <c:v>3.75</c:v>
                </c:pt>
                <c:pt idx="36">
                  <c:v>3.75</c:v>
                </c:pt>
                <c:pt idx="37">
                  <c:v>3.75</c:v>
                </c:pt>
                <c:pt idx="38">
                  <c:v>3.75</c:v>
                </c:pt>
                <c:pt idx="39">
                  <c:v>3.75</c:v>
                </c:pt>
                <c:pt idx="40">
                  <c:v>3.75</c:v>
                </c:pt>
                <c:pt idx="41">
                  <c:v>3.75</c:v>
                </c:pt>
                <c:pt idx="42">
                  <c:v>3.5</c:v>
                </c:pt>
                <c:pt idx="43">
                  <c:v>3.5</c:v>
                </c:pt>
                <c:pt idx="44">
                  <c:v>3.5</c:v>
                </c:pt>
                <c:pt idx="45">
                  <c:v>3.5</c:v>
                </c:pt>
                <c:pt idx="46">
                  <c:v>3.5</c:v>
                </c:pt>
                <c:pt idx="47">
                  <c:v>3.5</c:v>
                </c:pt>
                <c:pt idx="48">
                  <c:v>3.5</c:v>
                </c:pt>
                <c:pt idx="49">
                  <c:v>3.5</c:v>
                </c:pt>
                <c:pt idx="50">
                  <c:v>3.5</c:v>
                </c:pt>
                <c:pt idx="51">
                  <c:v>3.5</c:v>
                </c:pt>
                <c:pt idx="52">
                  <c:v>3.5</c:v>
                </c:pt>
                <c:pt idx="53">
                  <c:v>3.5</c:v>
                </c:pt>
                <c:pt idx="54">
                  <c:v>3.5</c:v>
                </c:pt>
                <c:pt idx="55">
                  <c:v>3.5</c:v>
                </c:pt>
                <c:pt idx="56">
                  <c:v>3.5</c:v>
                </c:pt>
                <c:pt idx="57">
                  <c:v>3.5</c:v>
                </c:pt>
                <c:pt idx="58">
                  <c:v>3.5</c:v>
                </c:pt>
                <c:pt idx="59">
                  <c:v>3.5</c:v>
                </c:pt>
                <c:pt idx="60">
                  <c:v>3.5</c:v>
                </c:pt>
                <c:pt idx="61">
                  <c:v>3.5</c:v>
                </c:pt>
                <c:pt idx="62">
                  <c:v>3.5</c:v>
                </c:pt>
                <c:pt idx="63">
                  <c:v>3.5</c:v>
                </c:pt>
                <c:pt idx="64">
                  <c:v>3.5</c:v>
                </c:pt>
                <c:pt idx="65">
                  <c:v>3.5</c:v>
                </c:pt>
                <c:pt idx="66">
                  <c:v>3.5</c:v>
                </c:pt>
                <c:pt idx="67">
                  <c:v>3.5</c:v>
                </c:pt>
                <c:pt idx="68">
                  <c:v>3.5</c:v>
                </c:pt>
                <c:pt idx="69">
                  <c:v>3.5</c:v>
                </c:pt>
                <c:pt idx="70">
                  <c:v>3.5</c:v>
                </c:pt>
                <c:pt idx="71">
                  <c:v>3.5</c:v>
                </c:pt>
                <c:pt idx="72">
                  <c:v>3.5</c:v>
                </c:pt>
                <c:pt idx="73">
                  <c:v>3.5</c:v>
                </c:pt>
                <c:pt idx="74">
                  <c:v>3.5</c:v>
                </c:pt>
                <c:pt idx="75">
                  <c:v>3.5</c:v>
                </c:pt>
                <c:pt idx="76">
                  <c:v>3.5</c:v>
                </c:pt>
                <c:pt idx="77">
                  <c:v>3.5</c:v>
                </c:pt>
                <c:pt idx="78">
                  <c:v>3.5</c:v>
                </c:pt>
                <c:pt idx="79">
                  <c:v>3.25</c:v>
                </c:pt>
                <c:pt idx="80">
                  <c:v>3.25</c:v>
                </c:pt>
                <c:pt idx="81">
                  <c:v>3.25</c:v>
                </c:pt>
                <c:pt idx="82">
                  <c:v>3.25</c:v>
                </c:pt>
                <c:pt idx="83">
                  <c:v>3.25</c:v>
                </c:pt>
                <c:pt idx="84">
                  <c:v>3.25</c:v>
                </c:pt>
                <c:pt idx="85">
                  <c:v>3.25</c:v>
                </c:pt>
                <c:pt idx="86">
                  <c:v>3.25</c:v>
                </c:pt>
                <c:pt idx="87">
                  <c:v>3.25</c:v>
                </c:pt>
                <c:pt idx="88">
                  <c:v>3.25</c:v>
                </c:pt>
                <c:pt idx="89">
                  <c:v>3.25</c:v>
                </c:pt>
                <c:pt idx="90">
                  <c:v>3.25</c:v>
                </c:pt>
                <c:pt idx="91">
                  <c:v>3.25</c:v>
                </c:pt>
                <c:pt idx="92">
                  <c:v>3.25</c:v>
                </c:pt>
                <c:pt idx="93">
                  <c:v>3.25</c:v>
                </c:pt>
                <c:pt idx="94">
                  <c:v>3.25</c:v>
                </c:pt>
                <c:pt idx="95">
                  <c:v>3.25</c:v>
                </c:pt>
                <c:pt idx="96">
                  <c:v>3.25</c:v>
                </c:pt>
                <c:pt idx="97">
                  <c:v>3.25</c:v>
                </c:pt>
                <c:pt idx="98">
                  <c:v>3.25</c:v>
                </c:pt>
                <c:pt idx="99">
                  <c:v>3.25</c:v>
                </c:pt>
                <c:pt idx="100">
                  <c:v>3.25</c:v>
                </c:pt>
                <c:pt idx="101">
                  <c:v>3.25</c:v>
                </c:pt>
                <c:pt idx="102">
                  <c:v>3.25</c:v>
                </c:pt>
                <c:pt idx="103">
                  <c:v>3.25</c:v>
                </c:pt>
                <c:pt idx="104">
                  <c:v>3.25</c:v>
                </c:pt>
                <c:pt idx="105">
                  <c:v>3.25</c:v>
                </c:pt>
                <c:pt idx="106">
                  <c:v>3.25</c:v>
                </c:pt>
                <c:pt idx="107">
                  <c:v>3.25</c:v>
                </c:pt>
                <c:pt idx="108">
                  <c:v>3.25</c:v>
                </c:pt>
                <c:pt idx="109">
                  <c:v>3.25</c:v>
                </c:pt>
                <c:pt idx="110">
                  <c:v>3.25</c:v>
                </c:pt>
                <c:pt idx="111">
                  <c:v>3.25</c:v>
                </c:pt>
                <c:pt idx="112">
                  <c:v>3.25</c:v>
                </c:pt>
                <c:pt idx="113">
                  <c:v>3.25</c:v>
                </c:pt>
                <c:pt idx="114">
                  <c:v>3.25</c:v>
                </c:pt>
                <c:pt idx="115">
                  <c:v>3.25</c:v>
                </c:pt>
                <c:pt idx="116">
                  <c:v>3.25</c:v>
                </c:pt>
                <c:pt idx="117">
                  <c:v>3.25</c:v>
                </c:pt>
                <c:pt idx="118">
                  <c:v>3.25</c:v>
                </c:pt>
                <c:pt idx="119">
                  <c:v>3.25</c:v>
                </c:pt>
                <c:pt idx="120">
                  <c:v>3.25</c:v>
                </c:pt>
                <c:pt idx="121">
                  <c:v>3.25</c:v>
                </c:pt>
                <c:pt idx="122">
                  <c:v>3.25</c:v>
                </c:pt>
                <c:pt idx="123">
                  <c:v>3.25</c:v>
                </c:pt>
                <c:pt idx="124">
                  <c:v>3.25</c:v>
                </c:pt>
                <c:pt idx="125">
                  <c:v>3.25</c:v>
                </c:pt>
                <c:pt idx="126">
                  <c:v>3.25</c:v>
                </c:pt>
                <c:pt idx="127">
                  <c:v>3.25</c:v>
                </c:pt>
                <c:pt idx="128">
                  <c:v>3.25</c:v>
                </c:pt>
                <c:pt idx="129">
                  <c:v>3.25</c:v>
                </c:pt>
                <c:pt idx="130">
                  <c:v>3.25</c:v>
                </c:pt>
                <c:pt idx="131">
                  <c:v>3.25</c:v>
                </c:pt>
                <c:pt idx="132">
                  <c:v>3.25</c:v>
                </c:pt>
                <c:pt idx="133">
                  <c:v>3</c:v>
                </c:pt>
                <c:pt idx="134">
                  <c:v>3</c:v>
                </c:pt>
                <c:pt idx="135">
                  <c:v>3</c:v>
                </c:pt>
                <c:pt idx="136">
                  <c:v>3</c:v>
                </c:pt>
                <c:pt idx="137">
                  <c:v>3</c:v>
                </c:pt>
                <c:pt idx="138">
                  <c:v>3</c:v>
                </c:pt>
                <c:pt idx="139">
                  <c:v>3</c:v>
                </c:pt>
                <c:pt idx="140">
                  <c:v>3</c:v>
                </c:pt>
                <c:pt idx="141">
                  <c:v>3</c:v>
                </c:pt>
                <c:pt idx="142">
                  <c:v>3</c:v>
                </c:pt>
                <c:pt idx="143">
                  <c:v>3</c:v>
                </c:pt>
                <c:pt idx="144">
                  <c:v>3</c:v>
                </c:pt>
                <c:pt idx="145">
                  <c:v>3</c:v>
                </c:pt>
                <c:pt idx="146">
                  <c:v>3</c:v>
                </c:pt>
                <c:pt idx="147">
                  <c:v>3</c:v>
                </c:pt>
                <c:pt idx="148">
                  <c:v>3</c:v>
                </c:pt>
                <c:pt idx="149">
                  <c:v>3</c:v>
                </c:pt>
                <c:pt idx="150">
                  <c:v>3</c:v>
                </c:pt>
                <c:pt idx="151">
                  <c:v>3</c:v>
                </c:pt>
                <c:pt idx="152">
                  <c:v>3</c:v>
                </c:pt>
                <c:pt idx="153">
                  <c:v>3</c:v>
                </c:pt>
                <c:pt idx="154">
                  <c:v>3</c:v>
                </c:pt>
                <c:pt idx="155">
                  <c:v>3</c:v>
                </c:pt>
                <c:pt idx="156">
                  <c:v>3</c:v>
                </c:pt>
                <c:pt idx="157">
                  <c:v>3</c:v>
                </c:pt>
                <c:pt idx="158">
                  <c:v>3</c:v>
                </c:pt>
                <c:pt idx="159">
                  <c:v>3</c:v>
                </c:pt>
                <c:pt idx="160">
                  <c:v>3</c:v>
                </c:pt>
                <c:pt idx="161">
                  <c:v>3</c:v>
                </c:pt>
                <c:pt idx="162">
                  <c:v>3</c:v>
                </c:pt>
                <c:pt idx="163">
                  <c:v>3</c:v>
                </c:pt>
                <c:pt idx="164">
                  <c:v>3</c:v>
                </c:pt>
                <c:pt idx="165">
                  <c:v>3</c:v>
                </c:pt>
                <c:pt idx="166">
                  <c:v>3</c:v>
                </c:pt>
                <c:pt idx="167">
                  <c:v>3</c:v>
                </c:pt>
                <c:pt idx="168">
                  <c:v>3</c:v>
                </c:pt>
                <c:pt idx="169">
                  <c:v>3</c:v>
                </c:pt>
                <c:pt idx="170">
                  <c:v>3</c:v>
                </c:pt>
                <c:pt idx="171">
                  <c:v>3</c:v>
                </c:pt>
                <c:pt idx="172">
                  <c:v>3</c:v>
                </c:pt>
                <c:pt idx="173">
                  <c:v>3</c:v>
                </c:pt>
                <c:pt idx="174">
                  <c:v>3</c:v>
                </c:pt>
                <c:pt idx="175">
                  <c:v>3</c:v>
                </c:pt>
                <c:pt idx="176">
                  <c:v>3</c:v>
                </c:pt>
                <c:pt idx="177">
                  <c:v>3</c:v>
                </c:pt>
                <c:pt idx="178">
                  <c:v>3</c:v>
                </c:pt>
                <c:pt idx="179">
                  <c:v>3</c:v>
                </c:pt>
                <c:pt idx="180">
                  <c:v>3</c:v>
                </c:pt>
                <c:pt idx="181">
                  <c:v>3</c:v>
                </c:pt>
                <c:pt idx="182">
                  <c:v>3</c:v>
                </c:pt>
                <c:pt idx="183">
                  <c:v>3</c:v>
                </c:pt>
                <c:pt idx="184">
                  <c:v>3</c:v>
                </c:pt>
                <c:pt idx="185">
                  <c:v>3</c:v>
                </c:pt>
                <c:pt idx="186">
                  <c:v>3</c:v>
                </c:pt>
                <c:pt idx="187">
                  <c:v>3</c:v>
                </c:pt>
                <c:pt idx="188">
                  <c:v>3</c:v>
                </c:pt>
                <c:pt idx="189">
                  <c:v>2.75</c:v>
                </c:pt>
                <c:pt idx="190">
                  <c:v>2.75</c:v>
                </c:pt>
                <c:pt idx="191">
                  <c:v>2.75</c:v>
                </c:pt>
                <c:pt idx="192">
                  <c:v>2.75</c:v>
                </c:pt>
                <c:pt idx="193">
                  <c:v>2.75</c:v>
                </c:pt>
                <c:pt idx="194">
                  <c:v>2.75</c:v>
                </c:pt>
                <c:pt idx="195">
                  <c:v>2.75</c:v>
                </c:pt>
                <c:pt idx="196">
                  <c:v>2.75</c:v>
                </c:pt>
                <c:pt idx="197">
                  <c:v>2.75</c:v>
                </c:pt>
                <c:pt idx="198">
                  <c:v>2.75</c:v>
                </c:pt>
                <c:pt idx="199">
                  <c:v>2.75</c:v>
                </c:pt>
                <c:pt idx="200">
                  <c:v>2.75</c:v>
                </c:pt>
                <c:pt idx="201">
                  <c:v>2.75</c:v>
                </c:pt>
                <c:pt idx="202">
                  <c:v>2.75</c:v>
                </c:pt>
                <c:pt idx="203">
                  <c:v>2.75</c:v>
                </c:pt>
                <c:pt idx="204">
                  <c:v>2.75</c:v>
                </c:pt>
                <c:pt idx="205">
                  <c:v>2.75</c:v>
                </c:pt>
                <c:pt idx="206">
                  <c:v>2.75</c:v>
                </c:pt>
                <c:pt idx="207">
                  <c:v>2.75</c:v>
                </c:pt>
                <c:pt idx="208">
                  <c:v>2.75</c:v>
                </c:pt>
                <c:pt idx="209">
                  <c:v>2.75</c:v>
                </c:pt>
                <c:pt idx="210">
                  <c:v>2.75</c:v>
                </c:pt>
                <c:pt idx="211">
                  <c:v>2.75</c:v>
                </c:pt>
                <c:pt idx="212">
                  <c:v>2.75</c:v>
                </c:pt>
                <c:pt idx="213">
                  <c:v>2.75</c:v>
                </c:pt>
                <c:pt idx="214">
                  <c:v>2.75</c:v>
                </c:pt>
                <c:pt idx="215">
                  <c:v>2.75</c:v>
                </c:pt>
                <c:pt idx="216">
                  <c:v>2.75</c:v>
                </c:pt>
                <c:pt idx="217">
                  <c:v>2.75</c:v>
                </c:pt>
                <c:pt idx="218">
                  <c:v>2.75</c:v>
                </c:pt>
                <c:pt idx="219">
                  <c:v>2.75</c:v>
                </c:pt>
                <c:pt idx="220">
                  <c:v>2.75</c:v>
                </c:pt>
                <c:pt idx="221">
                  <c:v>2.75</c:v>
                </c:pt>
                <c:pt idx="222">
                  <c:v>2.75</c:v>
                </c:pt>
                <c:pt idx="223">
                  <c:v>2.5</c:v>
                </c:pt>
                <c:pt idx="224">
                  <c:v>2.5</c:v>
                </c:pt>
                <c:pt idx="225">
                  <c:v>2.5</c:v>
                </c:pt>
                <c:pt idx="226">
                  <c:v>2.5</c:v>
                </c:pt>
                <c:pt idx="227">
                  <c:v>2.5</c:v>
                </c:pt>
                <c:pt idx="228">
                  <c:v>2.5</c:v>
                </c:pt>
                <c:pt idx="229">
                  <c:v>2.5</c:v>
                </c:pt>
                <c:pt idx="230">
                  <c:v>2.5</c:v>
                </c:pt>
                <c:pt idx="231">
                  <c:v>2.5</c:v>
                </c:pt>
                <c:pt idx="232">
                  <c:v>2.5</c:v>
                </c:pt>
                <c:pt idx="233">
                  <c:v>2.5</c:v>
                </c:pt>
                <c:pt idx="234">
                  <c:v>2.5</c:v>
                </c:pt>
                <c:pt idx="235">
                  <c:v>2.5</c:v>
                </c:pt>
                <c:pt idx="236">
                  <c:v>2.5</c:v>
                </c:pt>
                <c:pt idx="237">
                  <c:v>2.5</c:v>
                </c:pt>
                <c:pt idx="238">
                  <c:v>2.5</c:v>
                </c:pt>
                <c:pt idx="239">
                  <c:v>2.5</c:v>
                </c:pt>
                <c:pt idx="240">
                  <c:v>2.5</c:v>
                </c:pt>
                <c:pt idx="241">
                  <c:v>2.5</c:v>
                </c:pt>
                <c:pt idx="242">
                  <c:v>2.5</c:v>
                </c:pt>
                <c:pt idx="243">
                  <c:v>2.5</c:v>
                </c:pt>
                <c:pt idx="244">
                  <c:v>2.5</c:v>
                </c:pt>
                <c:pt idx="245">
                  <c:v>2.5</c:v>
                </c:pt>
                <c:pt idx="246">
                  <c:v>2.5</c:v>
                </c:pt>
                <c:pt idx="247">
                  <c:v>2.5</c:v>
                </c:pt>
                <c:pt idx="248">
                  <c:v>2.5</c:v>
                </c:pt>
                <c:pt idx="249">
                  <c:v>2.5</c:v>
                </c:pt>
                <c:pt idx="250">
                  <c:v>2.5</c:v>
                </c:pt>
                <c:pt idx="251">
                  <c:v>2.5</c:v>
                </c:pt>
                <c:pt idx="252">
                  <c:v>2.5</c:v>
                </c:pt>
                <c:pt idx="253">
                  <c:v>2.5</c:v>
                </c:pt>
                <c:pt idx="254">
                  <c:v>2.5</c:v>
                </c:pt>
                <c:pt idx="255">
                  <c:v>2.5</c:v>
                </c:pt>
                <c:pt idx="256">
                  <c:v>2.5</c:v>
                </c:pt>
                <c:pt idx="257">
                  <c:v>2.5</c:v>
                </c:pt>
                <c:pt idx="258">
                  <c:v>2.5</c:v>
                </c:pt>
                <c:pt idx="259">
                  <c:v>2.5</c:v>
                </c:pt>
                <c:pt idx="260">
                  <c:v>2.5</c:v>
                </c:pt>
                <c:pt idx="261">
                  <c:v>2.5</c:v>
                </c:pt>
                <c:pt idx="262">
                  <c:v>2.5</c:v>
                </c:pt>
                <c:pt idx="263">
                  <c:v>2.5</c:v>
                </c:pt>
                <c:pt idx="264">
                  <c:v>2.25</c:v>
                </c:pt>
                <c:pt idx="265">
                  <c:v>2.25</c:v>
                </c:pt>
                <c:pt idx="266">
                  <c:v>2.25</c:v>
                </c:pt>
                <c:pt idx="267">
                  <c:v>2.25</c:v>
                </c:pt>
                <c:pt idx="268">
                  <c:v>2.25</c:v>
                </c:pt>
                <c:pt idx="269">
                  <c:v>2.25</c:v>
                </c:pt>
                <c:pt idx="270">
                  <c:v>2.25</c:v>
                </c:pt>
                <c:pt idx="271">
                  <c:v>2.25</c:v>
                </c:pt>
                <c:pt idx="272">
                  <c:v>2.25</c:v>
                </c:pt>
                <c:pt idx="273">
                  <c:v>2.25</c:v>
                </c:pt>
                <c:pt idx="274">
                  <c:v>2.25</c:v>
                </c:pt>
                <c:pt idx="275">
                  <c:v>2.25</c:v>
                </c:pt>
                <c:pt idx="276">
                  <c:v>2.25</c:v>
                </c:pt>
                <c:pt idx="277">
                  <c:v>2.25</c:v>
                </c:pt>
                <c:pt idx="278">
                  <c:v>2.25</c:v>
                </c:pt>
                <c:pt idx="279">
                  <c:v>2.25</c:v>
                </c:pt>
                <c:pt idx="280">
                  <c:v>2.25</c:v>
                </c:pt>
                <c:pt idx="281">
                  <c:v>2.25</c:v>
                </c:pt>
                <c:pt idx="282">
                  <c:v>2.25</c:v>
                </c:pt>
                <c:pt idx="283">
                  <c:v>2.25</c:v>
                </c:pt>
                <c:pt idx="284">
                  <c:v>2.25</c:v>
                </c:pt>
                <c:pt idx="285">
                  <c:v>2.25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1.75</c:v>
                </c:pt>
                <c:pt idx="293">
                  <c:v>1.75</c:v>
                </c:pt>
                <c:pt idx="294">
                  <c:v>1.75</c:v>
                </c:pt>
                <c:pt idx="295">
                  <c:v>1.75</c:v>
                </c:pt>
                <c:pt idx="296">
                  <c:v>1.75</c:v>
                </c:pt>
                <c:pt idx="297">
                  <c:v>1.75</c:v>
                </c:pt>
                <c:pt idx="298">
                  <c:v>1.5</c:v>
                </c:pt>
                <c:pt idx="299">
                  <c:v>1.5</c:v>
                </c:pt>
                <c:pt idx="300">
                  <c:v>1.5</c:v>
                </c:pt>
                <c:pt idx="301">
                  <c:v>1.5</c:v>
                </c:pt>
                <c:pt idx="302">
                  <c:v>1.5</c:v>
                </c:pt>
                <c:pt idx="303">
                  <c:v>1</c:v>
                </c:pt>
              </c:numCache>
            </c:numRef>
          </c:xVal>
          <c:yVal>
            <c:numRef>
              <c:f>Tabelle20!$B$2:$B$422</c:f>
              <c:numCache>
                <c:formatCode>@</c:formatCode>
                <c:ptCount val="421"/>
                <c:pt idx="0">
                  <c:v>3.75</c:v>
                </c:pt>
                <c:pt idx="1">
                  <c:v>3.75</c:v>
                </c:pt>
                <c:pt idx="2">
                  <c:v>3.75</c:v>
                </c:pt>
                <c:pt idx="3">
                  <c:v>3.5</c:v>
                </c:pt>
                <c:pt idx="4">
                  <c:v>3.5</c:v>
                </c:pt>
                <c:pt idx="5">
                  <c:v>3.25</c:v>
                </c:pt>
                <c:pt idx="6">
                  <c:v>3</c:v>
                </c:pt>
                <c:pt idx="7">
                  <c:v>2.25</c:v>
                </c:pt>
                <c:pt idx="16">
                  <c:v>3.5</c:v>
                </c:pt>
                <c:pt idx="17">
                  <c:v>3.5</c:v>
                </c:pt>
                <c:pt idx="18">
                  <c:v>3.5</c:v>
                </c:pt>
                <c:pt idx="19">
                  <c:v>3.25</c:v>
                </c:pt>
                <c:pt idx="20">
                  <c:v>3.25</c:v>
                </c:pt>
                <c:pt idx="21">
                  <c:v>3.25</c:v>
                </c:pt>
                <c:pt idx="22">
                  <c:v>3</c:v>
                </c:pt>
                <c:pt idx="23">
                  <c:v>3</c:v>
                </c:pt>
                <c:pt idx="24">
                  <c:v>2.75</c:v>
                </c:pt>
                <c:pt idx="25">
                  <c:v>2.75</c:v>
                </c:pt>
                <c:pt idx="26">
                  <c:v>2.75</c:v>
                </c:pt>
                <c:pt idx="27">
                  <c:v>2.5</c:v>
                </c:pt>
                <c:pt idx="28">
                  <c:v>2.5</c:v>
                </c:pt>
                <c:pt idx="29">
                  <c:v>2.25</c:v>
                </c:pt>
                <c:pt idx="30">
                  <c:v>2.25</c:v>
                </c:pt>
                <c:pt idx="31">
                  <c:v>2.25</c:v>
                </c:pt>
                <c:pt idx="32">
                  <c:v>2.25</c:v>
                </c:pt>
                <c:pt idx="42">
                  <c:v>3.75</c:v>
                </c:pt>
                <c:pt idx="43">
                  <c:v>3.5</c:v>
                </c:pt>
                <c:pt idx="44">
                  <c:v>3.25</c:v>
                </c:pt>
                <c:pt idx="45">
                  <c:v>3.25</c:v>
                </c:pt>
                <c:pt idx="46">
                  <c:v>3.25</c:v>
                </c:pt>
                <c:pt idx="47">
                  <c:v>3.25</c:v>
                </c:pt>
                <c:pt idx="48">
                  <c:v>3.25</c:v>
                </c:pt>
                <c:pt idx="49">
                  <c:v>3.25</c:v>
                </c:pt>
                <c:pt idx="50">
                  <c:v>3</c:v>
                </c:pt>
                <c:pt idx="51">
                  <c:v>3</c:v>
                </c:pt>
                <c:pt idx="52">
                  <c:v>3</c:v>
                </c:pt>
                <c:pt idx="53">
                  <c:v>3</c:v>
                </c:pt>
                <c:pt idx="54">
                  <c:v>3</c:v>
                </c:pt>
                <c:pt idx="55">
                  <c:v>2.75</c:v>
                </c:pt>
                <c:pt idx="56">
                  <c:v>2.75</c:v>
                </c:pt>
                <c:pt idx="57">
                  <c:v>2.75</c:v>
                </c:pt>
                <c:pt idx="58">
                  <c:v>2.75</c:v>
                </c:pt>
                <c:pt idx="59">
                  <c:v>2.75</c:v>
                </c:pt>
                <c:pt idx="60">
                  <c:v>2.75</c:v>
                </c:pt>
                <c:pt idx="61">
                  <c:v>2.75</c:v>
                </c:pt>
                <c:pt idx="62">
                  <c:v>2.5</c:v>
                </c:pt>
                <c:pt idx="63">
                  <c:v>2.5</c:v>
                </c:pt>
                <c:pt idx="64">
                  <c:v>2.5</c:v>
                </c:pt>
                <c:pt idx="65">
                  <c:v>2</c:v>
                </c:pt>
                <c:pt idx="66">
                  <c:v>2</c:v>
                </c:pt>
                <c:pt idx="67">
                  <c:v>1.5</c:v>
                </c:pt>
                <c:pt idx="79">
                  <c:v>3.75</c:v>
                </c:pt>
                <c:pt idx="80">
                  <c:v>3.75</c:v>
                </c:pt>
                <c:pt idx="81">
                  <c:v>3.75</c:v>
                </c:pt>
                <c:pt idx="82">
                  <c:v>3.5</c:v>
                </c:pt>
                <c:pt idx="83">
                  <c:v>3.5</c:v>
                </c:pt>
                <c:pt idx="84">
                  <c:v>3.5</c:v>
                </c:pt>
                <c:pt idx="85">
                  <c:v>3.5</c:v>
                </c:pt>
                <c:pt idx="86">
                  <c:v>3.5</c:v>
                </c:pt>
                <c:pt idx="87">
                  <c:v>3.25</c:v>
                </c:pt>
                <c:pt idx="88">
                  <c:v>3.25</c:v>
                </c:pt>
                <c:pt idx="89">
                  <c:v>3.25</c:v>
                </c:pt>
                <c:pt idx="90">
                  <c:v>3.25</c:v>
                </c:pt>
                <c:pt idx="91">
                  <c:v>3.25</c:v>
                </c:pt>
                <c:pt idx="92">
                  <c:v>3.25</c:v>
                </c:pt>
                <c:pt idx="93">
                  <c:v>3.25</c:v>
                </c:pt>
                <c:pt idx="94">
                  <c:v>3</c:v>
                </c:pt>
                <c:pt idx="95">
                  <c:v>3</c:v>
                </c:pt>
                <c:pt idx="96">
                  <c:v>3</c:v>
                </c:pt>
                <c:pt idx="97">
                  <c:v>3</c:v>
                </c:pt>
                <c:pt idx="98">
                  <c:v>3</c:v>
                </c:pt>
                <c:pt idx="99">
                  <c:v>3</c:v>
                </c:pt>
                <c:pt idx="100">
                  <c:v>3</c:v>
                </c:pt>
                <c:pt idx="101">
                  <c:v>2.75</c:v>
                </c:pt>
                <c:pt idx="102">
                  <c:v>2.75</c:v>
                </c:pt>
                <c:pt idx="103">
                  <c:v>2.75</c:v>
                </c:pt>
                <c:pt idx="104">
                  <c:v>2.75</c:v>
                </c:pt>
                <c:pt idx="105">
                  <c:v>2.75</c:v>
                </c:pt>
                <c:pt idx="106">
                  <c:v>2.75</c:v>
                </c:pt>
                <c:pt idx="107">
                  <c:v>2.75</c:v>
                </c:pt>
                <c:pt idx="108">
                  <c:v>2.75</c:v>
                </c:pt>
                <c:pt idx="109">
                  <c:v>2.5</c:v>
                </c:pt>
                <c:pt idx="110">
                  <c:v>2.5</c:v>
                </c:pt>
                <c:pt idx="111">
                  <c:v>2.5</c:v>
                </c:pt>
                <c:pt idx="112">
                  <c:v>2.5</c:v>
                </c:pt>
                <c:pt idx="113">
                  <c:v>2.5</c:v>
                </c:pt>
                <c:pt idx="114">
                  <c:v>2.5</c:v>
                </c:pt>
                <c:pt idx="115">
                  <c:v>2.25</c:v>
                </c:pt>
                <c:pt idx="116">
                  <c:v>2</c:v>
                </c:pt>
                <c:pt idx="117">
                  <c:v>1.75</c:v>
                </c:pt>
                <c:pt idx="118">
                  <c:v>1.5</c:v>
                </c:pt>
                <c:pt idx="133">
                  <c:v>3.75</c:v>
                </c:pt>
                <c:pt idx="134">
                  <c:v>3.75</c:v>
                </c:pt>
                <c:pt idx="135">
                  <c:v>3.75</c:v>
                </c:pt>
                <c:pt idx="136">
                  <c:v>3.75</c:v>
                </c:pt>
                <c:pt idx="137">
                  <c:v>3.5</c:v>
                </c:pt>
                <c:pt idx="138">
                  <c:v>3.5</c:v>
                </c:pt>
                <c:pt idx="139">
                  <c:v>3.5</c:v>
                </c:pt>
                <c:pt idx="140">
                  <c:v>3.5</c:v>
                </c:pt>
                <c:pt idx="141">
                  <c:v>3.25</c:v>
                </c:pt>
                <c:pt idx="142">
                  <c:v>3.25</c:v>
                </c:pt>
                <c:pt idx="143">
                  <c:v>3.25</c:v>
                </c:pt>
                <c:pt idx="144">
                  <c:v>3.25</c:v>
                </c:pt>
                <c:pt idx="145">
                  <c:v>3.25</c:v>
                </c:pt>
                <c:pt idx="146">
                  <c:v>3.25</c:v>
                </c:pt>
                <c:pt idx="147">
                  <c:v>3</c:v>
                </c:pt>
                <c:pt idx="148">
                  <c:v>3</c:v>
                </c:pt>
                <c:pt idx="149">
                  <c:v>3</c:v>
                </c:pt>
                <c:pt idx="150">
                  <c:v>3</c:v>
                </c:pt>
                <c:pt idx="151">
                  <c:v>2.75</c:v>
                </c:pt>
                <c:pt idx="152">
                  <c:v>2.75</c:v>
                </c:pt>
                <c:pt idx="153">
                  <c:v>2.75</c:v>
                </c:pt>
                <c:pt idx="154">
                  <c:v>2.75</c:v>
                </c:pt>
                <c:pt idx="155">
                  <c:v>2.75</c:v>
                </c:pt>
                <c:pt idx="156">
                  <c:v>2.75</c:v>
                </c:pt>
                <c:pt idx="157">
                  <c:v>2.75</c:v>
                </c:pt>
                <c:pt idx="158">
                  <c:v>2.75</c:v>
                </c:pt>
                <c:pt idx="159">
                  <c:v>2.75</c:v>
                </c:pt>
                <c:pt idx="160">
                  <c:v>2.75</c:v>
                </c:pt>
                <c:pt idx="161">
                  <c:v>2.75</c:v>
                </c:pt>
                <c:pt idx="162">
                  <c:v>2.5</c:v>
                </c:pt>
                <c:pt idx="163">
                  <c:v>2.5</c:v>
                </c:pt>
                <c:pt idx="164">
                  <c:v>2.5</c:v>
                </c:pt>
                <c:pt idx="165">
                  <c:v>2.5</c:v>
                </c:pt>
                <c:pt idx="166">
                  <c:v>2.5</c:v>
                </c:pt>
                <c:pt idx="167">
                  <c:v>2.5</c:v>
                </c:pt>
                <c:pt idx="168">
                  <c:v>2.5</c:v>
                </c:pt>
                <c:pt idx="169">
                  <c:v>2.5</c:v>
                </c:pt>
                <c:pt idx="170">
                  <c:v>2.5</c:v>
                </c:pt>
                <c:pt idx="171">
                  <c:v>2.5</c:v>
                </c:pt>
                <c:pt idx="172">
                  <c:v>2.5</c:v>
                </c:pt>
                <c:pt idx="173">
                  <c:v>2.25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1.75</c:v>
                </c:pt>
                <c:pt idx="189">
                  <c:v>4</c:v>
                </c:pt>
                <c:pt idx="190">
                  <c:v>4</c:v>
                </c:pt>
                <c:pt idx="191">
                  <c:v>3.5</c:v>
                </c:pt>
                <c:pt idx="192">
                  <c:v>3.5</c:v>
                </c:pt>
                <c:pt idx="193">
                  <c:v>3.25</c:v>
                </c:pt>
                <c:pt idx="194">
                  <c:v>3</c:v>
                </c:pt>
                <c:pt idx="195">
                  <c:v>3</c:v>
                </c:pt>
                <c:pt idx="196">
                  <c:v>3</c:v>
                </c:pt>
                <c:pt idx="197">
                  <c:v>2.75</c:v>
                </c:pt>
                <c:pt idx="198">
                  <c:v>2.75</c:v>
                </c:pt>
                <c:pt idx="199">
                  <c:v>2.75</c:v>
                </c:pt>
                <c:pt idx="200">
                  <c:v>2.75</c:v>
                </c:pt>
                <c:pt idx="201">
                  <c:v>2.75</c:v>
                </c:pt>
                <c:pt idx="202">
                  <c:v>2.5</c:v>
                </c:pt>
                <c:pt idx="203">
                  <c:v>2.5</c:v>
                </c:pt>
                <c:pt idx="204">
                  <c:v>2.5</c:v>
                </c:pt>
                <c:pt idx="205">
                  <c:v>2.5</c:v>
                </c:pt>
                <c:pt idx="206">
                  <c:v>2.25</c:v>
                </c:pt>
                <c:pt idx="207">
                  <c:v>2.25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1.75</c:v>
                </c:pt>
                <c:pt idx="213">
                  <c:v>1.75</c:v>
                </c:pt>
                <c:pt idx="214">
                  <c:v>1.75</c:v>
                </c:pt>
                <c:pt idx="215">
                  <c:v>1.25</c:v>
                </c:pt>
                <c:pt idx="223">
                  <c:v>3.75</c:v>
                </c:pt>
                <c:pt idx="224">
                  <c:v>3.5</c:v>
                </c:pt>
                <c:pt idx="225">
                  <c:v>3.5</c:v>
                </c:pt>
                <c:pt idx="226">
                  <c:v>3.25</c:v>
                </c:pt>
                <c:pt idx="227">
                  <c:v>3.25</c:v>
                </c:pt>
                <c:pt idx="228">
                  <c:v>3</c:v>
                </c:pt>
                <c:pt idx="229">
                  <c:v>3</c:v>
                </c:pt>
                <c:pt idx="230">
                  <c:v>3</c:v>
                </c:pt>
                <c:pt idx="231">
                  <c:v>3</c:v>
                </c:pt>
                <c:pt idx="232">
                  <c:v>3</c:v>
                </c:pt>
                <c:pt idx="233">
                  <c:v>3</c:v>
                </c:pt>
                <c:pt idx="234">
                  <c:v>3</c:v>
                </c:pt>
                <c:pt idx="235">
                  <c:v>3</c:v>
                </c:pt>
                <c:pt idx="236">
                  <c:v>3</c:v>
                </c:pt>
                <c:pt idx="237">
                  <c:v>2.75</c:v>
                </c:pt>
                <c:pt idx="238">
                  <c:v>2.75</c:v>
                </c:pt>
                <c:pt idx="239">
                  <c:v>2.75</c:v>
                </c:pt>
                <c:pt idx="240">
                  <c:v>2.75</c:v>
                </c:pt>
                <c:pt idx="241">
                  <c:v>2.75</c:v>
                </c:pt>
                <c:pt idx="242">
                  <c:v>2.75</c:v>
                </c:pt>
                <c:pt idx="243">
                  <c:v>2.5</c:v>
                </c:pt>
                <c:pt idx="244">
                  <c:v>2.5</c:v>
                </c:pt>
                <c:pt idx="245">
                  <c:v>2.5</c:v>
                </c:pt>
                <c:pt idx="246">
                  <c:v>2.5</c:v>
                </c:pt>
                <c:pt idx="247">
                  <c:v>2.5</c:v>
                </c:pt>
                <c:pt idx="248">
                  <c:v>2.5</c:v>
                </c:pt>
                <c:pt idx="249">
                  <c:v>2.5</c:v>
                </c:pt>
                <c:pt idx="250">
                  <c:v>2.5</c:v>
                </c:pt>
                <c:pt idx="251">
                  <c:v>2.5</c:v>
                </c:pt>
                <c:pt idx="252">
                  <c:v>2.25</c:v>
                </c:pt>
                <c:pt idx="253">
                  <c:v>2.25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64">
                  <c:v>3.25</c:v>
                </c:pt>
                <c:pt idx="265">
                  <c:v>2.75</c:v>
                </c:pt>
                <c:pt idx="266">
                  <c:v>2.75</c:v>
                </c:pt>
                <c:pt idx="267">
                  <c:v>2.5</c:v>
                </c:pt>
                <c:pt idx="268">
                  <c:v>2.25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1.75</c:v>
                </c:pt>
                <c:pt idx="273">
                  <c:v>1.75</c:v>
                </c:pt>
                <c:pt idx="274">
                  <c:v>1.75</c:v>
                </c:pt>
                <c:pt idx="275">
                  <c:v>1.5</c:v>
                </c:pt>
                <c:pt idx="276">
                  <c:v>1.5</c:v>
                </c:pt>
                <c:pt idx="277">
                  <c:v>1</c:v>
                </c:pt>
                <c:pt idx="286">
                  <c:v>3.25</c:v>
                </c:pt>
                <c:pt idx="287">
                  <c:v>3</c:v>
                </c:pt>
                <c:pt idx="288">
                  <c:v>2.5</c:v>
                </c:pt>
                <c:pt idx="289">
                  <c:v>1.25</c:v>
                </c:pt>
                <c:pt idx="290">
                  <c:v>1.25</c:v>
                </c:pt>
                <c:pt idx="291">
                  <c:v>1.25</c:v>
                </c:pt>
                <c:pt idx="292">
                  <c:v>3.25</c:v>
                </c:pt>
                <c:pt idx="293">
                  <c:v>2.75</c:v>
                </c:pt>
                <c:pt idx="294">
                  <c:v>2.5</c:v>
                </c:pt>
                <c:pt idx="295">
                  <c:v>2.5</c:v>
                </c:pt>
                <c:pt idx="296">
                  <c:v>2.25</c:v>
                </c:pt>
                <c:pt idx="297">
                  <c:v>1.5</c:v>
                </c:pt>
                <c:pt idx="298">
                  <c:v>3.25</c:v>
                </c:pt>
                <c:pt idx="299">
                  <c:v>2.5</c:v>
                </c:pt>
                <c:pt idx="300">
                  <c:v>2.25</c:v>
                </c:pt>
                <c:pt idx="301">
                  <c:v>2</c:v>
                </c:pt>
                <c:pt idx="304">
                  <c:v>3.75</c:v>
                </c:pt>
                <c:pt idx="305">
                  <c:v>3.5</c:v>
                </c:pt>
                <c:pt idx="306">
                  <c:v>3.5</c:v>
                </c:pt>
                <c:pt idx="307">
                  <c:v>3.25</c:v>
                </c:pt>
                <c:pt idx="308">
                  <c:v>3.25</c:v>
                </c:pt>
                <c:pt idx="309">
                  <c:v>3.25</c:v>
                </c:pt>
                <c:pt idx="310">
                  <c:v>3.25</c:v>
                </c:pt>
                <c:pt idx="311">
                  <c:v>3</c:v>
                </c:pt>
                <c:pt idx="312">
                  <c:v>3</c:v>
                </c:pt>
                <c:pt idx="313">
                  <c:v>3</c:v>
                </c:pt>
                <c:pt idx="314">
                  <c:v>3</c:v>
                </c:pt>
                <c:pt idx="315">
                  <c:v>3</c:v>
                </c:pt>
                <c:pt idx="316">
                  <c:v>3</c:v>
                </c:pt>
                <c:pt idx="317">
                  <c:v>2.75</c:v>
                </c:pt>
                <c:pt idx="318">
                  <c:v>2.75</c:v>
                </c:pt>
                <c:pt idx="319">
                  <c:v>2.75</c:v>
                </c:pt>
                <c:pt idx="320">
                  <c:v>2.75</c:v>
                </c:pt>
                <c:pt idx="321">
                  <c:v>2.75</c:v>
                </c:pt>
                <c:pt idx="322">
                  <c:v>2.5</c:v>
                </c:pt>
                <c:pt idx="323">
                  <c:v>2.5</c:v>
                </c:pt>
                <c:pt idx="324">
                  <c:v>2.5</c:v>
                </c:pt>
                <c:pt idx="325">
                  <c:v>2.5</c:v>
                </c:pt>
                <c:pt idx="326">
                  <c:v>2.5</c:v>
                </c:pt>
                <c:pt idx="327">
                  <c:v>2.5</c:v>
                </c:pt>
                <c:pt idx="328">
                  <c:v>2.5</c:v>
                </c:pt>
                <c:pt idx="329">
                  <c:v>2.25</c:v>
                </c:pt>
                <c:pt idx="330">
                  <c:v>2.25</c:v>
                </c:pt>
                <c:pt idx="331">
                  <c:v>2.25</c:v>
                </c:pt>
                <c:pt idx="332">
                  <c:v>2.25</c:v>
                </c:pt>
                <c:pt idx="333">
                  <c:v>2.25</c:v>
                </c:pt>
                <c:pt idx="334">
                  <c:v>2.25</c:v>
                </c:pt>
                <c:pt idx="335">
                  <c:v>2.25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034104"/>
        <c:axId val="546033120"/>
      </c:scatterChart>
      <c:valAx>
        <c:axId val="546034104"/>
        <c:scaling>
          <c:orientation val="minMax"/>
          <c:max val="4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000" b="0" i="0" u="none" strike="noStrike" baseline="0">
                    <a:effectLst/>
                  </a:rPr>
                  <a:t>ipari polgársági (IC) mutató</a:t>
                </a:r>
                <a:endParaRPr lang="de-AT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46033120"/>
        <c:crosses val="autoZero"/>
        <c:crossBetween val="midCat"/>
      </c:valAx>
      <c:valAx>
        <c:axId val="546033120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000" b="0" i="0" u="none" strike="noStrike" baseline="0">
                    <a:effectLst/>
                  </a:rPr>
                  <a:t>technológia-észlelési mutató</a:t>
                </a:r>
                <a:endParaRPr lang="de-AT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460341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02" cy="512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3" tIns="47383" rIns="94763" bIns="47383" numCol="1" anchor="t" anchorCtr="0" compatLnSpc="1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861" y="0"/>
            <a:ext cx="3079202" cy="512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3" tIns="47383" rIns="94763" bIns="47383" numCol="1" anchor="t" anchorCtr="0" compatLnSpc="1"/>
          <a:lstStyle>
            <a:lvl1pPr algn="r">
              <a:defRPr sz="1200"/>
            </a:lvl1pPr>
          </a:lstStyle>
          <a:p>
            <a:endParaRPr lang="de-AT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394"/>
            <a:ext cx="3079202" cy="512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3" tIns="47383" rIns="94763" bIns="47383" numCol="1" anchor="b" anchorCtr="0" compatLnSpc="1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861" y="9722394"/>
            <a:ext cx="3079202" cy="512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3" tIns="47383" rIns="94763" bIns="47383" numCol="1" anchor="b" anchorCtr="0" compatLnSpc="1"/>
          <a:lstStyle>
            <a:lvl1pPr algn="r">
              <a:defRPr sz="1200"/>
            </a:lvl1pPr>
          </a:lstStyle>
          <a:p>
            <a:fld id="{1C9F4489-042B-4F02-817E-F0996D634FAC}" type="slidenum">
              <a:rPr lang="de-AT"/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02" cy="512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3" tIns="47383" rIns="94763" bIns="47383" numCol="1" anchor="t" anchorCtr="0" compatLnSpc="1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861" y="0"/>
            <a:ext cx="3079202" cy="512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3" tIns="47383" rIns="94763" bIns="47383" numCol="1" anchor="t" anchorCtr="0" compatLnSpc="1"/>
          <a:lstStyle>
            <a:lvl1pPr algn="r">
              <a:defRPr sz="1200"/>
            </a:lvl1pPr>
          </a:lstStyle>
          <a:p>
            <a:fld id="{A034F735-BBF1-4BCD-9989-2EF235BFEB12}" type="datetime7">
              <a:rPr lang="de-DE"/>
            </a:fld>
            <a:endParaRPr lang="de-A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1" y="4862016"/>
            <a:ext cx="5209425" cy="4605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3" tIns="47383" rIns="94763" bIns="47383" numCol="1" anchor="t" anchorCtr="0" compatLnSpc="1"/>
          <a:lstStyle/>
          <a:p>
            <a:pPr lvl="0"/>
            <a:r>
              <a:rPr lang="de-AT"/>
              <a:t>Klicken Sie, um die Formate des Vorlagentextes zu bearbeiten</a:t>
            </a:r>
            <a:endParaRPr lang="de-AT"/>
          </a:p>
          <a:p>
            <a:pPr lvl="1"/>
            <a:r>
              <a:rPr lang="de-AT"/>
              <a:t>Zweite Ebene</a:t>
            </a:r>
            <a:endParaRPr lang="de-AT"/>
          </a:p>
          <a:p>
            <a:pPr lvl="2"/>
            <a:r>
              <a:rPr lang="de-AT"/>
              <a:t>Dritte Ebene</a:t>
            </a:r>
            <a:endParaRPr lang="de-AT"/>
          </a:p>
          <a:p>
            <a:pPr lvl="3"/>
            <a:r>
              <a:rPr lang="de-AT"/>
              <a:t>Vierte Ebene</a:t>
            </a:r>
            <a:endParaRPr lang="de-AT"/>
          </a:p>
          <a:p>
            <a:pPr lvl="4"/>
            <a:r>
              <a:rPr lang="de-AT"/>
              <a:t>Fünfte Ebene</a:t>
            </a:r>
            <a:endParaRPr lang="de-AT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394"/>
            <a:ext cx="3079202" cy="512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3" tIns="47383" rIns="94763" bIns="47383" numCol="1" anchor="b" anchorCtr="0" compatLnSpc="1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861" y="9722394"/>
            <a:ext cx="3079202" cy="512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3" tIns="47383" rIns="94763" bIns="47383" numCol="1" anchor="b" anchorCtr="0" compatLnSpc="1"/>
          <a:lstStyle>
            <a:lvl1pPr algn="r">
              <a:defRPr sz="1200"/>
            </a:lvl1pPr>
          </a:lstStyle>
          <a:p>
            <a:fld id="{801CC536-55BD-402F-9283-6A45EFCAC835}" type="slidenum">
              <a:rPr lang="de-AT"/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034F735-BBF1-4BCD-9989-2EF235BFEB12}" type="datetime7">
              <a:rPr lang="de-DE" smtClean="0"/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CC536-55BD-402F-9283-6A45EFCAC835}" type="slidenum">
              <a:rPr lang="de-AT" smtClean="0"/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0" y="2590800"/>
            <a:ext cx="9144000" cy="261938"/>
          </a:xfrm>
          <a:prstGeom prst="rect">
            <a:avLst/>
          </a:prstGeom>
          <a:solidFill>
            <a:srgbClr val="B01E2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AT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47700" y="1984375"/>
            <a:ext cx="7772400" cy="4270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>
            <a:spAutoFit/>
          </a:bodyPr>
          <a:lstStyle>
            <a:lvl1pPr algn="ctr">
              <a:defRPr sz="2800">
                <a:solidFill>
                  <a:srgbClr val="808080"/>
                </a:solidFill>
              </a:defRPr>
            </a:lvl1pPr>
          </a:lstStyle>
          <a:p>
            <a:pPr lvl="0"/>
            <a:r>
              <a:rPr lang="de-DE" noProof="0"/>
              <a:t>Mastertitelformat bearbeiten</a:t>
            </a:r>
            <a:endParaRPr lang="de-DE" noProof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47700" y="3033713"/>
            <a:ext cx="7773988" cy="304800"/>
          </a:xfrm>
        </p:spPr>
        <p:txBody>
          <a:bodyPr>
            <a:spAutoFit/>
          </a:bodyPr>
          <a:lstStyle>
            <a:lvl1pPr marL="0" indent="0" algn="ctr">
              <a:buFont typeface="Wingdings" panose="05000000000000000000" pitchFamily="2" charset="2"/>
              <a:buNone/>
              <a:defRPr>
                <a:solidFill>
                  <a:srgbClr val="808080"/>
                </a:solidFill>
              </a:defRPr>
            </a:lvl1pPr>
          </a:lstStyle>
          <a:p>
            <a:pPr lvl="0"/>
            <a:r>
              <a:rPr lang="de-DE" noProof="0"/>
              <a:t>Master-Untertitelformat bearbeiten</a:t>
            </a:r>
            <a:endParaRPr lang="de-DE" noProof="0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0" y="1773238"/>
            <a:ext cx="9144000" cy="508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AT"/>
          </a:p>
        </p:txBody>
      </p:sp>
      <p:pic>
        <p:nvPicPr>
          <p:cNvPr id="142356" name="Picture 20"/>
          <p:cNvPicPr preferRelativeResize="0"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6237288"/>
            <a:ext cx="4000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2357" name="Rectangle 21"/>
          <p:cNvSpPr>
            <a:spLocks noChangeArrowheads="1"/>
          </p:cNvSpPr>
          <p:nvPr userDrawn="1"/>
        </p:nvSpPr>
        <p:spPr bwMode="auto">
          <a:xfrm>
            <a:off x="1150938" y="6200775"/>
            <a:ext cx="22320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pPr algn="l" defTabSz="968375" eaLnBrk="0" hangingPunct="0">
              <a:spcBef>
                <a:spcPts val="3600"/>
              </a:spcBef>
            </a:pPr>
            <a:r>
              <a:rPr lang="de-AT" sz="1600" b="1">
                <a:solidFill>
                  <a:srgbClr val="808080"/>
                </a:solidFill>
                <a:latin typeface="Arial" panose="020B0604020202020204" pitchFamily="34" charset="0"/>
              </a:rPr>
              <a:t>L&amp;R Sozialforschung</a:t>
            </a:r>
            <a:endParaRPr lang="de-AT" sz="1600" b="1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9265FA7-ACC0-49FB-AEB9-06E9E96B673E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6661150" y="188913"/>
            <a:ext cx="2051050" cy="547211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03238" y="188913"/>
            <a:ext cx="6005512" cy="54721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346650-B4D6-4EC0-82BF-8CCDEB99C722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9B516E-F739-48DC-AD14-540C525E073F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CCA8C8-47DF-4994-8C19-7058F4851251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503238" y="1268413"/>
            <a:ext cx="4010025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65663" y="1268413"/>
            <a:ext cx="4010025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FC3111-AFD9-430A-8BC0-59B35409CF08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045049-DE43-48B0-A608-F84BF93F7649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FF1D6F-CEF0-4081-8016-A3499CF32A23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812A9E-5208-4752-836E-24AB8A7D7218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4BF6E0-06B8-4F88-8A5A-19D1DBB7EF2A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C78CA2-38FE-4330-A8B5-CC9ACFA1F35F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wmf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0" y="6057900"/>
            <a:ext cx="9144000" cy="71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AT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B01E2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AT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188913"/>
            <a:ext cx="820896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/>
          <a:lstStyle/>
          <a:p>
            <a:pPr lvl="0"/>
            <a:r>
              <a:rPr lang="de-DE"/>
              <a:t>Klicken Sie, um das Titelformat zu bearbeiten</a:t>
            </a:r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268413"/>
            <a:ext cx="8172450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de-DE"/>
              <a:t>Klicken Sie, um die Formate des Vorlagentextes zu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107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6416675"/>
            <a:ext cx="6127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/>
          <a:lstStyle>
            <a:lvl1pPr algn="r">
              <a:defRPr sz="1600" b="1">
                <a:solidFill>
                  <a:srgbClr val="808080"/>
                </a:solidFill>
                <a:latin typeface="Arial" panose="020B0604020202020204" pitchFamily="34" charset="0"/>
              </a:defRPr>
            </a:lvl1pPr>
          </a:lstStyle>
          <a:p>
            <a:fld id="{BB0C0BD6-2A12-43ED-BE9B-4F41A8591B03}" type="slidenum">
              <a:rPr lang="de-DE"/>
            </a:fld>
            <a:endParaRPr lang="de-DE"/>
          </a:p>
        </p:txBody>
      </p:sp>
      <p:pic>
        <p:nvPicPr>
          <p:cNvPr id="1075" name="Picture 51"/>
          <p:cNvPicPr preferRelativeResize="0"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6237288"/>
            <a:ext cx="4000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1006475" y="6381750"/>
            <a:ext cx="2232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pPr algn="l" defTabSz="968375" eaLnBrk="0" hangingPunct="0">
              <a:spcBef>
                <a:spcPts val="3600"/>
              </a:spcBef>
            </a:pPr>
            <a:r>
              <a:rPr lang="de-AT" sz="1600" b="1">
                <a:solidFill>
                  <a:srgbClr val="808080"/>
                </a:solidFill>
                <a:latin typeface="Arial" panose="020B0604020202020204" pitchFamily="34" charset="0"/>
              </a:rPr>
              <a:t>L&amp;R Sozialforschung</a:t>
            </a:r>
            <a:endParaRPr lang="de-AT" sz="1600" b="1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</a:defRPr>
      </a:lvl9pPr>
    </p:titleStyle>
    <p:bodyStyle>
      <a:lvl1pPr marL="186055" indent="-186055" algn="l" rtl="0" eaLnBrk="1" fontAlgn="base" hangingPunct="1">
        <a:spcBef>
          <a:spcPct val="20000"/>
        </a:spcBef>
        <a:spcAft>
          <a:spcPct val="0"/>
        </a:spcAft>
        <a:buClr>
          <a:srgbClr val="B01E2D"/>
        </a:buClr>
        <a:buSzPct val="13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30555" indent="-265430" algn="l" rtl="0" eaLnBrk="1" fontAlgn="base" hangingPunct="1">
        <a:spcBef>
          <a:spcPct val="20000"/>
        </a:spcBef>
        <a:spcAft>
          <a:spcPct val="0"/>
        </a:spcAft>
        <a:buClr>
          <a:srgbClr val="B01E2D"/>
        </a:buClr>
        <a:buSzPct val="13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989330" indent="-179705" algn="l" rtl="0" eaLnBrk="1" fontAlgn="base" hangingPunct="1">
        <a:spcBef>
          <a:spcPct val="20000"/>
        </a:spcBef>
        <a:spcAft>
          <a:spcPct val="0"/>
        </a:spcAft>
        <a:buClr>
          <a:srgbClr val="B01E2D"/>
        </a:buClr>
        <a:buSzPct val="13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3pPr>
      <a:lvl4pPr marL="1433830" indent="-265430" algn="l" rtl="0" eaLnBrk="1" fontAlgn="base" hangingPunct="1">
        <a:spcBef>
          <a:spcPct val="20000"/>
        </a:spcBef>
        <a:spcAft>
          <a:spcPct val="0"/>
        </a:spcAft>
        <a:buClr>
          <a:srgbClr val="B01E2D"/>
        </a:buClr>
        <a:buSzPct val="13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878330" indent="-265430" algn="l" rtl="0" eaLnBrk="1" fontAlgn="base" hangingPunct="1">
        <a:spcBef>
          <a:spcPct val="20000"/>
        </a:spcBef>
        <a:spcAft>
          <a:spcPct val="0"/>
        </a:spcAft>
        <a:buClr>
          <a:srgbClr val="B01E2D"/>
        </a:buClr>
        <a:buSzPct val="13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335530" indent="-265430" algn="l" rtl="0" eaLnBrk="1" fontAlgn="base" hangingPunct="1">
        <a:spcBef>
          <a:spcPct val="20000"/>
        </a:spcBef>
        <a:spcAft>
          <a:spcPct val="0"/>
        </a:spcAft>
        <a:buClr>
          <a:srgbClr val="B01E2D"/>
        </a:buClr>
        <a:buSzPct val="13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6pPr>
      <a:lvl7pPr marL="2792730" indent="-265430" algn="l" rtl="0" eaLnBrk="1" fontAlgn="base" hangingPunct="1">
        <a:spcBef>
          <a:spcPct val="20000"/>
        </a:spcBef>
        <a:spcAft>
          <a:spcPct val="0"/>
        </a:spcAft>
        <a:buClr>
          <a:srgbClr val="B01E2D"/>
        </a:buClr>
        <a:buSzPct val="13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7pPr>
      <a:lvl8pPr marL="3249930" indent="-265430" algn="l" rtl="0" eaLnBrk="1" fontAlgn="base" hangingPunct="1">
        <a:spcBef>
          <a:spcPct val="20000"/>
        </a:spcBef>
        <a:spcAft>
          <a:spcPct val="0"/>
        </a:spcAft>
        <a:buClr>
          <a:srgbClr val="B01E2D"/>
        </a:buClr>
        <a:buSzPct val="13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8pPr>
      <a:lvl9pPr marL="3707130" indent="-265430" algn="l" rtl="0" eaLnBrk="1" fontAlgn="base" hangingPunct="1">
        <a:spcBef>
          <a:spcPct val="20000"/>
        </a:spcBef>
        <a:spcAft>
          <a:spcPct val="0"/>
        </a:spcAft>
        <a:buClr>
          <a:srgbClr val="B01E2D"/>
        </a:buClr>
        <a:buSzPct val="13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4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chart" Target="../charts/chart4.xml"/><Relationship Id="rId1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6330" y="-420990"/>
            <a:ext cx="8351340" cy="2769870"/>
          </a:xfrm>
        </p:spPr>
        <p:txBody>
          <a:bodyPr/>
          <a:lstStyle/>
          <a:p>
            <a:br>
              <a:rPr lang="de-DE" sz="3200" dirty="0">
                <a:solidFill>
                  <a:srgbClr val="B01E2D"/>
                </a:solidFill>
              </a:rPr>
            </a:br>
            <a:br>
              <a:rPr lang="de-DE" sz="3200" dirty="0">
                <a:solidFill>
                  <a:srgbClr val="B01E2D"/>
                </a:solidFill>
              </a:rPr>
            </a:br>
            <a:r>
              <a:rPr lang="hu-HU" altLang="de-DE" sz="3200" dirty="0">
                <a:solidFill>
                  <a:srgbClr val="B01E2D"/>
                </a:solidFill>
              </a:rPr>
              <a:t>A munka világának digitalizálása a határmenti régióban</a:t>
            </a:r>
            <a:r>
              <a:rPr lang="de-DE" sz="3200" dirty="0">
                <a:solidFill>
                  <a:srgbClr val="B01E2D"/>
                </a:solidFill>
              </a:rPr>
              <a:t> – </a:t>
            </a:r>
            <a:r>
              <a:rPr lang="hu-HU" altLang="de-DE" sz="3200" dirty="0">
                <a:solidFill>
                  <a:srgbClr val="B01E2D"/>
                </a:solidFill>
              </a:rPr>
              <a:t>technológiai változás</a:t>
            </a:r>
            <a:r>
              <a:rPr lang="de-DE" sz="3200" dirty="0">
                <a:solidFill>
                  <a:srgbClr val="B01E2D"/>
                </a:solidFill>
              </a:rPr>
              <a:t>, Covid-19 </a:t>
            </a:r>
            <a:r>
              <a:rPr lang="hu-HU" altLang="de-DE" sz="3200" dirty="0">
                <a:solidFill>
                  <a:srgbClr val="B01E2D"/>
                </a:solidFill>
              </a:rPr>
              <a:t>és részvétel a cégeknél</a:t>
            </a:r>
            <a:br>
              <a:rPr lang="de-DE" sz="3200" dirty="0">
                <a:solidFill>
                  <a:srgbClr val="B01E2D"/>
                </a:solidFill>
              </a:rPr>
            </a:br>
            <a:endParaRPr lang="de-DE" sz="2000" dirty="0">
              <a:solidFill>
                <a:srgbClr val="B01E2D"/>
              </a:solidFill>
            </a:endParaRPr>
          </a:p>
        </p:txBody>
      </p:sp>
      <p:sp>
        <p:nvSpPr>
          <p:cNvPr id="332805" name="Rectangle 5"/>
          <p:cNvSpPr>
            <a:spLocks noChangeArrowheads="1"/>
          </p:cNvSpPr>
          <p:nvPr/>
        </p:nvSpPr>
        <p:spPr bwMode="auto">
          <a:xfrm>
            <a:off x="647700" y="4239672"/>
            <a:ext cx="5904656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algn="l">
              <a:spcBef>
                <a:spcPct val="20000"/>
              </a:spcBef>
              <a:buClr>
                <a:srgbClr val="B01E2D"/>
              </a:buClr>
              <a:buSzPct val="130000"/>
              <a:buFont typeface="Wingdings" panose="05000000000000000000" pitchFamily="2" charset="2"/>
              <a:buNone/>
            </a:pPr>
            <a:endParaRPr lang="de-DE" sz="2000" dirty="0">
              <a:solidFill>
                <a:srgbClr val="808080"/>
              </a:solidFill>
            </a:endParaRPr>
          </a:p>
          <a:p>
            <a:pPr algn="l">
              <a:spcBef>
                <a:spcPct val="20000"/>
              </a:spcBef>
              <a:buClr>
                <a:srgbClr val="B01E2D"/>
              </a:buClr>
              <a:buSzPct val="130000"/>
              <a:buFont typeface="Wingdings" panose="05000000000000000000" pitchFamily="2" charset="2"/>
              <a:buNone/>
            </a:pPr>
            <a:endParaRPr lang="de-DE" sz="2000" dirty="0">
              <a:solidFill>
                <a:srgbClr val="808080"/>
              </a:solidFill>
            </a:endParaRPr>
          </a:p>
          <a:p>
            <a:pPr algn="l">
              <a:spcBef>
                <a:spcPct val="20000"/>
              </a:spcBef>
              <a:buClr>
                <a:srgbClr val="B01E2D"/>
              </a:buClr>
              <a:buSzPct val="130000"/>
              <a:buFont typeface="Wingdings" panose="05000000000000000000" pitchFamily="2" charset="2"/>
              <a:buNone/>
            </a:pPr>
            <a:endParaRPr lang="de-DE" sz="2000" dirty="0">
              <a:solidFill>
                <a:srgbClr val="808080"/>
              </a:solidFill>
            </a:endParaRPr>
          </a:p>
          <a:p>
            <a:pPr algn="l">
              <a:spcBef>
                <a:spcPct val="20000"/>
              </a:spcBef>
              <a:buClr>
                <a:srgbClr val="B01E2D"/>
              </a:buClr>
              <a:buSzPct val="130000"/>
              <a:buFont typeface="Wingdings" panose="05000000000000000000" pitchFamily="2" charset="2"/>
              <a:buNone/>
            </a:pPr>
            <a:endParaRPr lang="de-DE" sz="2000" dirty="0">
              <a:solidFill>
                <a:srgbClr val="808080"/>
              </a:solidFill>
            </a:endParaRPr>
          </a:p>
        </p:txBody>
      </p:sp>
      <p:sp>
        <p:nvSpPr>
          <p:cNvPr id="332806" name="Rectangle 6"/>
          <p:cNvSpPr>
            <a:spLocks noChangeArrowheads="1"/>
          </p:cNvSpPr>
          <p:nvPr/>
        </p:nvSpPr>
        <p:spPr bwMode="auto">
          <a:xfrm>
            <a:off x="5276459" y="4013627"/>
            <a:ext cx="1908175" cy="307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20000"/>
              </a:spcBef>
              <a:buClr>
                <a:srgbClr val="B01E2D"/>
              </a:buClr>
              <a:buSzPct val="130000"/>
              <a:buFont typeface="Wingdings" panose="05000000000000000000" pitchFamily="2" charset="2"/>
              <a:buNone/>
            </a:pPr>
            <a:r>
              <a:rPr lang="de-DE" sz="2000" dirty="0">
                <a:solidFill>
                  <a:srgbClr val="808080"/>
                </a:solidFill>
              </a:rPr>
              <a:t>2022</a:t>
            </a:r>
            <a:r>
              <a:rPr lang="hu-HU" altLang="de-DE" sz="2000" dirty="0">
                <a:solidFill>
                  <a:srgbClr val="808080"/>
                </a:solidFill>
              </a:rPr>
              <a:t>. december</a:t>
            </a:r>
            <a:endParaRPr lang="hu-HU" altLang="de-DE" sz="2000" dirty="0">
              <a:solidFill>
                <a:srgbClr val="808080"/>
              </a:solidFill>
            </a:endParaRPr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647700" y="3033713"/>
            <a:ext cx="7773988" cy="307340"/>
          </a:xfrm>
        </p:spPr>
        <p:txBody>
          <a:bodyPr/>
          <a:lstStyle/>
          <a:p>
            <a:r>
              <a:rPr lang="hu-HU" altLang="de-AT" dirty="0"/>
              <a:t>A DIGI-O Projekt keretein belül megvalósult tanulmány eredményei</a:t>
            </a:r>
            <a:r>
              <a:rPr lang="de-AT" dirty="0"/>
              <a:t> </a:t>
            </a:r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1" y="4593710"/>
            <a:ext cx="4459078" cy="13444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740" y="5878837"/>
            <a:ext cx="761120" cy="736907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579" y="5052572"/>
            <a:ext cx="1800200" cy="826265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859" y="5938122"/>
            <a:ext cx="1798600" cy="649885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115" y="6040309"/>
            <a:ext cx="2159969" cy="5779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TW-Index </a:t>
            </a:r>
            <a:r>
              <a:rPr lang="hu-HU" altLang="de-DE" dirty="0"/>
              <a:t>a továbbképzési kínálat alapján</a:t>
            </a:r>
            <a:endParaRPr lang="hu-HU" alt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6659672" y="5625481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n=265, miss=5</a:t>
            </a:r>
            <a:endParaRPr lang="de-AT" sz="1400" dirty="0"/>
          </a:p>
        </p:txBody>
      </p:sp>
      <p:pic>
        <p:nvPicPr>
          <p:cNvPr id="7" name="Inhaltsplatzhalter 7"/>
          <p:cNvPicPr>
            <a:picLocks noGrp="1" noRot="1" noChangeAspect="1" noMove="1" noResize="1" noEditPoints="1" noAdjustHandles="1" noChangeArrowheads="1" noChangeShapeType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68300" y="1268730"/>
            <a:ext cx="6227445" cy="46050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de-DE" dirty="0"/>
              <a:t>Továbbképzési alkalmak</a:t>
            </a:r>
            <a:endParaRPr lang="hu-HU" alt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6156176" y="5589587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n=222</a:t>
            </a:r>
            <a:endParaRPr lang="de-AT" sz="1400" dirty="0"/>
          </a:p>
        </p:txBody>
      </p:sp>
      <p:graphicFrame>
        <p:nvGraphicFramePr>
          <p:cNvPr id="7" name="Inhaltsplatzhalter 4"/>
          <p:cNvGraphicFramePr>
            <a:graphicFrameLocks noGrp="1"/>
          </p:cNvGraphicFramePr>
          <p:nvPr>
            <p:ph idx="1"/>
          </p:nvPr>
        </p:nvGraphicFramePr>
        <p:xfrm>
          <a:off x="503238" y="1268413"/>
          <a:ext cx="8172450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8" name="Text Box 7"/>
          <p:cNvSpPr txBox="1"/>
          <p:nvPr/>
        </p:nvSpPr>
        <p:spPr>
          <a:xfrm>
            <a:off x="464820" y="1781810"/>
            <a:ext cx="4178935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Amikor új technológiákat vezetnek be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23850" y="2564765"/>
            <a:ext cx="422148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Amikor a vezetőség szerint szükségszerű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  <a:p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503555" y="3356610"/>
            <a:ext cx="422148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Amikor az alkalmazottak szerint szükségszerű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  <a:p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443230" y="4149090"/>
            <a:ext cx="4221480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Amikor az alkalmazottak igényüket fejezik ki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395605" y="5013325"/>
            <a:ext cx="4221480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Folyamatosan, különösebb apropó nélkül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	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37619" y="2888766"/>
            <a:ext cx="4068762" cy="1080467"/>
          </a:xfrm>
        </p:spPr>
        <p:txBody>
          <a:bodyPr/>
          <a:lstStyle/>
          <a:p>
            <a:r>
              <a:rPr lang="hu-HU" altLang="de-AT" dirty="0"/>
              <a:t>Informális tanulás</a:t>
            </a:r>
            <a:endParaRPr lang="de-AT" dirty="0"/>
          </a:p>
          <a:p>
            <a:r>
              <a:rPr lang="de-AT" dirty="0"/>
              <a:t>A kompetenciák átadásának akadályai</a:t>
            </a:r>
            <a:endParaRPr lang="de-AT" dirty="0"/>
          </a:p>
          <a:p>
            <a:r>
              <a:rPr lang="de-AT" dirty="0"/>
              <a:t>A felelősség egyéniesítése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AT" sz="3200" dirty="0">
                <a:solidFill>
                  <a:srgbClr val="B01E2D"/>
                </a:solidFill>
                <a:latin typeface="+mj-lt"/>
              </a:rPr>
              <a:t>Home</a:t>
            </a:r>
            <a:r>
              <a:rPr lang="hu-HU" altLang="de-AT" sz="3200" dirty="0">
                <a:solidFill>
                  <a:srgbClr val="B01E2D"/>
                </a:solidFill>
                <a:latin typeface="+mj-lt"/>
              </a:rPr>
              <a:t> </a:t>
            </a:r>
            <a:r>
              <a:rPr lang="de-AT" sz="3200" dirty="0">
                <a:solidFill>
                  <a:srgbClr val="B01E2D"/>
                </a:solidFill>
                <a:latin typeface="+mj-lt"/>
              </a:rPr>
              <a:t>office</a:t>
            </a:r>
            <a:endParaRPr lang="de-AT" sz="3200" dirty="0">
              <a:solidFill>
                <a:srgbClr val="B01E2D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CA8C8-47DF-4994-8C19-7058F4851251}" type="slidenum">
              <a:rPr lang="de-DE" smtClean="0"/>
            </a:fld>
            <a:endParaRPr 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de-AT" dirty="0"/>
              <a:t>  </a:t>
            </a:r>
            <a:endParaRPr lang="hu-HU" alt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97505" y="2816860"/>
            <a:ext cx="4627245" cy="1224280"/>
          </a:xfrm>
        </p:spPr>
        <p:txBody>
          <a:bodyPr/>
          <a:lstStyle/>
          <a:p>
            <a:r>
              <a:rPr lang="de-AT" dirty="0"/>
              <a:t>Rugalmasság vs. a határok feloldása</a:t>
            </a:r>
            <a:endParaRPr lang="de-AT" dirty="0"/>
          </a:p>
          <a:p>
            <a:r>
              <a:rPr lang="de-AT" dirty="0"/>
              <a:t>Összeegyeztethetőség vs. szerepkonfliktus</a:t>
            </a:r>
            <a:endParaRPr lang="de-AT" dirty="0"/>
          </a:p>
          <a:p>
            <a:r>
              <a:rPr lang="de-AT" dirty="0"/>
              <a:t>A tapasztalatok egyénre szabása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 home office indexének (HO index) elemei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CA8C8-47DF-4994-8C19-7058F4851251}" type="slidenum">
              <a:rPr lang="de-DE" smtClean="0"/>
            </a:fld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6571152" y="5661025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n=228, miss=2-5</a:t>
            </a:r>
            <a:endParaRPr lang="de-AT" sz="1400" dirty="0"/>
          </a:p>
        </p:txBody>
      </p:sp>
      <p:graphicFrame>
        <p:nvGraphicFramePr>
          <p:cNvPr id="6" name="Inhaltsplatzhalter 6"/>
          <p:cNvGraphicFramePr>
            <a:graphicFrameLocks noGrp="1"/>
          </p:cNvGraphicFramePr>
          <p:nvPr>
            <p:ph idx="1"/>
          </p:nvPr>
        </p:nvGraphicFramePr>
        <p:xfrm>
          <a:off x="132080" y="1219200"/>
          <a:ext cx="8930640" cy="444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HO index a homeoffce továbbképzési kínálat szerint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6299796" y="5494501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n=217, miss=5</a:t>
            </a:r>
            <a:endParaRPr lang="de-AT" sz="1400" dirty="0"/>
          </a:p>
        </p:txBody>
      </p:sp>
      <p:pic>
        <p:nvPicPr>
          <p:cNvPr id="8" name="Inhaltsplatzhalter 7"/>
          <p:cNvPicPr>
            <a:picLocks noGrp="1" noRot="1" noChangeAspect="1" noMove="1" noResize="1" noEditPoints="1" noAdjustHandles="1" noChangeArrowheads="1" noChangeShapeType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57885" y="1268730"/>
            <a:ext cx="6883400" cy="422529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altLang="de-AT" sz="3200" dirty="0">
                <a:solidFill>
                  <a:srgbClr val="B01E2D"/>
                </a:solidFill>
                <a:latin typeface="+mj-lt"/>
              </a:rPr>
              <a:t>Munkahelyi részvétel</a:t>
            </a:r>
            <a:endParaRPr lang="hu-HU" altLang="de-AT" sz="3200" dirty="0">
              <a:solidFill>
                <a:srgbClr val="B01E2D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CA8C8-47DF-4994-8C19-7058F4851251}" type="slidenum">
              <a:rPr lang="de-DE" smtClean="0"/>
            </a:fld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de-DE" dirty="0"/>
              <a:t>TW-Index a beleszólási lehetőség szerint</a:t>
            </a:r>
            <a:endParaRPr lang="hu-HU" alt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6335103" y="5740747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n=165, miss=11</a:t>
            </a:r>
            <a:endParaRPr lang="de-AT" sz="1400" dirty="0"/>
          </a:p>
        </p:txBody>
      </p:sp>
      <p:pic>
        <p:nvPicPr>
          <p:cNvPr id="9" name="Inhaltsplatzhalter 8"/>
          <p:cNvPicPr>
            <a:picLocks noGrp="1" noRot="1" noChangeAspect="1" noMove="1" noResize="1" noEditPoints="1" noAdjustHandles="1" noChangeArrowheads="1" noChangeShapeType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84655" y="1268730"/>
            <a:ext cx="5840095" cy="439229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de-DE" dirty="0"/>
              <a:t>Korreláció a </a:t>
            </a:r>
            <a:r>
              <a:rPr lang="de-DE" dirty="0"/>
              <a:t>TW-Index </a:t>
            </a:r>
            <a:r>
              <a:rPr lang="hu-HU" altLang="de-DE" dirty="0"/>
              <a:t>és az ipari polgárság mutató között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7415808" y="5530220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n=229</a:t>
            </a:r>
            <a:endParaRPr lang="de-AT" sz="1400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503238" y="1268413"/>
          <a:ext cx="8172450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55031" y="898526"/>
            <a:ext cx="2746648" cy="639762"/>
          </a:xfrm>
        </p:spPr>
        <p:txBody>
          <a:bodyPr/>
          <a:lstStyle/>
          <a:p>
            <a:r>
              <a:rPr lang="hu-HU" altLang="de-AT" dirty="0"/>
              <a:t>Kv</a:t>
            </a:r>
            <a:r>
              <a:rPr lang="de-AT" dirty="0"/>
              <a:t>antitat</a:t>
            </a:r>
            <a:r>
              <a:rPr lang="hu-HU" altLang="de-AT" dirty="0"/>
              <a:t>ív felmérés</a:t>
            </a:r>
            <a:endParaRPr lang="de-AT" dirty="0"/>
          </a:p>
        </p:txBody>
      </p:sp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808261" y="1556792"/>
            <a:ext cx="4040188" cy="3467893"/>
          </a:xfrm>
        </p:spPr>
        <p:txBody>
          <a:bodyPr/>
          <a:lstStyle/>
          <a:p>
            <a:pPr marL="0" indent="0" algn="ctr">
              <a:buNone/>
            </a:pPr>
            <a:r>
              <a:rPr lang="de-AT" dirty="0"/>
              <a:t>n=422</a:t>
            </a:r>
            <a:endParaRPr lang="de-AT" dirty="0"/>
          </a:p>
          <a:p>
            <a:pPr lvl="1"/>
            <a:r>
              <a:rPr lang="de-AT" dirty="0"/>
              <a:t>319 </a:t>
            </a:r>
            <a:r>
              <a:rPr lang="hu-HU" altLang="de-AT" dirty="0"/>
              <a:t>német</a:t>
            </a:r>
            <a:r>
              <a:rPr lang="de-AT" dirty="0"/>
              <a:t>/ 106 </a:t>
            </a:r>
            <a:r>
              <a:rPr lang="hu-HU" altLang="de-AT" dirty="0"/>
              <a:t>magyar</a:t>
            </a:r>
            <a:endParaRPr lang="de-AT" dirty="0"/>
          </a:p>
          <a:p>
            <a:pPr lvl="1"/>
            <a:r>
              <a:rPr lang="de-AT" dirty="0"/>
              <a:t>296 </a:t>
            </a:r>
            <a:r>
              <a:rPr lang="hu-HU" altLang="de-AT" dirty="0"/>
              <a:t>alkalmazott</a:t>
            </a:r>
            <a:r>
              <a:rPr lang="de-AT" dirty="0"/>
              <a:t>/ 103 </a:t>
            </a:r>
            <a:r>
              <a:rPr lang="hu-HU" altLang="de-AT" dirty="0" err="1"/>
              <a:t>üzemi tanácstag</a:t>
            </a:r>
            <a:r>
              <a:rPr lang="de-AT" dirty="0"/>
              <a:t> / 61 </a:t>
            </a:r>
            <a:r>
              <a:rPr lang="hu-HU" altLang="de-AT" dirty="0"/>
              <a:t>vezető</a:t>
            </a:r>
            <a:endParaRPr lang="de-AT" dirty="0"/>
          </a:p>
          <a:p>
            <a:pPr lvl="1"/>
            <a:r>
              <a:rPr lang="hu-HU" altLang="de-AT" dirty="0"/>
              <a:t>felülreprezentált</a:t>
            </a:r>
            <a:r>
              <a:rPr lang="de-AT" dirty="0"/>
              <a:t>: 40+</a:t>
            </a:r>
            <a:r>
              <a:rPr lang="hu-HU" altLang="de-AT" dirty="0"/>
              <a:t> os személyek</a:t>
            </a:r>
            <a:r>
              <a:rPr lang="de-AT" dirty="0"/>
              <a:t> (</a:t>
            </a:r>
            <a:r>
              <a:rPr lang="hu-HU" altLang="de-AT" dirty="0"/>
              <a:t>különösen </a:t>
            </a:r>
            <a:r>
              <a:rPr lang="de-AT" dirty="0"/>
              <a:t>50+), </a:t>
            </a:r>
            <a:r>
              <a:rPr lang="hu-HU" altLang="de-AT" dirty="0" err="1"/>
              <a:t>diplomások</a:t>
            </a:r>
            <a:r>
              <a:rPr lang="de-AT" dirty="0"/>
              <a:t> </a:t>
            </a:r>
            <a:r>
              <a:rPr lang="hu-HU" altLang="de-AT" dirty="0"/>
              <a:t>különösen Magyarországon</a:t>
            </a:r>
            <a:r>
              <a:rPr lang="de-AT" dirty="0"/>
              <a:t>), </a:t>
            </a:r>
            <a:r>
              <a:rPr lang="hu-HU" altLang="de-AT" dirty="0"/>
              <a:t>szakszervezeti tagok</a:t>
            </a:r>
            <a:endParaRPr lang="de-AT" dirty="0"/>
          </a:p>
          <a:p>
            <a:pPr lvl="1"/>
            <a:r>
              <a:rPr lang="hu-HU" altLang="de-AT" dirty="0"/>
              <a:t>nem reprezentatív</a:t>
            </a:r>
            <a:r>
              <a:rPr lang="de-AT" dirty="0"/>
              <a:t> </a:t>
            </a:r>
            <a:endParaRPr lang="de-AT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3"/>
          </p:nvPr>
        </p:nvSpPr>
        <p:spPr>
          <a:xfrm>
            <a:off x="5699745" y="3103149"/>
            <a:ext cx="2635870" cy="639762"/>
          </a:xfrm>
        </p:spPr>
        <p:txBody>
          <a:bodyPr/>
          <a:lstStyle/>
          <a:p>
            <a:r>
              <a:rPr lang="hu-HU" altLang="de-AT" dirty="0"/>
              <a:t>Kvalitatív felmérés</a:t>
            </a:r>
            <a:r>
              <a:rPr lang="de-AT" dirty="0"/>
              <a:t> </a:t>
            </a:r>
            <a:endParaRPr lang="de-AT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4"/>
          </p:nvPr>
        </p:nvSpPr>
        <p:spPr>
          <a:xfrm>
            <a:off x="5421630" y="3860800"/>
            <a:ext cx="3594100" cy="2118360"/>
          </a:xfrm>
        </p:spPr>
        <p:txBody>
          <a:bodyPr/>
          <a:lstStyle/>
          <a:p>
            <a:pPr marL="0" indent="0" algn="ctr">
              <a:buNone/>
            </a:pPr>
            <a:r>
              <a:rPr lang="de-AT" dirty="0"/>
              <a:t>56 </a:t>
            </a:r>
            <a:r>
              <a:rPr lang="hu-HU" altLang="de-AT" dirty="0"/>
              <a:t>kvalitatív interjú</a:t>
            </a:r>
            <a:endParaRPr lang="de-AT" dirty="0"/>
          </a:p>
          <a:p>
            <a:pPr lvl="1"/>
            <a:r>
              <a:rPr lang="de-AT" dirty="0"/>
              <a:t>43 </a:t>
            </a:r>
            <a:r>
              <a:rPr lang="hu-HU" altLang="de-AT" dirty="0"/>
              <a:t>vállalat</a:t>
            </a:r>
            <a:endParaRPr lang="de-AT" dirty="0"/>
          </a:p>
          <a:p>
            <a:pPr lvl="1"/>
            <a:r>
              <a:rPr lang="de-AT" dirty="0"/>
              <a:t>27 </a:t>
            </a:r>
            <a:r>
              <a:rPr lang="hu-HU" altLang="de-AT" dirty="0"/>
              <a:t>Ausztria</a:t>
            </a:r>
            <a:r>
              <a:rPr lang="de-AT" dirty="0"/>
              <a:t>/ 29 </a:t>
            </a:r>
            <a:r>
              <a:rPr lang="hu-HU" altLang="de-AT" dirty="0"/>
              <a:t>Magyarország</a:t>
            </a:r>
            <a:endParaRPr lang="de-AT" dirty="0"/>
          </a:p>
          <a:p>
            <a:pPr lvl="1"/>
            <a:r>
              <a:rPr lang="de-AT" dirty="0"/>
              <a:t>22 </a:t>
            </a:r>
            <a:r>
              <a:rPr lang="hu-HU" altLang="de-AT" dirty="0"/>
              <a:t>alkalmazott</a:t>
            </a:r>
            <a:r>
              <a:rPr lang="de-AT" dirty="0"/>
              <a:t>/ 13 </a:t>
            </a:r>
            <a:r>
              <a:rPr lang="hu-HU" altLang="de-AT" dirty="0" err="1"/>
              <a:t>üzemi tanácstag</a:t>
            </a:r>
            <a:r>
              <a:rPr lang="de-AT" dirty="0"/>
              <a:t> / 21 </a:t>
            </a:r>
            <a:r>
              <a:rPr lang="hu-HU" altLang="de-AT" dirty="0"/>
              <a:t>vezető</a:t>
            </a:r>
            <a:endParaRPr lang="de-AT" dirty="0"/>
          </a:p>
          <a:p>
            <a:pPr lvl="1"/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CA8C8-47DF-4994-8C19-7058F4851251}" type="slidenum">
              <a:rPr lang="de-DE" smtClean="0"/>
            </a:fld>
            <a:endParaRPr 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de-AT" dirty="0"/>
              <a:t> </a:t>
            </a:r>
            <a:endParaRPr lang="hu-HU" alt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27499" y="2816758"/>
            <a:ext cx="3960440" cy="1224483"/>
          </a:xfrm>
        </p:spPr>
        <p:txBody>
          <a:bodyPr/>
          <a:lstStyle/>
          <a:p>
            <a:r>
              <a:rPr lang="de-DE" dirty="0"/>
              <a:t>Többnyire konzultációs folyamatok</a:t>
            </a:r>
            <a:endParaRPr lang="de-DE" dirty="0"/>
          </a:p>
          <a:p>
            <a:r>
              <a:rPr lang="de-DE" dirty="0"/>
              <a:t>Többnyire hatékonysági elméleten alapul</a:t>
            </a:r>
            <a:endParaRPr lang="de-DE" dirty="0"/>
          </a:p>
          <a:p>
            <a:r>
              <a:rPr lang="de-DE" dirty="0"/>
              <a:t>A munkahelyi részvétel feltételei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de-AT" dirty="0"/>
              <a:t>Összefoglaló</a:t>
            </a:r>
            <a:endParaRPr lang="hu-HU" alt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3238" y="1268413"/>
            <a:ext cx="6301010" cy="1440507"/>
          </a:xfrm>
        </p:spPr>
        <p:txBody>
          <a:bodyPr/>
          <a:lstStyle/>
          <a:p>
            <a:r>
              <a:rPr lang="hu-HU" altLang="de-DE" dirty="0"/>
              <a:t>Potenciális munkahelyi részvétel...</a:t>
            </a:r>
            <a:endParaRPr lang="de-DE" dirty="0"/>
          </a:p>
          <a:p>
            <a:pPr lvl="1"/>
            <a:r>
              <a:rPr lang="de-DE" dirty="0"/>
              <a:t>... mint kommunikációs csatorna</a:t>
            </a:r>
            <a:endParaRPr lang="de-DE" dirty="0"/>
          </a:p>
          <a:p>
            <a:pPr lvl="1"/>
            <a:r>
              <a:rPr lang="de-DE" dirty="0"/>
              <a:t>... a továbbképzés iránti igénynél</a:t>
            </a:r>
            <a:endParaRPr lang="de-DE" dirty="0"/>
          </a:p>
          <a:p>
            <a:pPr lvl="1"/>
            <a:r>
              <a:rPr lang="de-DE" dirty="0"/>
              <a:t>... a digitál-technológiai munkaeszközök tervezésében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  <p:sp>
        <p:nvSpPr>
          <p:cNvPr id="5" name="Inhaltsplatzhalter 2"/>
          <p:cNvSpPr txBox="1"/>
          <p:nvPr/>
        </p:nvSpPr>
        <p:spPr bwMode="auto">
          <a:xfrm>
            <a:off x="3653743" y="4149080"/>
            <a:ext cx="5112568" cy="1440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/>
          <a:lstStyle>
            <a:lvl1pPr marL="186055" indent="-18605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01E2D"/>
              </a:buClr>
              <a:buSzPct val="13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555" indent="-26543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01E2D"/>
              </a:buClr>
              <a:buSzPct val="13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989330" indent="-17970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01E2D"/>
              </a:buClr>
              <a:buSzPct val="13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433830" indent="-26543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01E2D"/>
              </a:buClr>
              <a:buSzPct val="13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878330" indent="-26543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01E2D"/>
              </a:buClr>
              <a:buSzPct val="13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335530" indent="-26543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01E2D"/>
              </a:buClr>
              <a:buSzPct val="13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792730" indent="-26543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01E2D"/>
              </a:buClr>
              <a:buSzPct val="13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249930" indent="-26543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01E2D"/>
              </a:buClr>
              <a:buSzPct val="13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707130" indent="-26543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01E2D"/>
              </a:buClr>
              <a:buSzPct val="13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hu-HU" altLang="de-DE" kern="0" dirty="0"/>
              <a:t>Az individualizáció veszélye</a:t>
            </a:r>
            <a:r>
              <a:rPr lang="de-DE" kern="0" dirty="0"/>
              <a:t>…</a:t>
            </a:r>
            <a:endParaRPr lang="de-DE" kern="0" dirty="0"/>
          </a:p>
          <a:p>
            <a:pPr lvl="1"/>
            <a:r>
              <a:rPr lang="de-DE" kern="0" dirty="0"/>
              <a:t>... a kompetenciák megszerzésének felelőssége </a:t>
            </a:r>
            <a:endParaRPr lang="de-DE" kern="0" dirty="0"/>
          </a:p>
          <a:p>
            <a:pPr lvl="1"/>
            <a:r>
              <a:rPr lang="de-DE" kern="0" dirty="0"/>
              <a:t>... az otthoni irodai munkaszituáció </a:t>
            </a:r>
            <a:endParaRPr lang="de-DE" kern="0" dirty="0"/>
          </a:p>
          <a:p>
            <a:pPr lvl="1"/>
            <a:r>
              <a:rPr lang="de-DE" kern="0" dirty="0"/>
              <a:t>... </a:t>
            </a:r>
            <a:r>
              <a:rPr lang="hu-HU" altLang="de-DE" kern="0" dirty="0"/>
              <a:t>a munkahelyi részvétel </a:t>
            </a:r>
            <a:endParaRPr lang="hu-HU" altLang="de-DE" kern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de-AT" dirty="0"/>
              <a:t>Központi témák</a:t>
            </a:r>
            <a:endParaRPr lang="hu-HU" alt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29707" y="2636738"/>
            <a:ext cx="2484586" cy="1584523"/>
          </a:xfrm>
        </p:spPr>
        <p:txBody>
          <a:bodyPr/>
          <a:lstStyle/>
          <a:p>
            <a:r>
              <a:rPr lang="hu-HU" altLang="de-AT" dirty="0"/>
              <a:t>Digitalizáció</a:t>
            </a:r>
            <a:endParaRPr lang="de-AT" dirty="0"/>
          </a:p>
          <a:p>
            <a:r>
              <a:rPr lang="de-AT" dirty="0"/>
              <a:t>Home</a:t>
            </a:r>
            <a:r>
              <a:rPr lang="hu-HU" altLang="de-AT" dirty="0"/>
              <a:t> </a:t>
            </a:r>
            <a:r>
              <a:rPr lang="de-AT" dirty="0"/>
              <a:t>office</a:t>
            </a:r>
            <a:endParaRPr lang="de-AT" dirty="0"/>
          </a:p>
          <a:p>
            <a:r>
              <a:rPr lang="hu-HU" altLang="de-AT" dirty="0"/>
              <a:t>Továbbképzés</a:t>
            </a:r>
            <a:endParaRPr lang="de-AT" dirty="0"/>
          </a:p>
          <a:p>
            <a:r>
              <a:rPr lang="hu-HU" altLang="de-AT" dirty="0"/>
              <a:t>Részvétel a cégeknél</a:t>
            </a:r>
            <a:r>
              <a:rPr lang="de-AT" dirty="0"/>
              <a:t>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AT" sz="3200" dirty="0">
                <a:solidFill>
                  <a:srgbClr val="B01E2D"/>
                </a:solidFill>
                <a:latin typeface="+mj-lt"/>
              </a:rPr>
              <a:t>„</a:t>
            </a:r>
            <a:r>
              <a:rPr lang="hu-HU" altLang="de-AT" sz="3200" dirty="0">
                <a:solidFill>
                  <a:srgbClr val="B01E2D"/>
                </a:solidFill>
                <a:latin typeface="+mj-lt"/>
              </a:rPr>
              <a:t>A</a:t>
            </a:r>
            <a:r>
              <a:rPr lang="de-AT" sz="3200" dirty="0">
                <a:solidFill>
                  <a:srgbClr val="B01E2D"/>
                </a:solidFill>
                <a:latin typeface="+mj-lt"/>
              </a:rPr>
              <a:t>“ </a:t>
            </a:r>
            <a:r>
              <a:rPr lang="hu-HU" altLang="de-AT" sz="3200" dirty="0">
                <a:solidFill>
                  <a:srgbClr val="B01E2D"/>
                </a:solidFill>
                <a:latin typeface="+mj-lt"/>
              </a:rPr>
              <a:t>digitalizáció</a:t>
            </a:r>
            <a:r>
              <a:rPr lang="de-AT" sz="3200" dirty="0">
                <a:solidFill>
                  <a:srgbClr val="B01E2D"/>
                </a:solidFill>
                <a:latin typeface="+mj-lt"/>
              </a:rPr>
              <a:t>?</a:t>
            </a:r>
            <a:endParaRPr lang="de-AT" sz="3200" dirty="0">
              <a:solidFill>
                <a:srgbClr val="B01E2D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CA8C8-47DF-4994-8C19-7058F4851251}" type="slidenum">
              <a:rPr lang="de-DE" smtClean="0"/>
            </a:fld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de-AT" dirty="0"/>
              <a:t> </a:t>
            </a:r>
            <a:endParaRPr lang="hu-HU" alt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2717639" y="2852849"/>
            <a:ext cx="3708722" cy="1152302"/>
          </a:xfrm>
        </p:spPr>
        <p:txBody>
          <a:bodyPr/>
          <a:lstStyle/>
          <a:p>
            <a:r>
              <a:rPr lang="hu-HU" altLang="de-DE" dirty="0"/>
              <a:t>A papírspórolástól a </a:t>
            </a:r>
            <a:r>
              <a:rPr lang="de-DE" dirty="0"/>
              <a:t>New Work</a:t>
            </a:r>
            <a:r>
              <a:rPr lang="hu-HU" altLang="de-DE" dirty="0"/>
              <a:t>-ig</a:t>
            </a:r>
            <a:endParaRPr lang="de-DE" dirty="0"/>
          </a:p>
          <a:p>
            <a:r>
              <a:rPr lang="hu-HU" altLang="de-DE" dirty="0"/>
              <a:t>Lehetőségek és rizikók</a:t>
            </a:r>
            <a:r>
              <a:rPr lang="de-DE" dirty="0"/>
              <a:t> </a:t>
            </a:r>
            <a:endParaRPr lang="de-DE" dirty="0"/>
          </a:p>
          <a:p>
            <a:r>
              <a:rPr lang="hu-HU" altLang="de-DE" dirty="0"/>
              <a:t>Az életkor problematizálása</a:t>
            </a:r>
            <a:endParaRPr lang="hu-HU" alt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F1D6F-CEF0-4081-8016-A3499CF32A23}" type="slidenum">
              <a:rPr lang="de-DE" smtClean="0"/>
            </a:fld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 digitalizáció munkavállalókra gyakorolt hatásának értékelése: belső elégedettség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half" idx="1"/>
          </p:nvPr>
        </p:nvGraphicFramePr>
        <p:xfrm>
          <a:off x="503238" y="1268413"/>
          <a:ext cx="4010025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6299627" y="5733431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n=187, miss=11</a:t>
            </a:r>
            <a:endParaRPr lang="de-AT" sz="1400" dirty="0"/>
          </a:p>
        </p:txBody>
      </p:sp>
      <p:graphicFrame>
        <p:nvGraphicFramePr>
          <p:cNvPr id="10" name="Diagramm 9"/>
          <p:cNvGraphicFramePr/>
          <p:nvPr>
            <p:ph sz="half" idx="2"/>
          </p:nvPr>
        </p:nvGraphicFramePr>
        <p:xfrm>
          <a:off x="417830" y="1362710"/>
          <a:ext cx="8258175" cy="4283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de-DE" dirty="0"/>
              <a:t>Érzékelés:</a:t>
            </a:r>
            <a:r>
              <a:rPr lang="de-DE" dirty="0"/>
              <a:t> Az alkalmazottak reakciói a digitalizációs projektekre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half" idx="1"/>
          </p:nvPr>
        </p:nvGraphicFramePr>
        <p:xfrm>
          <a:off x="503238" y="1268413"/>
          <a:ext cx="4010025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6046262" y="5327031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n=187, miss=11</a:t>
            </a:r>
            <a:endParaRPr lang="de-AT" sz="1400" dirty="0"/>
          </a:p>
        </p:txBody>
      </p:sp>
      <p:graphicFrame>
        <p:nvGraphicFramePr>
          <p:cNvPr id="17" name="Inhaltsplatzhalter 16"/>
          <p:cNvGraphicFramePr>
            <a:graphicFrameLocks noGrp="1"/>
          </p:cNvGraphicFramePr>
          <p:nvPr>
            <p:ph sz="half" idx="2"/>
          </p:nvPr>
        </p:nvGraphicFramePr>
        <p:xfrm>
          <a:off x="201930" y="1171575"/>
          <a:ext cx="8674100" cy="4645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 technológiaérzékelési index elemei (TW-index)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516E-F739-48DC-AD14-540C525E073F}" type="slidenum">
              <a:rPr lang="de-DE" smtClean="0"/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6912570" y="5661025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n=296, miss=9-33</a:t>
            </a:r>
            <a:endParaRPr lang="de-AT" sz="1400" dirty="0"/>
          </a:p>
        </p:txBody>
      </p:sp>
      <p:graphicFrame>
        <p:nvGraphicFramePr>
          <p:cNvPr id="7" name="Inhaltsplatzhalter 4"/>
          <p:cNvGraphicFramePr>
            <a:graphicFrameLocks noGrp="1"/>
          </p:cNvGraphicFramePr>
          <p:nvPr>
            <p:ph idx="1"/>
          </p:nvPr>
        </p:nvGraphicFramePr>
        <p:xfrm>
          <a:off x="503238" y="1268413"/>
          <a:ext cx="8172450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8" name="Text Box 7"/>
          <p:cNvSpPr txBox="1"/>
          <p:nvPr/>
        </p:nvSpPr>
        <p:spPr>
          <a:xfrm>
            <a:off x="294005" y="1867535"/>
            <a:ext cx="4277995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hu-HU" altLang="en-US" sz="1400"/>
              <a:t>A technológia megkönnyíti a mindennapi munkámat</a:t>
            </a:r>
            <a:endParaRPr lang="hu-HU" altLang="en-US" sz="1400"/>
          </a:p>
        </p:txBody>
      </p:sp>
      <p:sp>
        <p:nvSpPr>
          <p:cNvPr id="9" name="Text Box 8"/>
          <p:cNvSpPr txBox="1"/>
          <p:nvPr/>
        </p:nvSpPr>
        <p:spPr>
          <a:xfrm>
            <a:off x="330200" y="2564765"/>
            <a:ext cx="4205605" cy="7372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Néha az az érzésem a munkahelyemen, hogy a technológia ural engem és nem fordítva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  <a:p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394970" y="3573145"/>
            <a:ext cx="4075430" cy="5219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Ha tehetném, száműzném a legtöbb digitális technlógiát a munkahelyemről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80010" y="4095115"/>
            <a:ext cx="4330065" cy="9531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Mivel a munkám unalmas/fárasztó részét már a technológia végzi, több időm marad az értelmes dolgokra.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  <a:p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  <a:p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4229100" y="4704715"/>
            <a:ext cx="271145" cy="4603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1722120" y="5269230"/>
            <a:ext cx="1675765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l"/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teljes mértékben igaz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3558540" y="5269230"/>
            <a:ext cx="1013460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l"/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inkább igaz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4733290" y="5280025"/>
            <a:ext cx="1396365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l"/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inkább nem igaz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6372225" y="5280025"/>
            <a:ext cx="1530985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hu-HU" altLang="en-US" sz="1400">
                <a:solidFill>
                  <a:schemeClr val="bg2">
                    <a:lumMod val="50000"/>
                  </a:schemeClr>
                </a:solidFill>
              </a:rPr>
              <a:t>egyáltalán nem igaz</a:t>
            </a:r>
            <a:endParaRPr lang="hu-HU" altLang="en-US" sz="140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altLang="de-AT" sz="3200" dirty="0">
                <a:solidFill>
                  <a:srgbClr val="B01E2D"/>
                </a:solidFill>
                <a:latin typeface="+mj-lt"/>
              </a:rPr>
              <a:t>Céges továbbképzés &amp; digitalizáció</a:t>
            </a:r>
            <a:endParaRPr lang="de-AT" sz="3200" dirty="0">
              <a:solidFill>
                <a:srgbClr val="B01E2D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CA8C8-47DF-4994-8C19-7058F4851251}" type="slidenum">
              <a:rPr lang="de-DE" smtClean="0"/>
            </a:fld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orlage L&amp;R 2011">
  <a:themeElements>
    <a:clrScheme name="">
      <a:dk1>
        <a:srgbClr val="000000"/>
      </a:dk1>
      <a:lt1>
        <a:srgbClr val="FFFFFF"/>
      </a:lt1>
      <a:dk2>
        <a:srgbClr val="A6173B"/>
      </a:dk2>
      <a:lt2>
        <a:srgbClr val="666369"/>
      </a:lt2>
      <a:accent1>
        <a:srgbClr val="DBDADC"/>
      </a:accent1>
      <a:accent2>
        <a:srgbClr val="D49486"/>
      </a:accent2>
      <a:accent3>
        <a:srgbClr val="FFFFFF"/>
      </a:accent3>
      <a:accent4>
        <a:srgbClr val="000000"/>
      </a:accent4>
      <a:accent5>
        <a:srgbClr val="EAEAEB"/>
      </a:accent5>
      <a:accent6>
        <a:srgbClr val="C08679"/>
      </a:accent6>
      <a:hlink>
        <a:srgbClr val="CCCCFF"/>
      </a:hlink>
      <a:folHlink>
        <a:srgbClr val="B5B3B7"/>
      </a:folHlink>
    </a:clrScheme>
    <a:fontScheme name="Vorlage L&amp;R 2008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defRPr>
        </a:defPPr>
      </a:lstStyle>
    </a:lnDef>
  </a:objectDefaults>
  <a:extraClrSchemeLst>
    <a:extraClrScheme>
      <a:clrScheme name="Vorlage L&amp;R 20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L&amp;R 20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L&amp;R 20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L&amp;R 20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L&amp;R 20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L&amp;R 20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L&amp;R 20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L&amp;R 2008 8">
        <a:dk1>
          <a:srgbClr val="000000"/>
        </a:dk1>
        <a:lt1>
          <a:srgbClr val="FFFFFF"/>
        </a:lt1>
        <a:dk2>
          <a:srgbClr val="CE0025"/>
        </a:dk2>
        <a:lt2>
          <a:srgbClr val="464646"/>
        </a:lt2>
        <a:accent1>
          <a:srgbClr val="E1E1E1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 L&amp;R 2020</Template>
  <TotalTime>0</TotalTime>
  <Words>2522</Words>
  <Application>WPS Presentation</Application>
  <PresentationFormat>Bildschirmpräsentation (4:3)</PresentationFormat>
  <Paragraphs>184</Paragraphs>
  <Slides>21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Arial</vt:lpstr>
      <vt:lpstr>SimSun</vt:lpstr>
      <vt:lpstr>Wingdings</vt:lpstr>
      <vt:lpstr>Arial Narrow</vt:lpstr>
      <vt:lpstr>Arial</vt:lpstr>
      <vt:lpstr>Times New Roman</vt:lpstr>
      <vt:lpstr>Microsoft YaHei</vt:lpstr>
      <vt:lpstr>Arial Unicode MS</vt:lpstr>
      <vt:lpstr>Vorlage L&amp;R 2011</vt:lpstr>
      <vt:lpstr>  A munka világának digitalizálása a határmenti régióban – technológiai változás, Covid-19 és részvétel a cégeknél </vt:lpstr>
      <vt:lpstr>PowerPoint 演示文稿</vt:lpstr>
      <vt:lpstr>Központi témák</vt:lpstr>
      <vt:lpstr>PowerPoint 演示文稿</vt:lpstr>
      <vt:lpstr> </vt:lpstr>
      <vt:lpstr>A digitalizáció munkavállalókra gyakorolt hatásának értékelése: belső elégedettség</vt:lpstr>
      <vt:lpstr>Érzékelés: Az alkalmazottak reakciói a digitalizációs projektekre </vt:lpstr>
      <vt:lpstr>A technológiaérzékelési index elemei (TW-index) </vt:lpstr>
      <vt:lpstr>PowerPoint 演示文稿</vt:lpstr>
      <vt:lpstr>TW-Index a továbbképzési kínálat alapján</vt:lpstr>
      <vt:lpstr>Továbbképzési alkalmak</vt:lpstr>
      <vt:lpstr>	</vt:lpstr>
      <vt:lpstr>PowerPoint 演示文稿</vt:lpstr>
      <vt:lpstr>  </vt:lpstr>
      <vt:lpstr>A home office indexének (HO index) elemei</vt:lpstr>
      <vt:lpstr>HO index a homeoffce továbbképzési kínálat szerint</vt:lpstr>
      <vt:lpstr>PowerPoint 演示文稿</vt:lpstr>
      <vt:lpstr>TW-Index a beleszólási lehetőség szerint</vt:lpstr>
      <vt:lpstr>Korreláció a TW-Index és az ipari polgárság mutató között</vt:lpstr>
      <vt:lpstr> </vt:lpstr>
      <vt:lpstr>Összefoglaló</vt:lpstr>
    </vt:vector>
  </TitlesOfParts>
  <Company>L&amp;R Sozialforschung Wien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Wiener Frauenbarometer 2020 Frauen – Digitalisierung - Gestaltungspotenziale</dc:title>
  <dc:creator>Katharina Aufhauser</dc:creator>
  <cp:keywords>v1.06</cp:keywords>
  <dc:description>erstellt von:
L&amp;R Social Research Wien</dc:description>
  <cp:category>L&amp;R Präsentationsvorlage</cp:category>
  <cp:lastModifiedBy>Bojtor Ildikó</cp:lastModifiedBy>
  <cp:revision>89</cp:revision>
  <cp:lastPrinted>2022-02-04T10:34:00Z</cp:lastPrinted>
  <dcterms:created xsi:type="dcterms:W3CDTF">2021-03-16T08:48:00Z</dcterms:created>
  <dcterms:modified xsi:type="dcterms:W3CDTF">2022-12-21T09:42:52Z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2E0949CC6B1F468BB4169969EA54C850</vt:lpwstr>
  </property>
  <property fmtid="{D5CDD505-2E9C-101B-9397-08002B2CF9AE}" pid="3" name="KSOProductBuildVer">
    <vt:lpwstr>1033-11.2.0.11440</vt:lpwstr>
  </property>
</Properties>
</file>