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945" r:id="rId3"/>
    <p:sldId id="971" r:id="rId5"/>
    <p:sldId id="1061" r:id="rId6"/>
    <p:sldId id="913" r:id="rId7"/>
    <p:sldId id="970" r:id="rId8"/>
    <p:sldId id="1062" r:id="rId9"/>
    <p:sldId id="421" r:id="rId10"/>
    <p:sldId id="863" r:id="rId11"/>
    <p:sldId id="1014" r:id="rId12"/>
    <p:sldId id="595" r:id="rId13"/>
    <p:sldId id="1173" r:id="rId14"/>
    <p:sldId id="1101" r:id="rId15"/>
    <p:sldId id="1174" r:id="rId16"/>
    <p:sldId id="1172" r:id="rId17"/>
    <p:sldId id="1175" r:id="rId18"/>
    <p:sldId id="1171" r:id="rId19"/>
    <p:sldId id="1063" r:id="rId20"/>
    <p:sldId id="1064" r:id="rId21"/>
    <p:sldId id="954" r:id="rId22"/>
    <p:sldId id="947" r:id="rId23"/>
    <p:sldId id="948" r:id="rId24"/>
    <p:sldId id="949" r:id="rId25"/>
    <p:sldId id="950" r:id="rId26"/>
  </p:sldIdLst>
  <p:sldSz cx="12192000" cy="6858000"/>
  <p:notesSz cx="6887845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e Divitschek" initials="RD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0000"/>
    <a:srgbClr val="E11923"/>
    <a:srgbClr val="52606D"/>
    <a:srgbClr val="E63023"/>
    <a:srgbClr val="FFFFFF"/>
    <a:srgbClr val="DEDEDE"/>
    <a:srgbClr val="D9D9D9"/>
    <a:srgbClr val="EAECF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1056" y="96"/>
      </p:cViewPr>
      <p:guideLst>
        <p:guide orient="horz" pos="2112"/>
        <p:guide pos="3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928" y="72"/>
      </p:cViewPr>
      <p:guideLst>
        <p:guide orient="horz" pos="3087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8AB48-B307-4F29-AE6E-532EFE9CEBAB}" type="datetimeFigureOut">
              <a:rPr lang="de-AT" smtClean="0"/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E0A7A-0F0B-4159-A2F7-FE3AA3F2FEF0}" type="slidenum">
              <a:rPr lang="de-AT" smtClean="0"/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5F17ADB-C7A6-4F52-A324-5235FA99C19E}" type="datetimeFigureOut">
              <a:rPr lang="de-AT" smtClean="0"/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638829A-5972-4099-AC5F-158FE747FD84}" type="slidenum">
              <a:rPr lang="de-AT" smtClean="0"/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829A-5972-4099-AC5F-158FE747FD84}" type="slidenum">
              <a:rPr lang="de-AT" smtClean="0"/>
            </a:fld>
            <a:endParaRPr lang="de-A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829A-5972-4099-AC5F-158FE747FD84}" type="slidenum">
              <a:rPr lang="de-AT" smtClean="0"/>
            </a:fld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829A-5972-4099-AC5F-158FE747FD84}" type="slidenum">
              <a:rPr lang="de-AT" smtClean="0"/>
            </a:fld>
            <a:endParaRPr lang="de-A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829A-5972-4099-AC5F-158FE747FD84}" type="slidenum">
              <a:rPr lang="de-AT" smtClean="0"/>
            </a:fld>
            <a:endParaRPr lang="de-A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829A-5972-4099-AC5F-158FE747FD84}" type="slidenum">
              <a:rPr lang="de-AT" smtClean="0"/>
            </a:fld>
            <a:endParaRPr lang="de-A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829A-5972-4099-AC5F-158FE747FD84}" type="slidenum">
              <a:rPr lang="de-AT" smtClean="0"/>
            </a:fld>
            <a:endParaRPr lang="de-A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829A-5972-4099-AC5F-158FE747FD84}" type="slidenum">
              <a:rPr lang="de-AT" smtClean="0"/>
            </a:fld>
            <a:endParaRPr lang="de-A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415">
              <a:defRPr/>
            </a:pPr>
            <a:r>
              <a:rPr lang="de-DE" dirty="0"/>
              <a:t>Mit einem </a:t>
            </a:r>
            <a:r>
              <a:rPr lang="de-DE" b="1" dirty="0"/>
              <a:t>Tag der offenen Tür per WhatsApp</a:t>
            </a:r>
            <a:r>
              <a:rPr lang="de-DE" dirty="0"/>
              <a:t> konnte das Team von Daimler Recruiting beispielsweise 100 Interessenten erreichen. Interessierte </a:t>
            </a:r>
            <a:r>
              <a:rPr lang="de-DE" dirty="0" err="1"/>
              <a:t>Bewerber:innen</a:t>
            </a:r>
            <a:r>
              <a:rPr lang="de-DE" dirty="0"/>
              <a:t> konnten sich in eine WhatsApp-Gruppe einladen lassen und einen Tag lang den Arbeitsalltag einer Person in einem </a:t>
            </a:r>
            <a:r>
              <a:rPr lang="de-DE" dirty="0" err="1"/>
              <a:t>FollowMeAround</a:t>
            </a:r>
            <a:r>
              <a:rPr lang="de-DE" dirty="0"/>
              <a:t>-Format verfolgen.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Mit einem Bewerbermanagementsystem (BMS) kannst du alle Informationen zu Bewerbungen an einem Ort sammeln und verwalten und so Entscheidungsprozesse vereinfachen.</a:t>
            </a:r>
            <a:endParaRPr lang="de-DE" dirty="0"/>
          </a:p>
          <a:p>
            <a:r>
              <a:rPr lang="de-DE" dirty="0"/>
              <a:t>Konkret bedeutet das, dass du mit einem Bewerbermanagementsystem ...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... sämtliche Bewerbungen zentral organisieren,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den gesamten Bewerbungsprozess und Status einzelner </a:t>
            </a:r>
            <a:r>
              <a:rPr lang="de-DE" dirty="0" err="1"/>
              <a:t>Bewerber:innen</a:t>
            </a:r>
            <a:r>
              <a:rPr lang="de-DE" dirty="0"/>
              <a:t> überblicken,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mit den </a:t>
            </a:r>
            <a:r>
              <a:rPr lang="de-DE" dirty="0" err="1"/>
              <a:t>Bewerber:innen</a:t>
            </a:r>
            <a:r>
              <a:rPr lang="de-DE" dirty="0"/>
              <a:t> und deinen </a:t>
            </a:r>
            <a:r>
              <a:rPr lang="de-DE" dirty="0" err="1"/>
              <a:t>Kolleg:innen</a:t>
            </a:r>
            <a:r>
              <a:rPr lang="de-DE" dirty="0"/>
              <a:t> schnell und einfach kommunizieren und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Bewerber:innen</a:t>
            </a:r>
            <a:r>
              <a:rPr lang="de-DE" dirty="0"/>
              <a:t> zu- oder absagen kannst.</a:t>
            </a:r>
            <a:endParaRPr lang="de-DE" dirty="0"/>
          </a:p>
          <a:p>
            <a:r>
              <a:rPr lang="de-DE" dirty="0"/>
              <a:t>Typischerweise kannst du mit einem Bewerbermanagementsystem zusätzlich deine Prozesse mithilfe von </a:t>
            </a:r>
            <a:r>
              <a:rPr lang="de-DE" dirty="0" err="1"/>
              <a:t>Reportings</a:t>
            </a:r>
            <a:r>
              <a:rPr lang="de-DE" dirty="0"/>
              <a:t> und Kennzahlen analysieren und weitere Potenziale aufdecken.</a:t>
            </a:r>
            <a:endParaRPr lang="de-DE" dirty="0"/>
          </a:p>
          <a:p>
            <a:pPr defTabSz="907415">
              <a:defRPr/>
            </a:pPr>
            <a:endParaRPr lang="de-DE" b="1" dirty="0"/>
          </a:p>
          <a:p>
            <a:pPr defTabSz="907415">
              <a:defRPr/>
            </a:pPr>
            <a:endParaRPr lang="de-DE" b="1" dirty="0"/>
          </a:p>
          <a:p>
            <a:pPr defTabSz="907415">
              <a:defRPr/>
            </a:pPr>
            <a:r>
              <a:rPr lang="de-DE" b="1" dirty="0"/>
              <a:t>Übrigens</a:t>
            </a:r>
            <a:r>
              <a:rPr lang="de-DE" dirty="0"/>
              <a:t>: Bewerbermanagementsysteme werden auch als </a:t>
            </a:r>
            <a:r>
              <a:rPr lang="de-DE" dirty="0" err="1"/>
              <a:t>Applicant</a:t>
            </a:r>
            <a:r>
              <a:rPr lang="de-DE" dirty="0"/>
              <a:t> Tracking System (ATS), </a:t>
            </a:r>
            <a:r>
              <a:rPr lang="de-DE" dirty="0" err="1"/>
              <a:t>Applicant</a:t>
            </a:r>
            <a:r>
              <a:rPr lang="de-DE" dirty="0"/>
              <a:t> Management Software, Bewerbungsmanagementsystem und selten auch mal als Bewerber Tracking Software bezeichnet. Meist meinen die Begriffe alle das Gleiche und sind abhängig vom Hersteller.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829A-5972-4099-AC5F-158FE747FD84}" type="slidenum">
              <a:rPr lang="de-AT" smtClean="0"/>
            </a:fld>
            <a:endParaRPr lang="de-A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829A-5972-4099-AC5F-158FE747FD84}" type="slidenum">
              <a:rPr lang="de-AT" smtClean="0"/>
            </a:fld>
            <a:endParaRPr lang="de-A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5" name="Shape 12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16" name="Shape 129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/>
          <a:lstStyle>
            <a:lvl1pPr algn="l">
              <a:defRPr sz="1750" cap="none" spc="-50" baseline="0">
                <a:solidFill>
                  <a:srgbClr val="4B4B4B"/>
                </a:solidFill>
                <a:latin typeface="+mn-lt"/>
                <a:ea typeface="Geomanist Bold"/>
                <a:cs typeface="Geomanist Bold"/>
                <a:sym typeface="Geomanist Bold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20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21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22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24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25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26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14" name="Textfeld 13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18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pic" idx="13"/>
          </p:nvPr>
        </p:nvSpPr>
        <p:spPr>
          <a:xfrm>
            <a:off x="-8687" y="985288"/>
            <a:ext cx="4335027" cy="5888327"/>
          </a:xfrm>
          <a:prstGeom prst="flowChartDelay">
            <a:avLst/>
          </a:prstGeom>
          <a:ln w="12700">
            <a:miter lim="400000"/>
          </a:ln>
        </p:spPr>
        <p:txBody>
          <a:bodyPr lIns="91439" tIns="45719" rIns="91439" bIns="45719" anchor="t">
            <a:noAutofit/>
          </a:bodyPr>
          <a:lstStyle>
            <a:lvl1pPr>
              <a:defRPr sz="1335"/>
            </a:lvl1pPr>
          </a:lstStyle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375" name="Shape 375"/>
          <p:cNvSpPr/>
          <p:nvPr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376" name="Shape 376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750" kern="1200" cap="none" spc="-50" baseline="0" dirty="0">
                <a:solidFill>
                  <a:srgbClr val="4B4B4B"/>
                </a:solidFill>
                <a:latin typeface="+mj-lt"/>
                <a:ea typeface="Geomanist Bold"/>
                <a:cs typeface="Geomanist Bold"/>
                <a:sym typeface="Geomanist Bold"/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87560" y="1248399"/>
            <a:ext cx="6840000" cy="5040000"/>
          </a:xfrm>
        </p:spPr>
        <p:txBody>
          <a:bodyPr>
            <a:normAutofit/>
          </a:bodyPr>
          <a:lstStyle>
            <a:lvl1pPr marL="0" indent="0">
              <a:buNone/>
              <a:defRPr sz="1800" spc="-50" baseline="0"/>
            </a:lvl1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24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25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26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27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28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29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30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1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 rot="2700000">
            <a:off x="2916879" y="1635119"/>
            <a:ext cx="3180271" cy="3181020"/>
          </a:xfrm>
          <a:prstGeom prst="teardrop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 rot="13129846">
            <a:off x="7681950" y="1432488"/>
            <a:ext cx="3181100" cy="3180191"/>
          </a:xfrm>
          <a:prstGeom prst="teardrop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18" name="Shape 145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/>
          <a:lstStyle>
            <a:lvl1pPr algn="l">
              <a:defRPr sz="1750" cap="none" spc="-50" baseline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Geomanist Bold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Shape 12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16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17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28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29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30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31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2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4" name="Textfeld 3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7" name="Shape 4837"/>
          <p:cNvSpPr>
            <a:spLocks noGrp="1"/>
          </p:cNvSpPr>
          <p:nvPr>
            <p:ph type="pic" idx="13"/>
          </p:nvPr>
        </p:nvSpPr>
        <p:spPr>
          <a:xfrm>
            <a:off x="-112803" y="1297921"/>
            <a:ext cx="8375039" cy="5560079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-1" fmla="*/ 672 w 10177"/>
              <a:gd name="connsiteY0-2" fmla="*/ 12 h 10000"/>
              <a:gd name="connsiteX1-3" fmla="*/ 10177 w 10177"/>
              <a:gd name="connsiteY1-4" fmla="*/ 0 h 10000"/>
              <a:gd name="connsiteX2-5" fmla="*/ 8510 w 10177"/>
              <a:gd name="connsiteY2-6" fmla="*/ 5000 h 10000"/>
              <a:gd name="connsiteX3-7" fmla="*/ 10177 w 10177"/>
              <a:gd name="connsiteY3-8" fmla="*/ 10000 h 10000"/>
              <a:gd name="connsiteX4-9" fmla="*/ 1844 w 10177"/>
              <a:gd name="connsiteY4-10" fmla="*/ 10000 h 10000"/>
              <a:gd name="connsiteX5-11" fmla="*/ 177 w 10177"/>
              <a:gd name="connsiteY5-12" fmla="*/ 5000 h 10000"/>
              <a:gd name="connsiteX6-13" fmla="*/ 672 w 10177"/>
              <a:gd name="connsiteY6-14" fmla="*/ 12 h 10000"/>
              <a:gd name="connsiteX0-15" fmla="*/ 531 w 10036"/>
              <a:gd name="connsiteY0-16" fmla="*/ 12 h 10000"/>
              <a:gd name="connsiteX1-17" fmla="*/ 10036 w 10036"/>
              <a:gd name="connsiteY1-18" fmla="*/ 0 h 10000"/>
              <a:gd name="connsiteX2-19" fmla="*/ 8369 w 10036"/>
              <a:gd name="connsiteY2-20" fmla="*/ 5000 h 10000"/>
              <a:gd name="connsiteX3-21" fmla="*/ 10036 w 10036"/>
              <a:gd name="connsiteY3-22" fmla="*/ 10000 h 10000"/>
              <a:gd name="connsiteX4-23" fmla="*/ 1703 w 10036"/>
              <a:gd name="connsiteY4-24" fmla="*/ 10000 h 10000"/>
              <a:gd name="connsiteX5-25" fmla="*/ 36 w 10036"/>
              <a:gd name="connsiteY5-26" fmla="*/ 5000 h 10000"/>
              <a:gd name="connsiteX6-27" fmla="*/ 531 w 10036"/>
              <a:gd name="connsiteY6-28" fmla="*/ 12 h 10000"/>
              <a:gd name="connsiteX0-29" fmla="*/ 608 w 10113"/>
              <a:gd name="connsiteY0-30" fmla="*/ 12 h 10000"/>
              <a:gd name="connsiteX1-31" fmla="*/ 10113 w 10113"/>
              <a:gd name="connsiteY1-32" fmla="*/ 0 h 10000"/>
              <a:gd name="connsiteX2-33" fmla="*/ 8446 w 10113"/>
              <a:gd name="connsiteY2-34" fmla="*/ 5000 h 10000"/>
              <a:gd name="connsiteX3-35" fmla="*/ 10113 w 10113"/>
              <a:gd name="connsiteY3-36" fmla="*/ 10000 h 10000"/>
              <a:gd name="connsiteX4-37" fmla="*/ 580 w 10113"/>
              <a:gd name="connsiteY4-38" fmla="*/ 9988 h 10000"/>
              <a:gd name="connsiteX5-39" fmla="*/ 113 w 10113"/>
              <a:gd name="connsiteY5-40" fmla="*/ 5000 h 10000"/>
              <a:gd name="connsiteX6-41" fmla="*/ 608 w 10113"/>
              <a:gd name="connsiteY6-42" fmla="*/ 12 h 10000"/>
              <a:gd name="connsiteX0-43" fmla="*/ 496 w 10001"/>
              <a:gd name="connsiteY0-44" fmla="*/ 12 h 10000"/>
              <a:gd name="connsiteX1-45" fmla="*/ 10001 w 10001"/>
              <a:gd name="connsiteY1-46" fmla="*/ 0 h 10000"/>
              <a:gd name="connsiteX2-47" fmla="*/ 8334 w 10001"/>
              <a:gd name="connsiteY2-48" fmla="*/ 5000 h 10000"/>
              <a:gd name="connsiteX3-49" fmla="*/ 10001 w 10001"/>
              <a:gd name="connsiteY3-50" fmla="*/ 10000 h 10000"/>
              <a:gd name="connsiteX4-51" fmla="*/ 468 w 10001"/>
              <a:gd name="connsiteY4-52" fmla="*/ 9988 h 10000"/>
              <a:gd name="connsiteX5-53" fmla="*/ 1 w 10001"/>
              <a:gd name="connsiteY5-54" fmla="*/ 5000 h 10000"/>
              <a:gd name="connsiteX6-55" fmla="*/ 496 w 10001"/>
              <a:gd name="connsiteY6-56" fmla="*/ 12 h 10000"/>
              <a:gd name="connsiteX0-57" fmla="*/ 38 w 9543"/>
              <a:gd name="connsiteY0-58" fmla="*/ 12 h 10000"/>
              <a:gd name="connsiteX1-59" fmla="*/ 9543 w 9543"/>
              <a:gd name="connsiteY1-60" fmla="*/ 0 h 10000"/>
              <a:gd name="connsiteX2-61" fmla="*/ 7876 w 9543"/>
              <a:gd name="connsiteY2-62" fmla="*/ 5000 h 10000"/>
              <a:gd name="connsiteX3-63" fmla="*/ 9543 w 9543"/>
              <a:gd name="connsiteY3-64" fmla="*/ 10000 h 10000"/>
              <a:gd name="connsiteX4-65" fmla="*/ 10 w 9543"/>
              <a:gd name="connsiteY4-66" fmla="*/ 9988 h 10000"/>
              <a:gd name="connsiteX5-67" fmla="*/ 6 w 9543"/>
              <a:gd name="connsiteY5-68" fmla="*/ 4976 h 10000"/>
              <a:gd name="connsiteX6-69" fmla="*/ 38 w 9543"/>
              <a:gd name="connsiteY6-70" fmla="*/ 12 h 10000"/>
              <a:gd name="connsiteX0-71" fmla="*/ 40 w 10000"/>
              <a:gd name="connsiteY0-72" fmla="*/ 12 h 10000"/>
              <a:gd name="connsiteX1-73" fmla="*/ 10000 w 10000"/>
              <a:gd name="connsiteY1-74" fmla="*/ 0 h 10000"/>
              <a:gd name="connsiteX2-75" fmla="*/ 6986 w 10000"/>
              <a:gd name="connsiteY2-76" fmla="*/ 5000 h 10000"/>
              <a:gd name="connsiteX3-77" fmla="*/ 10000 w 10000"/>
              <a:gd name="connsiteY3-78" fmla="*/ 10000 h 10000"/>
              <a:gd name="connsiteX4-79" fmla="*/ 10 w 10000"/>
              <a:gd name="connsiteY4-80" fmla="*/ 9988 h 10000"/>
              <a:gd name="connsiteX5-81" fmla="*/ 6 w 10000"/>
              <a:gd name="connsiteY5-82" fmla="*/ 4976 h 10000"/>
              <a:gd name="connsiteX6-83" fmla="*/ 40 w 10000"/>
              <a:gd name="connsiteY6-84" fmla="*/ 12 h 10000"/>
              <a:gd name="connsiteX0-85" fmla="*/ 40 w 10000"/>
              <a:gd name="connsiteY0-86" fmla="*/ 12 h 10000"/>
              <a:gd name="connsiteX1-87" fmla="*/ 10000 w 10000"/>
              <a:gd name="connsiteY1-88" fmla="*/ 0 h 10000"/>
              <a:gd name="connsiteX2-89" fmla="*/ 6640 w 10000"/>
              <a:gd name="connsiteY2-90" fmla="*/ 5025 h 10000"/>
              <a:gd name="connsiteX3-91" fmla="*/ 10000 w 10000"/>
              <a:gd name="connsiteY3-92" fmla="*/ 10000 h 10000"/>
              <a:gd name="connsiteX4-93" fmla="*/ 10 w 10000"/>
              <a:gd name="connsiteY4-94" fmla="*/ 9988 h 10000"/>
              <a:gd name="connsiteX5-95" fmla="*/ 6 w 10000"/>
              <a:gd name="connsiteY5-96" fmla="*/ 4976 h 10000"/>
              <a:gd name="connsiteX6-97" fmla="*/ 40 w 10000"/>
              <a:gd name="connsiteY6-98" fmla="*/ 12 h 10000"/>
              <a:gd name="connsiteX0-99" fmla="*/ 40 w 10000"/>
              <a:gd name="connsiteY0-100" fmla="*/ 12 h 10000"/>
              <a:gd name="connsiteX1-101" fmla="*/ 8874 w 10000"/>
              <a:gd name="connsiteY1-102" fmla="*/ 0 h 10000"/>
              <a:gd name="connsiteX2-103" fmla="*/ 6640 w 10000"/>
              <a:gd name="connsiteY2-104" fmla="*/ 5025 h 10000"/>
              <a:gd name="connsiteX3-105" fmla="*/ 10000 w 10000"/>
              <a:gd name="connsiteY3-106" fmla="*/ 10000 h 10000"/>
              <a:gd name="connsiteX4-107" fmla="*/ 10 w 10000"/>
              <a:gd name="connsiteY4-108" fmla="*/ 9988 h 10000"/>
              <a:gd name="connsiteX5-109" fmla="*/ 6 w 10000"/>
              <a:gd name="connsiteY5-110" fmla="*/ 4976 h 10000"/>
              <a:gd name="connsiteX6-111" fmla="*/ 40 w 10000"/>
              <a:gd name="connsiteY6-112" fmla="*/ 12 h 10000"/>
              <a:gd name="connsiteX0-113" fmla="*/ 40 w 10000"/>
              <a:gd name="connsiteY0-114" fmla="*/ 12 h 10000"/>
              <a:gd name="connsiteX1-115" fmla="*/ 8874 w 10000"/>
              <a:gd name="connsiteY1-116" fmla="*/ 0 h 10000"/>
              <a:gd name="connsiteX2-117" fmla="*/ 6640 w 10000"/>
              <a:gd name="connsiteY2-118" fmla="*/ 4967 h 10000"/>
              <a:gd name="connsiteX3-119" fmla="*/ 10000 w 10000"/>
              <a:gd name="connsiteY3-120" fmla="*/ 10000 h 10000"/>
              <a:gd name="connsiteX4-121" fmla="*/ 10 w 10000"/>
              <a:gd name="connsiteY4-122" fmla="*/ 9988 h 10000"/>
              <a:gd name="connsiteX5-123" fmla="*/ 6 w 10000"/>
              <a:gd name="connsiteY5-124" fmla="*/ 4976 h 10000"/>
              <a:gd name="connsiteX6-125" fmla="*/ 40 w 10000"/>
              <a:gd name="connsiteY6-126" fmla="*/ 12 h 10000"/>
              <a:gd name="connsiteX0-127" fmla="*/ 40 w 10000"/>
              <a:gd name="connsiteY0-128" fmla="*/ 12 h 10000"/>
              <a:gd name="connsiteX1-129" fmla="*/ 8874 w 10000"/>
              <a:gd name="connsiteY1-130" fmla="*/ 0 h 10000"/>
              <a:gd name="connsiteX2-131" fmla="*/ 6640 w 10000"/>
              <a:gd name="connsiteY2-132" fmla="*/ 4967 h 10000"/>
              <a:gd name="connsiteX3-133" fmla="*/ 10000 w 10000"/>
              <a:gd name="connsiteY3-134" fmla="*/ 10000 h 10000"/>
              <a:gd name="connsiteX4-135" fmla="*/ 10 w 10000"/>
              <a:gd name="connsiteY4-136" fmla="*/ 9988 h 10000"/>
              <a:gd name="connsiteX5-137" fmla="*/ 6 w 10000"/>
              <a:gd name="connsiteY5-138" fmla="*/ 4976 h 10000"/>
              <a:gd name="connsiteX6-139" fmla="*/ 40 w 10000"/>
              <a:gd name="connsiteY6-140" fmla="*/ 12 h 10000"/>
              <a:gd name="connsiteX0-141" fmla="*/ 40 w 10000"/>
              <a:gd name="connsiteY0-142" fmla="*/ 12 h 10000"/>
              <a:gd name="connsiteX1-143" fmla="*/ 8874 w 10000"/>
              <a:gd name="connsiteY1-144" fmla="*/ 0 h 10000"/>
              <a:gd name="connsiteX2-145" fmla="*/ 6602 w 10000"/>
              <a:gd name="connsiteY2-146" fmla="*/ 4417 h 10000"/>
              <a:gd name="connsiteX3-147" fmla="*/ 10000 w 10000"/>
              <a:gd name="connsiteY3-148" fmla="*/ 10000 h 10000"/>
              <a:gd name="connsiteX4-149" fmla="*/ 10 w 10000"/>
              <a:gd name="connsiteY4-150" fmla="*/ 9988 h 10000"/>
              <a:gd name="connsiteX5-151" fmla="*/ 6 w 10000"/>
              <a:gd name="connsiteY5-152" fmla="*/ 4976 h 10000"/>
              <a:gd name="connsiteX6-153" fmla="*/ 40 w 10000"/>
              <a:gd name="connsiteY6-154" fmla="*/ 12 h 10000"/>
              <a:gd name="connsiteX0-155" fmla="*/ 40 w 10000"/>
              <a:gd name="connsiteY0-156" fmla="*/ 41 h 10029"/>
              <a:gd name="connsiteX1-157" fmla="*/ 8893 w 10000"/>
              <a:gd name="connsiteY1-158" fmla="*/ 0 h 10029"/>
              <a:gd name="connsiteX2-159" fmla="*/ 6602 w 10000"/>
              <a:gd name="connsiteY2-160" fmla="*/ 4446 h 10029"/>
              <a:gd name="connsiteX3-161" fmla="*/ 10000 w 10000"/>
              <a:gd name="connsiteY3-162" fmla="*/ 10029 h 10029"/>
              <a:gd name="connsiteX4-163" fmla="*/ 10 w 10000"/>
              <a:gd name="connsiteY4-164" fmla="*/ 10017 h 10029"/>
              <a:gd name="connsiteX5-165" fmla="*/ 6 w 10000"/>
              <a:gd name="connsiteY5-166" fmla="*/ 5005 h 10029"/>
              <a:gd name="connsiteX6-167" fmla="*/ 40 w 10000"/>
              <a:gd name="connsiteY6-168" fmla="*/ 41 h 10029"/>
              <a:gd name="connsiteX0-169" fmla="*/ 40 w 10000"/>
              <a:gd name="connsiteY0-170" fmla="*/ 41 h 10029"/>
              <a:gd name="connsiteX1-171" fmla="*/ 8893 w 10000"/>
              <a:gd name="connsiteY1-172" fmla="*/ 0 h 10029"/>
              <a:gd name="connsiteX2-173" fmla="*/ 6602 w 10000"/>
              <a:gd name="connsiteY2-174" fmla="*/ 4446 h 10029"/>
              <a:gd name="connsiteX3-175" fmla="*/ 10000 w 10000"/>
              <a:gd name="connsiteY3-176" fmla="*/ 10029 h 10029"/>
              <a:gd name="connsiteX4-177" fmla="*/ 10 w 10000"/>
              <a:gd name="connsiteY4-178" fmla="*/ 10017 h 10029"/>
              <a:gd name="connsiteX5-179" fmla="*/ 6 w 10000"/>
              <a:gd name="connsiteY5-180" fmla="*/ 5005 h 10029"/>
              <a:gd name="connsiteX6-181" fmla="*/ 40 w 10000"/>
              <a:gd name="connsiteY6-182" fmla="*/ 41 h 10029"/>
              <a:gd name="connsiteX0-183" fmla="*/ 40 w 10000"/>
              <a:gd name="connsiteY0-184" fmla="*/ 70 h 10058"/>
              <a:gd name="connsiteX1-185" fmla="*/ 8931 w 10000"/>
              <a:gd name="connsiteY1-186" fmla="*/ 0 h 10058"/>
              <a:gd name="connsiteX2-187" fmla="*/ 6602 w 10000"/>
              <a:gd name="connsiteY2-188" fmla="*/ 4475 h 10058"/>
              <a:gd name="connsiteX3-189" fmla="*/ 10000 w 10000"/>
              <a:gd name="connsiteY3-190" fmla="*/ 10058 h 10058"/>
              <a:gd name="connsiteX4-191" fmla="*/ 10 w 10000"/>
              <a:gd name="connsiteY4-192" fmla="*/ 10046 h 10058"/>
              <a:gd name="connsiteX5-193" fmla="*/ 6 w 10000"/>
              <a:gd name="connsiteY5-194" fmla="*/ 5034 h 10058"/>
              <a:gd name="connsiteX6-195" fmla="*/ 40 w 10000"/>
              <a:gd name="connsiteY6-196" fmla="*/ 70 h 10058"/>
              <a:gd name="connsiteX0-197" fmla="*/ 40 w 10000"/>
              <a:gd name="connsiteY0-198" fmla="*/ 12 h 10000"/>
              <a:gd name="connsiteX1-199" fmla="*/ 8650 w 10000"/>
              <a:gd name="connsiteY1-200" fmla="*/ 0 h 10000"/>
              <a:gd name="connsiteX2-201" fmla="*/ 6602 w 10000"/>
              <a:gd name="connsiteY2-202" fmla="*/ 4417 h 10000"/>
              <a:gd name="connsiteX3-203" fmla="*/ 10000 w 10000"/>
              <a:gd name="connsiteY3-204" fmla="*/ 10000 h 10000"/>
              <a:gd name="connsiteX4-205" fmla="*/ 10 w 10000"/>
              <a:gd name="connsiteY4-206" fmla="*/ 9988 h 10000"/>
              <a:gd name="connsiteX5-207" fmla="*/ 6 w 10000"/>
              <a:gd name="connsiteY5-208" fmla="*/ 4976 h 10000"/>
              <a:gd name="connsiteX6-209" fmla="*/ 40 w 10000"/>
              <a:gd name="connsiteY6-210" fmla="*/ 12 h 10000"/>
              <a:gd name="connsiteX0-211" fmla="*/ 40 w 10000"/>
              <a:gd name="connsiteY0-212" fmla="*/ 12 h 10000"/>
              <a:gd name="connsiteX1-213" fmla="*/ 8650 w 10000"/>
              <a:gd name="connsiteY1-214" fmla="*/ 0 h 10000"/>
              <a:gd name="connsiteX2-215" fmla="*/ 6602 w 10000"/>
              <a:gd name="connsiteY2-216" fmla="*/ 4417 h 10000"/>
              <a:gd name="connsiteX3-217" fmla="*/ 10000 w 10000"/>
              <a:gd name="connsiteY3-218" fmla="*/ 10000 h 10000"/>
              <a:gd name="connsiteX4-219" fmla="*/ 10 w 10000"/>
              <a:gd name="connsiteY4-220" fmla="*/ 9988 h 10000"/>
              <a:gd name="connsiteX5-221" fmla="*/ 6 w 10000"/>
              <a:gd name="connsiteY5-222" fmla="*/ 4976 h 10000"/>
              <a:gd name="connsiteX6-223" fmla="*/ 40 w 10000"/>
              <a:gd name="connsiteY6-224" fmla="*/ 12 h 10000"/>
              <a:gd name="connsiteX0-225" fmla="*/ 40 w 10000"/>
              <a:gd name="connsiteY0-226" fmla="*/ 12 h 10000"/>
              <a:gd name="connsiteX1-227" fmla="*/ 8650 w 10000"/>
              <a:gd name="connsiteY1-228" fmla="*/ 0 h 10000"/>
              <a:gd name="connsiteX2-229" fmla="*/ 6602 w 10000"/>
              <a:gd name="connsiteY2-230" fmla="*/ 4417 h 10000"/>
              <a:gd name="connsiteX3-231" fmla="*/ 10000 w 10000"/>
              <a:gd name="connsiteY3-232" fmla="*/ 10000 h 10000"/>
              <a:gd name="connsiteX4-233" fmla="*/ 10 w 10000"/>
              <a:gd name="connsiteY4-234" fmla="*/ 9988 h 10000"/>
              <a:gd name="connsiteX5-235" fmla="*/ 6 w 10000"/>
              <a:gd name="connsiteY5-236" fmla="*/ 4976 h 10000"/>
              <a:gd name="connsiteX6-237" fmla="*/ 40 w 10000"/>
              <a:gd name="connsiteY6-238" fmla="*/ 12 h 10000"/>
              <a:gd name="connsiteX0-239" fmla="*/ 40 w 10000"/>
              <a:gd name="connsiteY0-240" fmla="*/ 12 h 10000"/>
              <a:gd name="connsiteX1-241" fmla="*/ 8650 w 10000"/>
              <a:gd name="connsiteY1-242" fmla="*/ 0 h 10000"/>
              <a:gd name="connsiteX2-243" fmla="*/ 6602 w 10000"/>
              <a:gd name="connsiteY2-244" fmla="*/ 4417 h 10000"/>
              <a:gd name="connsiteX3-245" fmla="*/ 10000 w 10000"/>
              <a:gd name="connsiteY3-246" fmla="*/ 10000 h 10000"/>
              <a:gd name="connsiteX4-247" fmla="*/ 10 w 10000"/>
              <a:gd name="connsiteY4-248" fmla="*/ 9988 h 10000"/>
              <a:gd name="connsiteX5-249" fmla="*/ 6 w 10000"/>
              <a:gd name="connsiteY5-250" fmla="*/ 4976 h 10000"/>
              <a:gd name="connsiteX6-251" fmla="*/ 40 w 10000"/>
              <a:gd name="connsiteY6-252" fmla="*/ 12 h 10000"/>
              <a:gd name="connsiteX0-253" fmla="*/ 40 w 10000"/>
              <a:gd name="connsiteY0-254" fmla="*/ 12 h 10000"/>
              <a:gd name="connsiteX1-255" fmla="*/ 8650 w 10000"/>
              <a:gd name="connsiteY1-256" fmla="*/ 0 h 10000"/>
              <a:gd name="connsiteX2-257" fmla="*/ 6602 w 10000"/>
              <a:gd name="connsiteY2-258" fmla="*/ 4417 h 10000"/>
              <a:gd name="connsiteX3-259" fmla="*/ 10000 w 10000"/>
              <a:gd name="connsiteY3-260" fmla="*/ 10000 h 10000"/>
              <a:gd name="connsiteX4-261" fmla="*/ 10 w 10000"/>
              <a:gd name="connsiteY4-262" fmla="*/ 9988 h 10000"/>
              <a:gd name="connsiteX5-263" fmla="*/ 6 w 10000"/>
              <a:gd name="connsiteY5-264" fmla="*/ 4976 h 10000"/>
              <a:gd name="connsiteX6-265" fmla="*/ 40 w 10000"/>
              <a:gd name="connsiteY6-266" fmla="*/ 12 h 10000"/>
              <a:gd name="connsiteX0-267" fmla="*/ 40 w 10000"/>
              <a:gd name="connsiteY0-268" fmla="*/ 12 h 10000"/>
              <a:gd name="connsiteX1-269" fmla="*/ 8650 w 10000"/>
              <a:gd name="connsiteY1-270" fmla="*/ 0 h 10000"/>
              <a:gd name="connsiteX2-271" fmla="*/ 6602 w 10000"/>
              <a:gd name="connsiteY2-272" fmla="*/ 4417 h 10000"/>
              <a:gd name="connsiteX3-273" fmla="*/ 10000 w 10000"/>
              <a:gd name="connsiteY3-274" fmla="*/ 10000 h 10000"/>
              <a:gd name="connsiteX4-275" fmla="*/ 10 w 10000"/>
              <a:gd name="connsiteY4-276" fmla="*/ 9988 h 10000"/>
              <a:gd name="connsiteX5-277" fmla="*/ 6 w 10000"/>
              <a:gd name="connsiteY5-278" fmla="*/ 4976 h 10000"/>
              <a:gd name="connsiteX6-279" fmla="*/ 40 w 10000"/>
              <a:gd name="connsiteY6-280" fmla="*/ 12 h 10000"/>
              <a:gd name="connsiteX0-281" fmla="*/ 40 w 10000"/>
              <a:gd name="connsiteY0-282" fmla="*/ 12 h 10000"/>
              <a:gd name="connsiteX1-283" fmla="*/ 8650 w 10000"/>
              <a:gd name="connsiteY1-284" fmla="*/ 0 h 10000"/>
              <a:gd name="connsiteX2-285" fmla="*/ 6602 w 10000"/>
              <a:gd name="connsiteY2-286" fmla="*/ 4417 h 10000"/>
              <a:gd name="connsiteX3-287" fmla="*/ 10000 w 10000"/>
              <a:gd name="connsiteY3-288" fmla="*/ 10000 h 10000"/>
              <a:gd name="connsiteX4-289" fmla="*/ 10 w 10000"/>
              <a:gd name="connsiteY4-290" fmla="*/ 9988 h 10000"/>
              <a:gd name="connsiteX5-291" fmla="*/ 6 w 10000"/>
              <a:gd name="connsiteY5-292" fmla="*/ 4976 h 10000"/>
              <a:gd name="connsiteX6-293" fmla="*/ 40 w 10000"/>
              <a:gd name="connsiteY6-294" fmla="*/ 12 h 10000"/>
              <a:gd name="connsiteX0-295" fmla="*/ 40 w 10000"/>
              <a:gd name="connsiteY0-296" fmla="*/ 12 h 10000"/>
              <a:gd name="connsiteX1-297" fmla="*/ 8650 w 10000"/>
              <a:gd name="connsiteY1-298" fmla="*/ 0 h 10000"/>
              <a:gd name="connsiteX2-299" fmla="*/ 6602 w 10000"/>
              <a:gd name="connsiteY2-300" fmla="*/ 4417 h 10000"/>
              <a:gd name="connsiteX3-301" fmla="*/ 10000 w 10000"/>
              <a:gd name="connsiteY3-302" fmla="*/ 10000 h 10000"/>
              <a:gd name="connsiteX4-303" fmla="*/ 10 w 10000"/>
              <a:gd name="connsiteY4-304" fmla="*/ 9988 h 10000"/>
              <a:gd name="connsiteX5-305" fmla="*/ 6 w 10000"/>
              <a:gd name="connsiteY5-306" fmla="*/ 4976 h 10000"/>
              <a:gd name="connsiteX6-307" fmla="*/ 40 w 10000"/>
              <a:gd name="connsiteY6-308" fmla="*/ 12 h 10000"/>
              <a:gd name="connsiteX0-309" fmla="*/ 40 w 10000"/>
              <a:gd name="connsiteY0-310" fmla="*/ 12 h 10000"/>
              <a:gd name="connsiteX1-311" fmla="*/ 8650 w 10000"/>
              <a:gd name="connsiteY1-312" fmla="*/ 0 h 10000"/>
              <a:gd name="connsiteX2-313" fmla="*/ 6602 w 10000"/>
              <a:gd name="connsiteY2-314" fmla="*/ 4417 h 10000"/>
              <a:gd name="connsiteX3-315" fmla="*/ 10000 w 10000"/>
              <a:gd name="connsiteY3-316" fmla="*/ 10000 h 10000"/>
              <a:gd name="connsiteX4-317" fmla="*/ 10 w 10000"/>
              <a:gd name="connsiteY4-318" fmla="*/ 9988 h 10000"/>
              <a:gd name="connsiteX5-319" fmla="*/ 6 w 10000"/>
              <a:gd name="connsiteY5-320" fmla="*/ 4976 h 10000"/>
              <a:gd name="connsiteX6-321" fmla="*/ 40 w 10000"/>
              <a:gd name="connsiteY6-322" fmla="*/ 12 h 10000"/>
              <a:gd name="connsiteX0-323" fmla="*/ 40 w 10000"/>
              <a:gd name="connsiteY0-324" fmla="*/ 12 h 10000"/>
              <a:gd name="connsiteX1-325" fmla="*/ 8650 w 10000"/>
              <a:gd name="connsiteY1-326" fmla="*/ 0 h 10000"/>
              <a:gd name="connsiteX2-327" fmla="*/ 6602 w 10000"/>
              <a:gd name="connsiteY2-328" fmla="*/ 4417 h 10000"/>
              <a:gd name="connsiteX3-329" fmla="*/ 10000 w 10000"/>
              <a:gd name="connsiteY3-330" fmla="*/ 10000 h 10000"/>
              <a:gd name="connsiteX4-331" fmla="*/ 10 w 10000"/>
              <a:gd name="connsiteY4-332" fmla="*/ 9988 h 10000"/>
              <a:gd name="connsiteX5-333" fmla="*/ 6 w 10000"/>
              <a:gd name="connsiteY5-334" fmla="*/ 4976 h 10000"/>
              <a:gd name="connsiteX6-335" fmla="*/ 40 w 10000"/>
              <a:gd name="connsiteY6-336" fmla="*/ 12 h 10000"/>
              <a:gd name="connsiteX0-337" fmla="*/ 40 w 10000"/>
              <a:gd name="connsiteY0-338" fmla="*/ 12 h 10000"/>
              <a:gd name="connsiteX1-339" fmla="*/ 8650 w 10000"/>
              <a:gd name="connsiteY1-340" fmla="*/ 0 h 10000"/>
              <a:gd name="connsiteX2-341" fmla="*/ 6602 w 10000"/>
              <a:gd name="connsiteY2-342" fmla="*/ 4417 h 10000"/>
              <a:gd name="connsiteX3-343" fmla="*/ 10000 w 10000"/>
              <a:gd name="connsiteY3-344" fmla="*/ 10000 h 10000"/>
              <a:gd name="connsiteX4-345" fmla="*/ 10 w 10000"/>
              <a:gd name="connsiteY4-346" fmla="*/ 9988 h 10000"/>
              <a:gd name="connsiteX5-347" fmla="*/ 6 w 10000"/>
              <a:gd name="connsiteY5-348" fmla="*/ 4976 h 10000"/>
              <a:gd name="connsiteX6-349" fmla="*/ 40 w 10000"/>
              <a:gd name="connsiteY6-350" fmla="*/ 12 h 10000"/>
              <a:gd name="connsiteX0-351" fmla="*/ 40 w 10000"/>
              <a:gd name="connsiteY0-352" fmla="*/ 12 h 10000"/>
              <a:gd name="connsiteX1-353" fmla="*/ 8650 w 10000"/>
              <a:gd name="connsiteY1-354" fmla="*/ 0 h 10000"/>
              <a:gd name="connsiteX2-355" fmla="*/ 6583 w 10000"/>
              <a:gd name="connsiteY2-356" fmla="*/ 4706 h 10000"/>
              <a:gd name="connsiteX3-357" fmla="*/ 10000 w 10000"/>
              <a:gd name="connsiteY3-358" fmla="*/ 10000 h 10000"/>
              <a:gd name="connsiteX4-359" fmla="*/ 10 w 10000"/>
              <a:gd name="connsiteY4-360" fmla="*/ 9988 h 10000"/>
              <a:gd name="connsiteX5-361" fmla="*/ 6 w 10000"/>
              <a:gd name="connsiteY5-362" fmla="*/ 4976 h 10000"/>
              <a:gd name="connsiteX6-363" fmla="*/ 40 w 10000"/>
              <a:gd name="connsiteY6-364" fmla="*/ 12 h 10000"/>
              <a:gd name="connsiteX0-365" fmla="*/ 40 w 10000"/>
              <a:gd name="connsiteY0-366" fmla="*/ 12 h 10000"/>
              <a:gd name="connsiteX1-367" fmla="*/ 8650 w 10000"/>
              <a:gd name="connsiteY1-368" fmla="*/ 0 h 10000"/>
              <a:gd name="connsiteX2-369" fmla="*/ 6583 w 10000"/>
              <a:gd name="connsiteY2-370" fmla="*/ 4706 h 10000"/>
              <a:gd name="connsiteX3-371" fmla="*/ 10000 w 10000"/>
              <a:gd name="connsiteY3-372" fmla="*/ 10000 h 10000"/>
              <a:gd name="connsiteX4-373" fmla="*/ 10 w 10000"/>
              <a:gd name="connsiteY4-374" fmla="*/ 9988 h 10000"/>
              <a:gd name="connsiteX5-375" fmla="*/ 6 w 10000"/>
              <a:gd name="connsiteY5-376" fmla="*/ 4976 h 10000"/>
              <a:gd name="connsiteX6-377" fmla="*/ 40 w 10000"/>
              <a:gd name="connsiteY6-378" fmla="*/ 12 h 10000"/>
              <a:gd name="connsiteX0-379" fmla="*/ 40 w 10000"/>
              <a:gd name="connsiteY0-380" fmla="*/ 12 h 10000"/>
              <a:gd name="connsiteX1-381" fmla="*/ 8650 w 10000"/>
              <a:gd name="connsiteY1-382" fmla="*/ 0 h 10000"/>
              <a:gd name="connsiteX2-383" fmla="*/ 6583 w 10000"/>
              <a:gd name="connsiteY2-384" fmla="*/ 4706 h 10000"/>
              <a:gd name="connsiteX3-385" fmla="*/ 10000 w 10000"/>
              <a:gd name="connsiteY3-386" fmla="*/ 10000 h 10000"/>
              <a:gd name="connsiteX4-387" fmla="*/ 10 w 10000"/>
              <a:gd name="connsiteY4-388" fmla="*/ 9988 h 10000"/>
              <a:gd name="connsiteX5-389" fmla="*/ 6 w 10000"/>
              <a:gd name="connsiteY5-390" fmla="*/ 4976 h 10000"/>
              <a:gd name="connsiteX6-391" fmla="*/ 40 w 10000"/>
              <a:gd name="connsiteY6-392" fmla="*/ 12 h 10000"/>
              <a:gd name="connsiteX0-393" fmla="*/ 40 w 10000"/>
              <a:gd name="connsiteY0-394" fmla="*/ 12 h 10000"/>
              <a:gd name="connsiteX1-395" fmla="*/ 8650 w 10000"/>
              <a:gd name="connsiteY1-396" fmla="*/ 0 h 10000"/>
              <a:gd name="connsiteX2-397" fmla="*/ 6583 w 10000"/>
              <a:gd name="connsiteY2-398" fmla="*/ 4706 h 10000"/>
              <a:gd name="connsiteX3-399" fmla="*/ 10000 w 10000"/>
              <a:gd name="connsiteY3-400" fmla="*/ 10000 h 10000"/>
              <a:gd name="connsiteX4-401" fmla="*/ 10 w 10000"/>
              <a:gd name="connsiteY4-402" fmla="*/ 9988 h 10000"/>
              <a:gd name="connsiteX5-403" fmla="*/ 6 w 10000"/>
              <a:gd name="connsiteY5-404" fmla="*/ 4976 h 10000"/>
              <a:gd name="connsiteX6-405" fmla="*/ 40 w 10000"/>
              <a:gd name="connsiteY6-406" fmla="*/ 12 h 10000"/>
              <a:gd name="connsiteX0-407" fmla="*/ 40 w 10000"/>
              <a:gd name="connsiteY0-408" fmla="*/ 12 h 10000"/>
              <a:gd name="connsiteX1-409" fmla="*/ 8650 w 10000"/>
              <a:gd name="connsiteY1-410" fmla="*/ 0 h 10000"/>
              <a:gd name="connsiteX2-411" fmla="*/ 6583 w 10000"/>
              <a:gd name="connsiteY2-412" fmla="*/ 4706 h 10000"/>
              <a:gd name="connsiteX3-413" fmla="*/ 10000 w 10000"/>
              <a:gd name="connsiteY3-414" fmla="*/ 10000 h 10000"/>
              <a:gd name="connsiteX4-415" fmla="*/ 10 w 10000"/>
              <a:gd name="connsiteY4-416" fmla="*/ 9988 h 10000"/>
              <a:gd name="connsiteX5-417" fmla="*/ 6 w 10000"/>
              <a:gd name="connsiteY5-418" fmla="*/ 4976 h 10000"/>
              <a:gd name="connsiteX6-419" fmla="*/ 40 w 10000"/>
              <a:gd name="connsiteY6-420" fmla="*/ 12 h 10000"/>
              <a:gd name="connsiteX0-421" fmla="*/ 40 w 10000"/>
              <a:gd name="connsiteY0-422" fmla="*/ 41 h 10029"/>
              <a:gd name="connsiteX1-423" fmla="*/ 7900 w 10000"/>
              <a:gd name="connsiteY1-424" fmla="*/ 0 h 10029"/>
              <a:gd name="connsiteX2-425" fmla="*/ 6583 w 10000"/>
              <a:gd name="connsiteY2-426" fmla="*/ 4735 h 10029"/>
              <a:gd name="connsiteX3-427" fmla="*/ 10000 w 10000"/>
              <a:gd name="connsiteY3-428" fmla="*/ 10029 h 10029"/>
              <a:gd name="connsiteX4-429" fmla="*/ 10 w 10000"/>
              <a:gd name="connsiteY4-430" fmla="*/ 10017 h 10029"/>
              <a:gd name="connsiteX5-431" fmla="*/ 6 w 10000"/>
              <a:gd name="connsiteY5-432" fmla="*/ 5005 h 10029"/>
              <a:gd name="connsiteX6-433" fmla="*/ 40 w 10000"/>
              <a:gd name="connsiteY6-434" fmla="*/ 41 h 10029"/>
              <a:gd name="connsiteX0-435" fmla="*/ 40 w 10000"/>
              <a:gd name="connsiteY0-436" fmla="*/ 41 h 10029"/>
              <a:gd name="connsiteX1-437" fmla="*/ 7900 w 10000"/>
              <a:gd name="connsiteY1-438" fmla="*/ 0 h 10029"/>
              <a:gd name="connsiteX2-439" fmla="*/ 6583 w 10000"/>
              <a:gd name="connsiteY2-440" fmla="*/ 4735 h 10029"/>
              <a:gd name="connsiteX3-441" fmla="*/ 10000 w 10000"/>
              <a:gd name="connsiteY3-442" fmla="*/ 10029 h 10029"/>
              <a:gd name="connsiteX4-443" fmla="*/ 10 w 10000"/>
              <a:gd name="connsiteY4-444" fmla="*/ 10017 h 10029"/>
              <a:gd name="connsiteX5-445" fmla="*/ 6 w 10000"/>
              <a:gd name="connsiteY5-446" fmla="*/ 5005 h 10029"/>
              <a:gd name="connsiteX6-447" fmla="*/ 40 w 10000"/>
              <a:gd name="connsiteY6-448" fmla="*/ 41 h 10029"/>
              <a:gd name="connsiteX0-449" fmla="*/ 40 w 10000"/>
              <a:gd name="connsiteY0-450" fmla="*/ 41 h 10029"/>
              <a:gd name="connsiteX1-451" fmla="*/ 7900 w 10000"/>
              <a:gd name="connsiteY1-452" fmla="*/ 0 h 10029"/>
              <a:gd name="connsiteX2-453" fmla="*/ 6583 w 10000"/>
              <a:gd name="connsiteY2-454" fmla="*/ 4735 h 10029"/>
              <a:gd name="connsiteX3-455" fmla="*/ 10000 w 10000"/>
              <a:gd name="connsiteY3-456" fmla="*/ 10029 h 10029"/>
              <a:gd name="connsiteX4-457" fmla="*/ 10 w 10000"/>
              <a:gd name="connsiteY4-458" fmla="*/ 10017 h 10029"/>
              <a:gd name="connsiteX5-459" fmla="*/ 6 w 10000"/>
              <a:gd name="connsiteY5-460" fmla="*/ 5005 h 10029"/>
              <a:gd name="connsiteX6-461" fmla="*/ 40 w 10000"/>
              <a:gd name="connsiteY6-462" fmla="*/ 41 h 10029"/>
              <a:gd name="connsiteX0-463" fmla="*/ 40 w 10000"/>
              <a:gd name="connsiteY0-464" fmla="*/ 41 h 10029"/>
              <a:gd name="connsiteX1-465" fmla="*/ 7900 w 10000"/>
              <a:gd name="connsiteY1-466" fmla="*/ 0 h 10029"/>
              <a:gd name="connsiteX2-467" fmla="*/ 6583 w 10000"/>
              <a:gd name="connsiteY2-468" fmla="*/ 4735 h 10029"/>
              <a:gd name="connsiteX3-469" fmla="*/ 10000 w 10000"/>
              <a:gd name="connsiteY3-470" fmla="*/ 10029 h 10029"/>
              <a:gd name="connsiteX4-471" fmla="*/ 10 w 10000"/>
              <a:gd name="connsiteY4-472" fmla="*/ 10017 h 10029"/>
              <a:gd name="connsiteX5-473" fmla="*/ 6 w 10000"/>
              <a:gd name="connsiteY5-474" fmla="*/ 5005 h 10029"/>
              <a:gd name="connsiteX6-475" fmla="*/ 40 w 10000"/>
              <a:gd name="connsiteY6-476" fmla="*/ 41 h 10029"/>
              <a:gd name="connsiteX0-477" fmla="*/ 40 w 10000"/>
              <a:gd name="connsiteY0-478" fmla="*/ 41 h 10029"/>
              <a:gd name="connsiteX1-479" fmla="*/ 7900 w 10000"/>
              <a:gd name="connsiteY1-480" fmla="*/ 0 h 10029"/>
              <a:gd name="connsiteX2-481" fmla="*/ 6583 w 10000"/>
              <a:gd name="connsiteY2-482" fmla="*/ 4735 h 10029"/>
              <a:gd name="connsiteX3-483" fmla="*/ 10000 w 10000"/>
              <a:gd name="connsiteY3-484" fmla="*/ 10029 h 10029"/>
              <a:gd name="connsiteX4-485" fmla="*/ 10 w 10000"/>
              <a:gd name="connsiteY4-486" fmla="*/ 10017 h 10029"/>
              <a:gd name="connsiteX5-487" fmla="*/ 6 w 10000"/>
              <a:gd name="connsiteY5-488" fmla="*/ 5005 h 10029"/>
              <a:gd name="connsiteX6-489" fmla="*/ 40 w 10000"/>
              <a:gd name="connsiteY6-490" fmla="*/ 41 h 10029"/>
              <a:gd name="connsiteX0-491" fmla="*/ 40 w 10000"/>
              <a:gd name="connsiteY0-492" fmla="*/ 41 h 10029"/>
              <a:gd name="connsiteX1-493" fmla="*/ 7900 w 10000"/>
              <a:gd name="connsiteY1-494" fmla="*/ 0 h 10029"/>
              <a:gd name="connsiteX2-495" fmla="*/ 6583 w 10000"/>
              <a:gd name="connsiteY2-496" fmla="*/ 4735 h 10029"/>
              <a:gd name="connsiteX3-497" fmla="*/ 10000 w 10000"/>
              <a:gd name="connsiteY3-498" fmla="*/ 10029 h 10029"/>
              <a:gd name="connsiteX4-499" fmla="*/ 10 w 10000"/>
              <a:gd name="connsiteY4-500" fmla="*/ 10017 h 10029"/>
              <a:gd name="connsiteX5-501" fmla="*/ 6 w 10000"/>
              <a:gd name="connsiteY5-502" fmla="*/ 5005 h 10029"/>
              <a:gd name="connsiteX6-503" fmla="*/ 40 w 10000"/>
              <a:gd name="connsiteY6-504" fmla="*/ 41 h 10029"/>
              <a:gd name="connsiteX0-505" fmla="*/ 40 w 10000"/>
              <a:gd name="connsiteY0-506" fmla="*/ 41 h 10029"/>
              <a:gd name="connsiteX1-507" fmla="*/ 7900 w 10000"/>
              <a:gd name="connsiteY1-508" fmla="*/ 0 h 10029"/>
              <a:gd name="connsiteX2-509" fmla="*/ 6583 w 10000"/>
              <a:gd name="connsiteY2-510" fmla="*/ 4735 h 10029"/>
              <a:gd name="connsiteX3-511" fmla="*/ 10000 w 10000"/>
              <a:gd name="connsiteY3-512" fmla="*/ 10029 h 10029"/>
              <a:gd name="connsiteX4-513" fmla="*/ 10 w 10000"/>
              <a:gd name="connsiteY4-514" fmla="*/ 10017 h 10029"/>
              <a:gd name="connsiteX5-515" fmla="*/ 6 w 10000"/>
              <a:gd name="connsiteY5-516" fmla="*/ 5005 h 10029"/>
              <a:gd name="connsiteX6-517" fmla="*/ 40 w 10000"/>
              <a:gd name="connsiteY6-518" fmla="*/ 41 h 10029"/>
              <a:gd name="connsiteX0-519" fmla="*/ 40 w 10000"/>
              <a:gd name="connsiteY0-520" fmla="*/ 41 h 10029"/>
              <a:gd name="connsiteX1-521" fmla="*/ 7900 w 10000"/>
              <a:gd name="connsiteY1-522" fmla="*/ 0 h 10029"/>
              <a:gd name="connsiteX2-523" fmla="*/ 6658 w 10000"/>
              <a:gd name="connsiteY2-524" fmla="*/ 4446 h 10029"/>
              <a:gd name="connsiteX3-525" fmla="*/ 10000 w 10000"/>
              <a:gd name="connsiteY3-526" fmla="*/ 10029 h 10029"/>
              <a:gd name="connsiteX4-527" fmla="*/ 10 w 10000"/>
              <a:gd name="connsiteY4-528" fmla="*/ 10017 h 10029"/>
              <a:gd name="connsiteX5-529" fmla="*/ 6 w 10000"/>
              <a:gd name="connsiteY5-530" fmla="*/ 5005 h 10029"/>
              <a:gd name="connsiteX6-531" fmla="*/ 40 w 10000"/>
              <a:gd name="connsiteY6-532" fmla="*/ 41 h 10029"/>
              <a:gd name="connsiteX0-533" fmla="*/ 40 w 9794"/>
              <a:gd name="connsiteY0-534" fmla="*/ 41 h 10029"/>
              <a:gd name="connsiteX1-535" fmla="*/ 7900 w 9794"/>
              <a:gd name="connsiteY1-536" fmla="*/ 0 h 10029"/>
              <a:gd name="connsiteX2-537" fmla="*/ 6658 w 9794"/>
              <a:gd name="connsiteY2-538" fmla="*/ 4446 h 10029"/>
              <a:gd name="connsiteX3-539" fmla="*/ 9794 w 9794"/>
              <a:gd name="connsiteY3-540" fmla="*/ 10029 h 10029"/>
              <a:gd name="connsiteX4-541" fmla="*/ 10 w 9794"/>
              <a:gd name="connsiteY4-542" fmla="*/ 10017 h 10029"/>
              <a:gd name="connsiteX5-543" fmla="*/ 6 w 9794"/>
              <a:gd name="connsiteY5-544" fmla="*/ 5005 h 10029"/>
              <a:gd name="connsiteX6-545" fmla="*/ 40 w 9794"/>
              <a:gd name="connsiteY6-546" fmla="*/ 41 h 10029"/>
              <a:gd name="connsiteX0-547" fmla="*/ 41 w 10000"/>
              <a:gd name="connsiteY0-548" fmla="*/ 41 h 10000"/>
              <a:gd name="connsiteX1-549" fmla="*/ 8066 w 10000"/>
              <a:gd name="connsiteY1-550" fmla="*/ 0 h 10000"/>
              <a:gd name="connsiteX2-551" fmla="*/ 6798 w 10000"/>
              <a:gd name="connsiteY2-552" fmla="*/ 4433 h 10000"/>
              <a:gd name="connsiteX3-553" fmla="*/ 10000 w 10000"/>
              <a:gd name="connsiteY3-554" fmla="*/ 10000 h 10000"/>
              <a:gd name="connsiteX4-555" fmla="*/ 10 w 10000"/>
              <a:gd name="connsiteY4-556" fmla="*/ 9988 h 10000"/>
              <a:gd name="connsiteX5-557" fmla="*/ 6 w 10000"/>
              <a:gd name="connsiteY5-558" fmla="*/ 4991 h 10000"/>
              <a:gd name="connsiteX6-559" fmla="*/ 41 w 10000"/>
              <a:gd name="connsiteY6-560" fmla="*/ 41 h 10000"/>
              <a:gd name="connsiteX0-561" fmla="*/ 41 w 10000"/>
              <a:gd name="connsiteY0-562" fmla="*/ 41 h 10000"/>
              <a:gd name="connsiteX1-563" fmla="*/ 8066 w 10000"/>
              <a:gd name="connsiteY1-564" fmla="*/ 0 h 10000"/>
              <a:gd name="connsiteX2-565" fmla="*/ 6798 w 10000"/>
              <a:gd name="connsiteY2-566" fmla="*/ 4433 h 10000"/>
              <a:gd name="connsiteX3-567" fmla="*/ 10000 w 10000"/>
              <a:gd name="connsiteY3-568" fmla="*/ 10000 h 10000"/>
              <a:gd name="connsiteX4-569" fmla="*/ 10 w 10000"/>
              <a:gd name="connsiteY4-570" fmla="*/ 9988 h 10000"/>
              <a:gd name="connsiteX5-571" fmla="*/ 6 w 10000"/>
              <a:gd name="connsiteY5-572" fmla="*/ 4991 h 10000"/>
              <a:gd name="connsiteX6-573" fmla="*/ 41 w 10000"/>
              <a:gd name="connsiteY6-574" fmla="*/ 4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41" y="41"/>
                </a:moveTo>
                <a:lnTo>
                  <a:pt x="8066" y="0"/>
                </a:lnTo>
                <a:cubicBezTo>
                  <a:pt x="7099" y="924"/>
                  <a:pt x="6724" y="2767"/>
                  <a:pt x="6798" y="4433"/>
                </a:cubicBezTo>
                <a:cubicBezTo>
                  <a:pt x="6872" y="6099"/>
                  <a:pt x="7483" y="8845"/>
                  <a:pt x="10000" y="10000"/>
                </a:cubicBezTo>
                <a:lnTo>
                  <a:pt x="10" y="9988"/>
                </a:lnTo>
                <a:cubicBezTo>
                  <a:pt x="-4" y="9443"/>
                  <a:pt x="1" y="6649"/>
                  <a:pt x="6" y="4991"/>
                </a:cubicBezTo>
                <a:cubicBezTo>
                  <a:pt x="12" y="3332"/>
                  <a:pt x="26" y="1228"/>
                  <a:pt x="41" y="41"/>
                </a:cubicBezTo>
                <a:close/>
              </a:path>
            </a:pathLst>
          </a:custGeom>
          <a:ln w="12700">
            <a:miter lim="400000"/>
          </a:ln>
          <a:effectLst>
            <a:outerShdw dist="254000" dir="60000" algn="l" rotWithShape="0">
              <a:schemeClr val="accent3"/>
            </a:outerShdw>
          </a:effectLst>
        </p:spPr>
        <p:txBody>
          <a:bodyPr lIns="91439" tIns="45719" rIns="91439" bIns="45719" anchor="t">
            <a:noAutofit/>
          </a:bodyPr>
          <a:lstStyle>
            <a:lvl1pPr>
              <a:defRPr sz="1335"/>
            </a:lvl1pPr>
          </a:lstStyle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72641" y="2660937"/>
            <a:ext cx="5259388" cy="103084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44143" y="3866073"/>
            <a:ext cx="5259388" cy="685512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75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23" name="Shape 376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750" kern="1200" cap="none" spc="-50" baseline="0" dirty="0">
                <a:solidFill>
                  <a:srgbClr val="4B4B4B"/>
                </a:solidFill>
                <a:latin typeface="+mj-lt"/>
                <a:ea typeface="Geomanist Bold"/>
                <a:cs typeface="Geomanist Bold"/>
                <a:sym typeface="Geomanist Bold"/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24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25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26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27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28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29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30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1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als &amp;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pic" idx="13"/>
          </p:nvPr>
        </p:nvSpPr>
        <p:spPr>
          <a:xfrm>
            <a:off x="-8687" y="985288"/>
            <a:ext cx="4335027" cy="5888327"/>
          </a:xfrm>
          <a:prstGeom prst="flowChartDelay">
            <a:avLst/>
          </a:prstGeom>
          <a:ln w="12700">
            <a:miter lim="400000"/>
          </a:ln>
        </p:spPr>
        <p:txBody>
          <a:bodyPr lIns="91439" tIns="45719" rIns="91439" bIns="45719" anchor="t">
            <a:noAutofit/>
          </a:bodyPr>
          <a:lstStyle>
            <a:lvl1pPr>
              <a:defRPr sz="1335"/>
            </a:lvl1pPr>
          </a:lstStyle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375" name="Shape 375"/>
          <p:cNvSpPr/>
          <p:nvPr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376" name="Shape 376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750" kern="1200" cap="none" spc="-50" baseline="0" dirty="0">
                <a:solidFill>
                  <a:srgbClr val="4B4B4B"/>
                </a:solidFill>
                <a:latin typeface="+mj-lt"/>
                <a:ea typeface="Geomanist Bold"/>
                <a:cs typeface="Geomanist Bold"/>
                <a:sym typeface="Geomanist Bold"/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14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15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17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18" name="Shape 368"/>
            <p:cNvSpPr/>
            <p:nvPr/>
          </p:nvSpPr>
          <p:spPr>
            <a:xfrm rot="13500000">
              <a:off x="135768" y="196474"/>
              <a:ext cx="205107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sp>
        <p:nvSpPr>
          <p:cNvPr id="19" name="Shape 5019"/>
          <p:cNvSpPr txBox="1"/>
          <p:nvPr userDrawn="1"/>
        </p:nvSpPr>
        <p:spPr>
          <a:xfrm>
            <a:off x="10760567" y="518400"/>
            <a:ext cx="324000" cy="2908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21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22" name="Shape 371"/>
            <p:cNvSpPr/>
            <p:nvPr userDrawn="1"/>
          </p:nvSpPr>
          <p:spPr>
            <a:xfrm rot="2700000">
              <a:off x="229801" y="196474"/>
              <a:ext cx="205107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16" name="Textfeld 15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l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/>
          <a:lstStyle>
            <a:lvl1pPr algn="l">
              <a:defRPr sz="1750" cap="none" spc="-50" baseline="0">
                <a:solidFill>
                  <a:srgbClr val="4B4B4B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  <a:sym typeface="Geomanist Bold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Shape 12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8611200" y="63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>
                <a:solidFill>
                  <a:srgbClr val="595959"/>
                </a:solidFill>
              </a:rPr>
              <a:t>© bab</a:t>
            </a:r>
            <a:endParaRPr lang="de-AT" dirty="0">
              <a:solidFill>
                <a:srgbClr val="595959"/>
              </a:solidFill>
            </a:endParaRPr>
          </a:p>
        </p:txBody>
      </p:sp>
      <p:sp>
        <p:nvSpPr>
          <p:cNvPr id="31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32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33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34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35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36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37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8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 Brows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Shape 2592"/>
          <p:cNvSpPr>
            <a:spLocks noGrp="1"/>
          </p:cNvSpPr>
          <p:nvPr>
            <p:ph type="pic" sz="half" idx="13"/>
          </p:nvPr>
        </p:nvSpPr>
        <p:spPr>
          <a:xfrm>
            <a:off x="-19384" y="5067899"/>
            <a:ext cx="12230768" cy="1790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2603" name="Shape 2603"/>
          <p:cNvSpPr/>
          <p:nvPr/>
        </p:nvSpPr>
        <p:spPr>
          <a:xfrm rot="20479966">
            <a:off x="86543" y="1356883"/>
            <a:ext cx="7905600" cy="4944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" y="0"/>
                </a:moveTo>
                <a:cubicBezTo>
                  <a:pt x="89" y="0"/>
                  <a:pt x="0" y="141"/>
                  <a:pt x="0" y="315"/>
                </a:cubicBezTo>
                <a:lnTo>
                  <a:pt x="0" y="1716"/>
                </a:lnTo>
                <a:lnTo>
                  <a:pt x="0" y="4226"/>
                </a:lnTo>
                <a:lnTo>
                  <a:pt x="0" y="21284"/>
                </a:lnTo>
                <a:cubicBezTo>
                  <a:pt x="0" y="21459"/>
                  <a:pt x="88" y="21600"/>
                  <a:pt x="198" y="21600"/>
                </a:cubicBezTo>
                <a:lnTo>
                  <a:pt x="21402" y="21600"/>
                </a:lnTo>
                <a:cubicBezTo>
                  <a:pt x="21511" y="21600"/>
                  <a:pt x="21600" y="21459"/>
                  <a:pt x="21600" y="21284"/>
                </a:cubicBezTo>
                <a:lnTo>
                  <a:pt x="21600" y="3384"/>
                </a:lnTo>
                <a:cubicBezTo>
                  <a:pt x="21600" y="2627"/>
                  <a:pt x="21600" y="1674"/>
                  <a:pt x="21600" y="1674"/>
                </a:cubicBezTo>
                <a:lnTo>
                  <a:pt x="21600" y="315"/>
                </a:lnTo>
                <a:cubicBezTo>
                  <a:pt x="21600" y="141"/>
                  <a:pt x="21511" y="0"/>
                  <a:pt x="21402" y="0"/>
                </a:cubicBezTo>
                <a:lnTo>
                  <a:pt x="198" y="0"/>
                </a:lnTo>
                <a:close/>
              </a:path>
            </a:pathLst>
          </a:custGeom>
          <a:solidFill>
            <a:srgbClr val="F5F5F6"/>
          </a:solidFill>
          <a:ln w="12700">
            <a:miter lim="400000"/>
          </a:ln>
          <a:effectLst>
            <a:outerShdw blurRad="88900" dist="25400" dir="12263789" rotWithShape="0">
              <a:srgbClr val="000000">
                <a:alpha val="11382"/>
              </a:srgbClr>
            </a:outerShdw>
          </a:effectLst>
        </p:spPr>
        <p:txBody>
          <a:bodyPr lIns="19051" tIns="19051" rIns="19051" bIns="19051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2604" name="Shape 2604"/>
          <p:cNvSpPr>
            <a:spLocks noGrp="1"/>
          </p:cNvSpPr>
          <p:nvPr>
            <p:ph type="pic" idx="14"/>
          </p:nvPr>
        </p:nvSpPr>
        <p:spPr>
          <a:xfrm rot="20479966">
            <a:off x="241247" y="2298260"/>
            <a:ext cx="7905543" cy="39779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335"/>
            </a:lvl1pPr>
          </a:lstStyle>
          <a:p>
            <a:r>
              <a:rPr lang="de-DE"/>
              <a:t>Bild durch Klicken auf Symbol hinzufügen</a:t>
            </a:r>
            <a:endParaRPr dirty="0"/>
          </a:p>
        </p:txBody>
      </p:sp>
      <p:grpSp>
        <p:nvGrpSpPr>
          <p:cNvPr id="2615" name="Group 2615"/>
          <p:cNvGrpSpPr/>
          <p:nvPr/>
        </p:nvGrpSpPr>
        <p:grpSpPr>
          <a:xfrm>
            <a:off x="-496870" y="221771"/>
            <a:ext cx="7799468" cy="3446980"/>
            <a:chOff x="0" y="2"/>
            <a:chExt cx="15598934" cy="6893959"/>
          </a:xfrm>
        </p:grpSpPr>
        <p:sp>
          <p:nvSpPr>
            <p:cNvPr id="2605" name="Shape 2605"/>
            <p:cNvSpPr/>
            <p:nvPr/>
          </p:nvSpPr>
          <p:spPr>
            <a:xfrm rot="20479966">
              <a:off x="-290150" y="2509695"/>
              <a:ext cx="15811228" cy="78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975"/>
                  </a:lnTo>
                  <a:cubicBezTo>
                    <a:pt x="21600" y="1779"/>
                    <a:pt x="21512" y="0"/>
                    <a:pt x="21402" y="0"/>
                  </a:cubicBezTo>
                  <a:lnTo>
                    <a:pt x="198" y="0"/>
                  </a:lnTo>
                  <a:cubicBezTo>
                    <a:pt x="88" y="0"/>
                    <a:pt x="0" y="1779"/>
                    <a:pt x="0" y="3975"/>
                  </a:cubicBez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4E6E7"/>
                </a:gs>
                <a:gs pos="100000">
                  <a:srgbClr val="C2C6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606" name="Shape 2606"/>
            <p:cNvSpPr/>
            <p:nvPr/>
          </p:nvSpPr>
          <p:spPr>
            <a:xfrm rot="20479966">
              <a:off x="2395455" y="4024266"/>
              <a:ext cx="2794816" cy="54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93"/>
                  </a:moveTo>
                  <a:cubicBezTo>
                    <a:pt x="1647" y="21597"/>
                    <a:pt x="1578" y="0"/>
                    <a:pt x="2951" y="0"/>
                  </a:cubicBezTo>
                  <a:lnTo>
                    <a:pt x="18649" y="7"/>
                  </a:lnTo>
                  <a:cubicBezTo>
                    <a:pt x="20296" y="1"/>
                    <a:pt x="20227" y="21600"/>
                    <a:pt x="21600" y="21600"/>
                  </a:cubicBezTo>
                  <a:cubicBezTo>
                    <a:pt x="21600" y="21600"/>
                    <a:pt x="0" y="21593"/>
                    <a:pt x="0" y="21593"/>
                  </a:cubicBezTo>
                  <a:close/>
                </a:path>
              </a:pathLst>
            </a:custGeom>
            <a:gradFill flip="none" rotWithShape="1">
              <a:gsLst>
                <a:gs pos="967">
                  <a:srgbClr val="F5F6F7"/>
                </a:gs>
                <a:gs pos="100000">
                  <a:srgbClr val="C2C6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607" name="Shape 2607"/>
            <p:cNvSpPr/>
            <p:nvPr/>
          </p:nvSpPr>
          <p:spPr>
            <a:xfrm rot="20479966">
              <a:off x="-70269" y="2699203"/>
              <a:ext cx="15811548" cy="170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5" y="0"/>
                  </a:moveTo>
                  <a:cubicBezTo>
                    <a:pt x="329" y="0"/>
                    <a:pt x="324" y="6021"/>
                    <a:pt x="89" y="6832"/>
                  </a:cubicBezTo>
                  <a:lnTo>
                    <a:pt x="0" y="6832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6832"/>
                    <a:pt x="21600" y="6832"/>
                  </a:cubicBezTo>
                  <a:lnTo>
                    <a:pt x="3806" y="6832"/>
                  </a:lnTo>
                  <a:cubicBezTo>
                    <a:pt x="3610" y="6021"/>
                    <a:pt x="3602" y="4"/>
                    <a:pt x="3330" y="5"/>
                  </a:cubicBezTo>
                  <a:lnTo>
                    <a:pt x="555" y="0"/>
                  </a:lnTo>
                  <a:close/>
                </a:path>
              </a:pathLst>
            </a:custGeom>
            <a:gradFill flip="none" rotWithShape="1">
              <a:gsLst>
                <a:gs pos="31527">
                  <a:srgbClr val="F5F6F7"/>
                </a:gs>
                <a:gs pos="100000">
                  <a:srgbClr val="C2C6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608" name="Shape 2608"/>
            <p:cNvSpPr/>
            <p:nvPr/>
          </p:nvSpPr>
          <p:spPr>
            <a:xfrm rot="20479966">
              <a:off x="13499056" y="675403"/>
              <a:ext cx="324600" cy="324593"/>
            </a:xfrm>
            <a:prstGeom prst="ellipse">
              <a:avLst/>
            </a:prstGeom>
            <a:solidFill>
              <a:srgbClr val="83CB0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609" name="Shape 2609"/>
            <p:cNvSpPr/>
            <p:nvPr/>
          </p:nvSpPr>
          <p:spPr>
            <a:xfrm rot="20479966">
              <a:off x="14018775" y="499821"/>
              <a:ext cx="324593" cy="324592"/>
            </a:xfrm>
            <a:prstGeom prst="ellipse">
              <a:avLst/>
            </a:prstGeom>
            <a:solidFill>
              <a:srgbClr val="FFC2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610" name="Shape 2610"/>
            <p:cNvSpPr/>
            <p:nvPr/>
          </p:nvSpPr>
          <p:spPr>
            <a:xfrm rot="20479966">
              <a:off x="14546253" y="321615"/>
              <a:ext cx="324592" cy="324593"/>
            </a:xfrm>
            <a:prstGeom prst="ellipse">
              <a:avLst/>
            </a:prstGeom>
            <a:solidFill>
              <a:srgbClr val="EF5D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611" name="Shape 2611"/>
            <p:cNvSpPr/>
            <p:nvPr/>
          </p:nvSpPr>
          <p:spPr>
            <a:xfrm rot="20479966">
              <a:off x="2208781" y="3387705"/>
              <a:ext cx="12073550" cy="67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863"/>
                  </a:moveTo>
                  <a:cubicBezTo>
                    <a:pt x="21600" y="20374"/>
                    <a:pt x="21532" y="21600"/>
                    <a:pt x="21447" y="21600"/>
                  </a:cubicBezTo>
                  <a:lnTo>
                    <a:pt x="153" y="20674"/>
                  </a:lnTo>
                  <a:cubicBezTo>
                    <a:pt x="68" y="20674"/>
                    <a:pt x="0" y="19448"/>
                    <a:pt x="0" y="17937"/>
                  </a:cubicBezTo>
                  <a:lnTo>
                    <a:pt x="0" y="2738"/>
                  </a:lnTo>
                  <a:cubicBezTo>
                    <a:pt x="0" y="1227"/>
                    <a:pt x="68" y="0"/>
                    <a:pt x="153" y="0"/>
                  </a:cubicBezTo>
                  <a:lnTo>
                    <a:pt x="21447" y="926"/>
                  </a:lnTo>
                  <a:cubicBezTo>
                    <a:pt x="21532" y="926"/>
                    <a:pt x="21600" y="2152"/>
                    <a:pt x="21600" y="3663"/>
                  </a:cubicBezTo>
                  <a:cubicBezTo>
                    <a:pt x="21600" y="3663"/>
                    <a:pt x="21600" y="18863"/>
                    <a:pt x="21600" y="188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612" name="Shape 2612"/>
            <p:cNvSpPr/>
            <p:nvPr/>
          </p:nvSpPr>
          <p:spPr>
            <a:xfrm rot="20479966">
              <a:off x="2706858" y="5351240"/>
              <a:ext cx="271024" cy="35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67" y="0"/>
                  </a:moveTo>
                  <a:lnTo>
                    <a:pt x="344" y="0"/>
                  </a:lnTo>
                  <a:cubicBezTo>
                    <a:pt x="153" y="0"/>
                    <a:pt x="0" y="128"/>
                    <a:pt x="0" y="288"/>
                  </a:cubicBezTo>
                  <a:lnTo>
                    <a:pt x="0" y="21314"/>
                  </a:lnTo>
                  <a:cubicBezTo>
                    <a:pt x="0" y="21472"/>
                    <a:pt x="153" y="21600"/>
                    <a:pt x="344" y="21600"/>
                  </a:cubicBezTo>
                  <a:lnTo>
                    <a:pt x="21253" y="21600"/>
                  </a:lnTo>
                  <a:cubicBezTo>
                    <a:pt x="21445" y="21600"/>
                    <a:pt x="21600" y="21472"/>
                    <a:pt x="21600" y="21314"/>
                  </a:cubicBezTo>
                  <a:lnTo>
                    <a:pt x="21600" y="5943"/>
                  </a:lnTo>
                  <a:cubicBezTo>
                    <a:pt x="21600" y="5943"/>
                    <a:pt x="14067" y="0"/>
                    <a:pt x="14067" y="0"/>
                  </a:cubicBezTo>
                  <a:close/>
                </a:path>
              </a:pathLst>
            </a:custGeom>
            <a:solidFill>
              <a:srgbClr val="E2E2E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613" name="Shape 2613"/>
            <p:cNvSpPr/>
            <p:nvPr/>
          </p:nvSpPr>
          <p:spPr>
            <a:xfrm rot="20479966">
              <a:off x="2840736" y="5328641"/>
              <a:ext cx="94516" cy="9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452" y="21406"/>
                  </a:lnTo>
                  <a:cubicBezTo>
                    <a:pt x="1452" y="21406"/>
                    <a:pt x="13" y="21204"/>
                    <a:pt x="25" y="19598"/>
                  </a:cubicBezTo>
                  <a:cubicBezTo>
                    <a:pt x="45" y="17985"/>
                    <a:pt x="0" y="0"/>
                    <a:pt x="0" y="0"/>
                  </a:cubicBezTo>
                </a:path>
              </a:pathLst>
            </a:custGeom>
            <a:solidFill>
              <a:srgbClr val="C6C6C7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614" name="Shape 2614"/>
            <p:cNvSpPr/>
            <p:nvPr/>
          </p:nvSpPr>
          <p:spPr>
            <a:xfrm rot="20479966">
              <a:off x="196184" y="2959732"/>
              <a:ext cx="14920562" cy="112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6481" y="0"/>
                  </a:moveTo>
                  <a:cubicBezTo>
                    <a:pt x="6476" y="0"/>
                    <a:pt x="6470" y="28"/>
                    <a:pt x="6466" y="84"/>
                  </a:cubicBezTo>
                  <a:cubicBezTo>
                    <a:pt x="6458" y="193"/>
                    <a:pt x="6458" y="366"/>
                    <a:pt x="6466" y="475"/>
                  </a:cubicBezTo>
                  <a:lnTo>
                    <a:pt x="6515" y="1217"/>
                  </a:lnTo>
                  <a:lnTo>
                    <a:pt x="6466" y="1958"/>
                  </a:lnTo>
                  <a:cubicBezTo>
                    <a:pt x="6458" y="2068"/>
                    <a:pt x="6458" y="2248"/>
                    <a:pt x="6466" y="2358"/>
                  </a:cubicBezTo>
                  <a:cubicBezTo>
                    <a:pt x="6474" y="2467"/>
                    <a:pt x="6488" y="2467"/>
                    <a:pt x="6496" y="2358"/>
                  </a:cubicBezTo>
                  <a:lnTo>
                    <a:pt x="6543" y="1641"/>
                  </a:lnTo>
                  <a:lnTo>
                    <a:pt x="6590" y="2358"/>
                  </a:lnTo>
                  <a:cubicBezTo>
                    <a:pt x="6598" y="2467"/>
                    <a:pt x="6611" y="2467"/>
                    <a:pt x="6620" y="2358"/>
                  </a:cubicBezTo>
                  <a:cubicBezTo>
                    <a:pt x="6628" y="2248"/>
                    <a:pt x="6628" y="2068"/>
                    <a:pt x="6620" y="1958"/>
                  </a:cubicBezTo>
                  <a:lnTo>
                    <a:pt x="6571" y="1217"/>
                  </a:lnTo>
                  <a:lnTo>
                    <a:pt x="6620" y="475"/>
                  </a:lnTo>
                  <a:cubicBezTo>
                    <a:pt x="6628" y="366"/>
                    <a:pt x="6628" y="193"/>
                    <a:pt x="6620" y="84"/>
                  </a:cubicBezTo>
                  <a:cubicBezTo>
                    <a:pt x="6611" y="-27"/>
                    <a:pt x="6598" y="-26"/>
                    <a:pt x="6590" y="84"/>
                  </a:cubicBezTo>
                  <a:lnTo>
                    <a:pt x="6543" y="792"/>
                  </a:lnTo>
                  <a:lnTo>
                    <a:pt x="6496" y="84"/>
                  </a:lnTo>
                  <a:cubicBezTo>
                    <a:pt x="6492" y="29"/>
                    <a:pt x="6487" y="1"/>
                    <a:pt x="6481" y="0"/>
                  </a:cubicBezTo>
                  <a:close/>
                  <a:moveTo>
                    <a:pt x="463" y="309"/>
                  </a:moveTo>
                  <a:cubicBezTo>
                    <a:pt x="449" y="309"/>
                    <a:pt x="435" y="350"/>
                    <a:pt x="425" y="434"/>
                  </a:cubicBezTo>
                  <a:cubicBezTo>
                    <a:pt x="414" y="517"/>
                    <a:pt x="405" y="637"/>
                    <a:pt x="399" y="792"/>
                  </a:cubicBezTo>
                  <a:cubicBezTo>
                    <a:pt x="394" y="946"/>
                    <a:pt x="391" y="1128"/>
                    <a:pt x="391" y="1333"/>
                  </a:cubicBezTo>
                  <a:cubicBezTo>
                    <a:pt x="391" y="1660"/>
                    <a:pt x="397" y="1913"/>
                    <a:pt x="409" y="2091"/>
                  </a:cubicBezTo>
                  <a:cubicBezTo>
                    <a:pt x="421" y="2269"/>
                    <a:pt x="438" y="2358"/>
                    <a:pt x="460" y="2358"/>
                  </a:cubicBezTo>
                  <a:cubicBezTo>
                    <a:pt x="475" y="2358"/>
                    <a:pt x="488" y="2334"/>
                    <a:pt x="498" y="2283"/>
                  </a:cubicBezTo>
                  <a:lnTo>
                    <a:pt x="498" y="2074"/>
                  </a:lnTo>
                  <a:cubicBezTo>
                    <a:pt x="485" y="2124"/>
                    <a:pt x="473" y="2149"/>
                    <a:pt x="463" y="2149"/>
                  </a:cubicBezTo>
                  <a:cubicBezTo>
                    <a:pt x="446" y="2149"/>
                    <a:pt x="432" y="2083"/>
                    <a:pt x="423" y="1941"/>
                  </a:cubicBezTo>
                  <a:cubicBezTo>
                    <a:pt x="414" y="1799"/>
                    <a:pt x="409" y="1593"/>
                    <a:pt x="409" y="1333"/>
                  </a:cubicBezTo>
                  <a:cubicBezTo>
                    <a:pt x="409" y="1080"/>
                    <a:pt x="414" y="887"/>
                    <a:pt x="424" y="742"/>
                  </a:cubicBezTo>
                  <a:cubicBezTo>
                    <a:pt x="433" y="596"/>
                    <a:pt x="446" y="517"/>
                    <a:pt x="463" y="517"/>
                  </a:cubicBezTo>
                  <a:cubicBezTo>
                    <a:pt x="474" y="517"/>
                    <a:pt x="485" y="555"/>
                    <a:pt x="497" y="625"/>
                  </a:cubicBezTo>
                  <a:lnTo>
                    <a:pt x="504" y="425"/>
                  </a:lnTo>
                  <a:cubicBezTo>
                    <a:pt x="492" y="349"/>
                    <a:pt x="479" y="309"/>
                    <a:pt x="463" y="309"/>
                  </a:cubicBezTo>
                  <a:close/>
                  <a:moveTo>
                    <a:pt x="818" y="309"/>
                  </a:moveTo>
                  <a:lnTo>
                    <a:pt x="758" y="2308"/>
                  </a:lnTo>
                  <a:lnTo>
                    <a:pt x="776" y="2308"/>
                  </a:lnTo>
                  <a:lnTo>
                    <a:pt x="795" y="1675"/>
                  </a:lnTo>
                  <a:lnTo>
                    <a:pt x="855" y="1675"/>
                  </a:lnTo>
                  <a:lnTo>
                    <a:pt x="873" y="2308"/>
                  </a:lnTo>
                  <a:cubicBezTo>
                    <a:pt x="873" y="2308"/>
                    <a:pt x="891" y="2308"/>
                    <a:pt x="891" y="2308"/>
                  </a:cubicBezTo>
                  <a:lnTo>
                    <a:pt x="832" y="309"/>
                  </a:lnTo>
                  <a:lnTo>
                    <a:pt x="818" y="309"/>
                  </a:lnTo>
                  <a:close/>
                  <a:moveTo>
                    <a:pt x="1114" y="309"/>
                  </a:moveTo>
                  <a:lnTo>
                    <a:pt x="1114" y="2424"/>
                  </a:lnTo>
                  <a:lnTo>
                    <a:pt x="1131" y="2424"/>
                  </a:lnTo>
                  <a:lnTo>
                    <a:pt x="1131" y="1650"/>
                  </a:lnTo>
                  <a:cubicBezTo>
                    <a:pt x="1131" y="1456"/>
                    <a:pt x="1134" y="1319"/>
                    <a:pt x="1139" y="1233"/>
                  </a:cubicBezTo>
                  <a:cubicBezTo>
                    <a:pt x="1144" y="1148"/>
                    <a:pt x="1153" y="1100"/>
                    <a:pt x="1165" y="1100"/>
                  </a:cubicBezTo>
                  <a:cubicBezTo>
                    <a:pt x="1174" y="1100"/>
                    <a:pt x="1181" y="1132"/>
                    <a:pt x="1185" y="1192"/>
                  </a:cubicBezTo>
                  <a:cubicBezTo>
                    <a:pt x="1189" y="1251"/>
                    <a:pt x="1191" y="1345"/>
                    <a:pt x="1191" y="1466"/>
                  </a:cubicBezTo>
                  <a:lnTo>
                    <a:pt x="1191" y="2424"/>
                  </a:lnTo>
                  <a:cubicBezTo>
                    <a:pt x="1191" y="2424"/>
                    <a:pt x="1208" y="2424"/>
                    <a:pt x="1208" y="2424"/>
                  </a:cubicBezTo>
                  <a:lnTo>
                    <a:pt x="1208" y="1458"/>
                  </a:lnTo>
                  <a:cubicBezTo>
                    <a:pt x="1208" y="1269"/>
                    <a:pt x="1205" y="1128"/>
                    <a:pt x="1198" y="1042"/>
                  </a:cubicBezTo>
                  <a:cubicBezTo>
                    <a:pt x="1191" y="955"/>
                    <a:pt x="1180" y="917"/>
                    <a:pt x="1167" y="917"/>
                  </a:cubicBezTo>
                  <a:cubicBezTo>
                    <a:pt x="1159" y="917"/>
                    <a:pt x="1152" y="934"/>
                    <a:pt x="1146" y="975"/>
                  </a:cubicBezTo>
                  <a:cubicBezTo>
                    <a:pt x="1140" y="1016"/>
                    <a:pt x="1135" y="1070"/>
                    <a:pt x="1131" y="1142"/>
                  </a:cubicBezTo>
                  <a:lnTo>
                    <a:pt x="1130" y="1142"/>
                  </a:lnTo>
                  <a:cubicBezTo>
                    <a:pt x="1131" y="1091"/>
                    <a:pt x="1131" y="1027"/>
                    <a:pt x="1131" y="950"/>
                  </a:cubicBezTo>
                  <a:lnTo>
                    <a:pt x="1131" y="309"/>
                  </a:lnTo>
                  <a:lnTo>
                    <a:pt x="1114" y="309"/>
                  </a:lnTo>
                  <a:close/>
                  <a:moveTo>
                    <a:pt x="1707" y="309"/>
                  </a:moveTo>
                  <a:lnTo>
                    <a:pt x="1746" y="2299"/>
                  </a:lnTo>
                  <a:lnTo>
                    <a:pt x="1764" y="2299"/>
                  </a:lnTo>
                  <a:lnTo>
                    <a:pt x="1793" y="975"/>
                  </a:lnTo>
                  <a:cubicBezTo>
                    <a:pt x="1797" y="833"/>
                    <a:pt x="1799" y="703"/>
                    <a:pt x="1800" y="584"/>
                  </a:cubicBezTo>
                  <a:cubicBezTo>
                    <a:pt x="1800" y="602"/>
                    <a:pt x="1801" y="660"/>
                    <a:pt x="1803" y="750"/>
                  </a:cubicBezTo>
                  <a:cubicBezTo>
                    <a:pt x="1804" y="840"/>
                    <a:pt x="1806" y="908"/>
                    <a:pt x="1808" y="967"/>
                  </a:cubicBezTo>
                  <a:lnTo>
                    <a:pt x="1838" y="2299"/>
                  </a:lnTo>
                  <a:lnTo>
                    <a:pt x="1855" y="2299"/>
                  </a:lnTo>
                  <a:cubicBezTo>
                    <a:pt x="1855" y="2299"/>
                    <a:pt x="1895" y="309"/>
                    <a:pt x="1895" y="309"/>
                  </a:cubicBezTo>
                  <a:lnTo>
                    <a:pt x="1877" y="309"/>
                  </a:lnTo>
                  <a:lnTo>
                    <a:pt x="1853" y="1541"/>
                  </a:lnTo>
                  <a:cubicBezTo>
                    <a:pt x="1850" y="1726"/>
                    <a:pt x="1847" y="1879"/>
                    <a:pt x="1846" y="2008"/>
                  </a:cubicBezTo>
                  <a:cubicBezTo>
                    <a:pt x="1844" y="1831"/>
                    <a:pt x="1841" y="1674"/>
                    <a:pt x="1838" y="1533"/>
                  </a:cubicBezTo>
                  <a:lnTo>
                    <a:pt x="1810" y="309"/>
                  </a:lnTo>
                  <a:lnTo>
                    <a:pt x="1791" y="309"/>
                  </a:lnTo>
                  <a:lnTo>
                    <a:pt x="1764" y="1525"/>
                  </a:lnTo>
                  <a:cubicBezTo>
                    <a:pt x="1760" y="1683"/>
                    <a:pt x="1758" y="1842"/>
                    <a:pt x="1756" y="2008"/>
                  </a:cubicBezTo>
                  <a:cubicBezTo>
                    <a:pt x="1754" y="1868"/>
                    <a:pt x="1752" y="1714"/>
                    <a:pt x="1749" y="1541"/>
                  </a:cubicBezTo>
                  <a:lnTo>
                    <a:pt x="1725" y="309"/>
                  </a:lnTo>
                  <a:lnTo>
                    <a:pt x="1707" y="309"/>
                  </a:lnTo>
                  <a:close/>
                  <a:moveTo>
                    <a:pt x="2039" y="309"/>
                  </a:moveTo>
                  <a:lnTo>
                    <a:pt x="2039" y="2424"/>
                  </a:lnTo>
                  <a:lnTo>
                    <a:pt x="2051" y="2424"/>
                  </a:lnTo>
                  <a:lnTo>
                    <a:pt x="2054" y="2233"/>
                  </a:lnTo>
                  <a:lnTo>
                    <a:pt x="2056" y="2233"/>
                  </a:lnTo>
                  <a:cubicBezTo>
                    <a:pt x="2060" y="2307"/>
                    <a:pt x="2065" y="2364"/>
                    <a:pt x="2071" y="2399"/>
                  </a:cubicBezTo>
                  <a:cubicBezTo>
                    <a:pt x="2077" y="2435"/>
                    <a:pt x="2083" y="2458"/>
                    <a:pt x="2091" y="2458"/>
                  </a:cubicBezTo>
                  <a:cubicBezTo>
                    <a:pt x="2105" y="2458"/>
                    <a:pt x="2117" y="2385"/>
                    <a:pt x="2125" y="2249"/>
                  </a:cubicBezTo>
                  <a:cubicBezTo>
                    <a:pt x="2133" y="2114"/>
                    <a:pt x="2138" y="1928"/>
                    <a:pt x="2138" y="1683"/>
                  </a:cubicBezTo>
                  <a:cubicBezTo>
                    <a:pt x="2138" y="1438"/>
                    <a:pt x="2133" y="1250"/>
                    <a:pt x="2125" y="1117"/>
                  </a:cubicBezTo>
                  <a:cubicBezTo>
                    <a:pt x="2117" y="983"/>
                    <a:pt x="2105" y="917"/>
                    <a:pt x="2091" y="917"/>
                  </a:cubicBezTo>
                  <a:cubicBezTo>
                    <a:pt x="2075" y="917"/>
                    <a:pt x="2064" y="984"/>
                    <a:pt x="2056" y="1133"/>
                  </a:cubicBezTo>
                  <a:lnTo>
                    <a:pt x="2055" y="1133"/>
                  </a:lnTo>
                  <a:cubicBezTo>
                    <a:pt x="2056" y="1042"/>
                    <a:pt x="2056" y="940"/>
                    <a:pt x="2056" y="825"/>
                  </a:cubicBezTo>
                  <a:lnTo>
                    <a:pt x="2056" y="309"/>
                  </a:lnTo>
                  <a:lnTo>
                    <a:pt x="2039" y="309"/>
                  </a:lnTo>
                  <a:close/>
                  <a:moveTo>
                    <a:pt x="2201" y="309"/>
                  </a:moveTo>
                  <a:lnTo>
                    <a:pt x="2145" y="2299"/>
                  </a:lnTo>
                  <a:lnTo>
                    <a:pt x="2162" y="2299"/>
                  </a:lnTo>
                  <a:lnTo>
                    <a:pt x="2218" y="309"/>
                  </a:lnTo>
                  <a:cubicBezTo>
                    <a:pt x="2218" y="309"/>
                    <a:pt x="2201" y="309"/>
                    <a:pt x="2201" y="309"/>
                  </a:cubicBezTo>
                  <a:close/>
                  <a:moveTo>
                    <a:pt x="2240" y="309"/>
                  </a:moveTo>
                  <a:lnTo>
                    <a:pt x="2240" y="1591"/>
                  </a:lnTo>
                  <a:cubicBezTo>
                    <a:pt x="2240" y="1820"/>
                    <a:pt x="2245" y="2002"/>
                    <a:pt x="2255" y="2133"/>
                  </a:cubicBezTo>
                  <a:cubicBezTo>
                    <a:pt x="2265" y="2263"/>
                    <a:pt x="2279" y="2324"/>
                    <a:pt x="2297" y="2324"/>
                  </a:cubicBezTo>
                  <a:cubicBezTo>
                    <a:pt x="2315" y="2324"/>
                    <a:pt x="2329" y="2262"/>
                    <a:pt x="2339" y="2133"/>
                  </a:cubicBezTo>
                  <a:cubicBezTo>
                    <a:pt x="2350" y="2003"/>
                    <a:pt x="2354" y="1826"/>
                    <a:pt x="2354" y="1600"/>
                  </a:cubicBezTo>
                  <a:lnTo>
                    <a:pt x="2354" y="309"/>
                  </a:lnTo>
                  <a:cubicBezTo>
                    <a:pt x="2354" y="309"/>
                    <a:pt x="2337" y="309"/>
                    <a:pt x="2337" y="309"/>
                  </a:cubicBezTo>
                  <a:lnTo>
                    <a:pt x="2337" y="1608"/>
                  </a:lnTo>
                  <a:cubicBezTo>
                    <a:pt x="2337" y="1775"/>
                    <a:pt x="2334" y="1902"/>
                    <a:pt x="2327" y="1991"/>
                  </a:cubicBezTo>
                  <a:cubicBezTo>
                    <a:pt x="2320" y="2080"/>
                    <a:pt x="2311" y="2124"/>
                    <a:pt x="2298" y="2124"/>
                  </a:cubicBezTo>
                  <a:cubicBezTo>
                    <a:pt x="2285" y="2124"/>
                    <a:pt x="2275" y="2080"/>
                    <a:pt x="2268" y="1991"/>
                  </a:cubicBezTo>
                  <a:cubicBezTo>
                    <a:pt x="2261" y="1902"/>
                    <a:pt x="2258" y="1774"/>
                    <a:pt x="2258" y="1608"/>
                  </a:cubicBezTo>
                  <a:lnTo>
                    <a:pt x="2258" y="309"/>
                  </a:lnTo>
                  <a:lnTo>
                    <a:pt x="2240" y="309"/>
                  </a:lnTo>
                  <a:close/>
                  <a:moveTo>
                    <a:pt x="2404" y="309"/>
                  </a:moveTo>
                  <a:cubicBezTo>
                    <a:pt x="2402" y="309"/>
                    <a:pt x="2399" y="326"/>
                    <a:pt x="2397" y="350"/>
                  </a:cubicBezTo>
                  <a:cubicBezTo>
                    <a:pt x="2395" y="374"/>
                    <a:pt x="2394" y="407"/>
                    <a:pt x="2394" y="459"/>
                  </a:cubicBezTo>
                  <a:cubicBezTo>
                    <a:pt x="2394" y="510"/>
                    <a:pt x="2395" y="550"/>
                    <a:pt x="2397" y="575"/>
                  </a:cubicBezTo>
                  <a:cubicBezTo>
                    <a:pt x="2399" y="600"/>
                    <a:pt x="2402" y="617"/>
                    <a:pt x="2404" y="617"/>
                  </a:cubicBezTo>
                  <a:cubicBezTo>
                    <a:pt x="2407" y="617"/>
                    <a:pt x="2409" y="600"/>
                    <a:pt x="2411" y="575"/>
                  </a:cubicBezTo>
                  <a:cubicBezTo>
                    <a:pt x="2413" y="550"/>
                    <a:pt x="2414" y="510"/>
                    <a:pt x="2414" y="459"/>
                  </a:cubicBezTo>
                  <a:cubicBezTo>
                    <a:pt x="2414" y="408"/>
                    <a:pt x="2413" y="375"/>
                    <a:pt x="2411" y="350"/>
                  </a:cubicBezTo>
                  <a:cubicBezTo>
                    <a:pt x="2409" y="326"/>
                    <a:pt x="2407" y="309"/>
                    <a:pt x="2404" y="309"/>
                  </a:cubicBezTo>
                  <a:close/>
                  <a:moveTo>
                    <a:pt x="4658" y="309"/>
                  </a:moveTo>
                  <a:lnTo>
                    <a:pt x="4658" y="2424"/>
                  </a:lnTo>
                  <a:lnTo>
                    <a:pt x="4670" y="2424"/>
                  </a:lnTo>
                  <a:lnTo>
                    <a:pt x="4674" y="2233"/>
                  </a:lnTo>
                  <a:lnTo>
                    <a:pt x="4675" y="2233"/>
                  </a:lnTo>
                  <a:cubicBezTo>
                    <a:pt x="4679" y="2307"/>
                    <a:pt x="4684" y="2364"/>
                    <a:pt x="4690" y="2399"/>
                  </a:cubicBezTo>
                  <a:cubicBezTo>
                    <a:pt x="4696" y="2435"/>
                    <a:pt x="4703" y="2458"/>
                    <a:pt x="4710" y="2458"/>
                  </a:cubicBezTo>
                  <a:cubicBezTo>
                    <a:pt x="4725" y="2458"/>
                    <a:pt x="4736" y="2385"/>
                    <a:pt x="4744" y="2249"/>
                  </a:cubicBezTo>
                  <a:cubicBezTo>
                    <a:pt x="4752" y="2114"/>
                    <a:pt x="4757" y="1928"/>
                    <a:pt x="4757" y="1683"/>
                  </a:cubicBezTo>
                  <a:cubicBezTo>
                    <a:pt x="4757" y="1438"/>
                    <a:pt x="4753" y="1250"/>
                    <a:pt x="4745" y="1117"/>
                  </a:cubicBezTo>
                  <a:cubicBezTo>
                    <a:pt x="4737" y="983"/>
                    <a:pt x="4725" y="917"/>
                    <a:pt x="4710" y="917"/>
                  </a:cubicBezTo>
                  <a:cubicBezTo>
                    <a:pt x="4695" y="917"/>
                    <a:pt x="4683" y="984"/>
                    <a:pt x="4675" y="1133"/>
                  </a:cubicBezTo>
                  <a:lnTo>
                    <a:pt x="4674" y="1133"/>
                  </a:lnTo>
                  <a:cubicBezTo>
                    <a:pt x="4675" y="1042"/>
                    <a:pt x="4675" y="940"/>
                    <a:pt x="4675" y="825"/>
                  </a:cubicBezTo>
                  <a:lnTo>
                    <a:pt x="4675" y="309"/>
                  </a:lnTo>
                  <a:lnTo>
                    <a:pt x="4658" y="309"/>
                  </a:lnTo>
                  <a:close/>
                  <a:moveTo>
                    <a:pt x="1054" y="467"/>
                  </a:moveTo>
                  <a:lnTo>
                    <a:pt x="1048" y="792"/>
                  </a:lnTo>
                  <a:lnTo>
                    <a:pt x="1031" y="883"/>
                  </a:lnTo>
                  <a:lnTo>
                    <a:pt x="1031" y="992"/>
                  </a:lnTo>
                  <a:lnTo>
                    <a:pt x="1048" y="992"/>
                  </a:lnTo>
                  <a:lnTo>
                    <a:pt x="1048" y="1875"/>
                  </a:lnTo>
                  <a:cubicBezTo>
                    <a:pt x="1048" y="2178"/>
                    <a:pt x="1058" y="2333"/>
                    <a:pt x="1079" y="2333"/>
                  </a:cubicBezTo>
                  <a:cubicBezTo>
                    <a:pt x="1082" y="2333"/>
                    <a:pt x="1086" y="2332"/>
                    <a:pt x="1089" y="2324"/>
                  </a:cubicBezTo>
                  <a:cubicBezTo>
                    <a:pt x="1093" y="2316"/>
                    <a:pt x="1096" y="2303"/>
                    <a:pt x="1098" y="2291"/>
                  </a:cubicBezTo>
                  <a:lnTo>
                    <a:pt x="1098" y="2116"/>
                  </a:lnTo>
                  <a:cubicBezTo>
                    <a:pt x="1096" y="2123"/>
                    <a:pt x="1094" y="2135"/>
                    <a:pt x="1091" y="2141"/>
                  </a:cubicBezTo>
                  <a:cubicBezTo>
                    <a:pt x="1088" y="2147"/>
                    <a:pt x="1085" y="2149"/>
                    <a:pt x="1082" y="2149"/>
                  </a:cubicBezTo>
                  <a:cubicBezTo>
                    <a:pt x="1076" y="2149"/>
                    <a:pt x="1072" y="2122"/>
                    <a:pt x="1069" y="2074"/>
                  </a:cubicBezTo>
                  <a:cubicBezTo>
                    <a:pt x="1066" y="2026"/>
                    <a:pt x="1064" y="1956"/>
                    <a:pt x="1064" y="1866"/>
                  </a:cubicBezTo>
                  <a:lnTo>
                    <a:pt x="1064" y="992"/>
                  </a:lnTo>
                  <a:lnTo>
                    <a:pt x="1097" y="992"/>
                  </a:lnTo>
                  <a:lnTo>
                    <a:pt x="1097" y="817"/>
                  </a:lnTo>
                  <a:lnTo>
                    <a:pt x="1064" y="817"/>
                  </a:lnTo>
                  <a:lnTo>
                    <a:pt x="1064" y="467"/>
                  </a:lnTo>
                  <a:lnTo>
                    <a:pt x="1054" y="467"/>
                  </a:lnTo>
                  <a:close/>
                  <a:moveTo>
                    <a:pt x="2972" y="467"/>
                  </a:moveTo>
                  <a:cubicBezTo>
                    <a:pt x="2967" y="467"/>
                    <a:pt x="2962" y="495"/>
                    <a:pt x="2958" y="550"/>
                  </a:cubicBezTo>
                  <a:cubicBezTo>
                    <a:pt x="2950" y="660"/>
                    <a:pt x="2950" y="839"/>
                    <a:pt x="2958" y="950"/>
                  </a:cubicBezTo>
                  <a:lnTo>
                    <a:pt x="3006" y="1691"/>
                  </a:lnTo>
                  <a:lnTo>
                    <a:pt x="2958" y="2433"/>
                  </a:lnTo>
                  <a:cubicBezTo>
                    <a:pt x="2950" y="2543"/>
                    <a:pt x="2950" y="2715"/>
                    <a:pt x="2958" y="2824"/>
                  </a:cubicBezTo>
                  <a:cubicBezTo>
                    <a:pt x="2966" y="2935"/>
                    <a:pt x="2979" y="2935"/>
                    <a:pt x="2987" y="2824"/>
                  </a:cubicBezTo>
                  <a:lnTo>
                    <a:pt x="3034" y="2116"/>
                  </a:lnTo>
                  <a:lnTo>
                    <a:pt x="3081" y="2824"/>
                  </a:lnTo>
                  <a:cubicBezTo>
                    <a:pt x="3089" y="2935"/>
                    <a:pt x="3103" y="2935"/>
                    <a:pt x="3111" y="2824"/>
                  </a:cubicBezTo>
                  <a:cubicBezTo>
                    <a:pt x="3120" y="2715"/>
                    <a:pt x="3120" y="2543"/>
                    <a:pt x="3111" y="2433"/>
                  </a:cubicBezTo>
                  <a:lnTo>
                    <a:pt x="3062" y="1691"/>
                  </a:lnTo>
                  <a:lnTo>
                    <a:pt x="3111" y="950"/>
                  </a:lnTo>
                  <a:cubicBezTo>
                    <a:pt x="3120" y="839"/>
                    <a:pt x="3120" y="660"/>
                    <a:pt x="3111" y="550"/>
                  </a:cubicBezTo>
                  <a:cubicBezTo>
                    <a:pt x="3103" y="440"/>
                    <a:pt x="3089" y="440"/>
                    <a:pt x="3081" y="550"/>
                  </a:cubicBezTo>
                  <a:lnTo>
                    <a:pt x="3034" y="1267"/>
                  </a:lnTo>
                  <a:lnTo>
                    <a:pt x="2987" y="550"/>
                  </a:lnTo>
                  <a:cubicBezTo>
                    <a:pt x="2983" y="495"/>
                    <a:pt x="2978" y="467"/>
                    <a:pt x="2972" y="467"/>
                  </a:cubicBezTo>
                  <a:close/>
                  <a:moveTo>
                    <a:pt x="3935" y="467"/>
                  </a:moveTo>
                  <a:lnTo>
                    <a:pt x="3935" y="2458"/>
                  </a:lnTo>
                  <a:lnTo>
                    <a:pt x="3951" y="2458"/>
                  </a:lnTo>
                  <a:lnTo>
                    <a:pt x="3951" y="1325"/>
                  </a:lnTo>
                  <a:cubicBezTo>
                    <a:pt x="3951" y="1162"/>
                    <a:pt x="3951" y="988"/>
                    <a:pt x="3950" y="792"/>
                  </a:cubicBezTo>
                  <a:lnTo>
                    <a:pt x="3950" y="792"/>
                  </a:lnTo>
                  <a:lnTo>
                    <a:pt x="4032" y="2458"/>
                  </a:lnTo>
                  <a:lnTo>
                    <a:pt x="4052" y="2458"/>
                  </a:lnTo>
                  <a:cubicBezTo>
                    <a:pt x="4052" y="2458"/>
                    <a:pt x="4052" y="467"/>
                    <a:pt x="4052" y="467"/>
                  </a:cubicBezTo>
                  <a:lnTo>
                    <a:pt x="4035" y="467"/>
                  </a:lnTo>
                  <a:lnTo>
                    <a:pt x="4035" y="1608"/>
                  </a:lnTo>
                  <a:cubicBezTo>
                    <a:pt x="4035" y="1665"/>
                    <a:pt x="4036" y="1767"/>
                    <a:pt x="4036" y="1900"/>
                  </a:cubicBezTo>
                  <a:cubicBezTo>
                    <a:pt x="4037" y="2032"/>
                    <a:pt x="4037" y="2108"/>
                    <a:pt x="4037" y="2133"/>
                  </a:cubicBezTo>
                  <a:lnTo>
                    <a:pt x="4036" y="2133"/>
                  </a:lnTo>
                  <a:lnTo>
                    <a:pt x="3955" y="467"/>
                  </a:lnTo>
                  <a:lnTo>
                    <a:pt x="3935" y="467"/>
                  </a:lnTo>
                  <a:close/>
                  <a:moveTo>
                    <a:pt x="4409" y="467"/>
                  </a:moveTo>
                  <a:lnTo>
                    <a:pt x="4409" y="675"/>
                  </a:lnTo>
                  <a:lnTo>
                    <a:pt x="4457" y="675"/>
                  </a:lnTo>
                  <a:lnTo>
                    <a:pt x="4457" y="2458"/>
                  </a:lnTo>
                  <a:lnTo>
                    <a:pt x="4474" y="2458"/>
                  </a:lnTo>
                  <a:cubicBezTo>
                    <a:pt x="4474" y="2458"/>
                    <a:pt x="4474" y="675"/>
                    <a:pt x="4474" y="675"/>
                  </a:cubicBezTo>
                  <a:lnTo>
                    <a:pt x="4521" y="675"/>
                  </a:lnTo>
                  <a:lnTo>
                    <a:pt x="4521" y="467"/>
                  </a:lnTo>
                  <a:lnTo>
                    <a:pt x="4409" y="467"/>
                  </a:lnTo>
                  <a:close/>
                  <a:moveTo>
                    <a:pt x="825" y="567"/>
                  </a:moveTo>
                  <a:cubicBezTo>
                    <a:pt x="827" y="680"/>
                    <a:pt x="829" y="772"/>
                    <a:pt x="832" y="850"/>
                  </a:cubicBezTo>
                  <a:lnTo>
                    <a:pt x="849" y="1466"/>
                  </a:lnTo>
                  <a:cubicBezTo>
                    <a:pt x="849" y="1466"/>
                    <a:pt x="801" y="1466"/>
                    <a:pt x="801" y="1466"/>
                  </a:cubicBezTo>
                  <a:lnTo>
                    <a:pt x="818" y="850"/>
                  </a:lnTo>
                  <a:cubicBezTo>
                    <a:pt x="821" y="746"/>
                    <a:pt x="823" y="654"/>
                    <a:pt x="825" y="567"/>
                  </a:cubicBezTo>
                  <a:close/>
                  <a:moveTo>
                    <a:pt x="563" y="783"/>
                  </a:moveTo>
                  <a:cubicBezTo>
                    <a:pt x="550" y="783"/>
                    <a:pt x="540" y="821"/>
                    <a:pt x="533" y="892"/>
                  </a:cubicBezTo>
                  <a:cubicBezTo>
                    <a:pt x="525" y="962"/>
                    <a:pt x="522" y="1054"/>
                    <a:pt x="522" y="1175"/>
                  </a:cubicBezTo>
                  <a:cubicBezTo>
                    <a:pt x="522" y="1243"/>
                    <a:pt x="523" y="1301"/>
                    <a:pt x="525" y="1350"/>
                  </a:cubicBezTo>
                  <a:cubicBezTo>
                    <a:pt x="527" y="1399"/>
                    <a:pt x="530" y="1445"/>
                    <a:pt x="535" y="1483"/>
                  </a:cubicBezTo>
                  <a:cubicBezTo>
                    <a:pt x="539" y="1522"/>
                    <a:pt x="546" y="1565"/>
                    <a:pt x="557" y="1616"/>
                  </a:cubicBezTo>
                  <a:cubicBezTo>
                    <a:pt x="568" y="1673"/>
                    <a:pt x="575" y="1725"/>
                    <a:pt x="579" y="1766"/>
                  </a:cubicBezTo>
                  <a:cubicBezTo>
                    <a:pt x="583" y="1808"/>
                    <a:pt x="585" y="1858"/>
                    <a:pt x="585" y="1916"/>
                  </a:cubicBezTo>
                  <a:cubicBezTo>
                    <a:pt x="585" y="1993"/>
                    <a:pt x="582" y="2053"/>
                    <a:pt x="577" y="2091"/>
                  </a:cubicBezTo>
                  <a:cubicBezTo>
                    <a:pt x="573" y="2129"/>
                    <a:pt x="566" y="2141"/>
                    <a:pt x="557" y="2141"/>
                  </a:cubicBezTo>
                  <a:cubicBezTo>
                    <a:pt x="552" y="2141"/>
                    <a:pt x="545" y="2137"/>
                    <a:pt x="539" y="2116"/>
                  </a:cubicBezTo>
                  <a:cubicBezTo>
                    <a:pt x="533" y="2095"/>
                    <a:pt x="527" y="2061"/>
                    <a:pt x="522" y="2024"/>
                  </a:cubicBezTo>
                  <a:lnTo>
                    <a:pt x="522" y="2233"/>
                  </a:lnTo>
                  <a:cubicBezTo>
                    <a:pt x="530" y="2295"/>
                    <a:pt x="542" y="2333"/>
                    <a:pt x="557" y="2333"/>
                  </a:cubicBezTo>
                  <a:cubicBezTo>
                    <a:pt x="571" y="2333"/>
                    <a:pt x="581" y="2291"/>
                    <a:pt x="589" y="2216"/>
                  </a:cubicBezTo>
                  <a:cubicBezTo>
                    <a:pt x="597" y="2141"/>
                    <a:pt x="601" y="2038"/>
                    <a:pt x="601" y="1900"/>
                  </a:cubicBezTo>
                  <a:cubicBezTo>
                    <a:pt x="601" y="1801"/>
                    <a:pt x="599" y="1715"/>
                    <a:pt x="594" y="1650"/>
                  </a:cubicBezTo>
                  <a:cubicBezTo>
                    <a:pt x="590" y="1584"/>
                    <a:pt x="581" y="1523"/>
                    <a:pt x="567" y="1458"/>
                  </a:cubicBezTo>
                  <a:cubicBezTo>
                    <a:pt x="558" y="1410"/>
                    <a:pt x="551" y="1367"/>
                    <a:pt x="547" y="1341"/>
                  </a:cubicBezTo>
                  <a:cubicBezTo>
                    <a:pt x="544" y="1316"/>
                    <a:pt x="541" y="1295"/>
                    <a:pt x="540" y="1267"/>
                  </a:cubicBezTo>
                  <a:cubicBezTo>
                    <a:pt x="538" y="1238"/>
                    <a:pt x="538" y="1206"/>
                    <a:pt x="538" y="1167"/>
                  </a:cubicBezTo>
                  <a:cubicBezTo>
                    <a:pt x="538" y="1108"/>
                    <a:pt x="539" y="1059"/>
                    <a:pt x="543" y="1025"/>
                  </a:cubicBezTo>
                  <a:cubicBezTo>
                    <a:pt x="548" y="991"/>
                    <a:pt x="554" y="975"/>
                    <a:pt x="562" y="975"/>
                  </a:cubicBezTo>
                  <a:cubicBezTo>
                    <a:pt x="571" y="975"/>
                    <a:pt x="581" y="1005"/>
                    <a:pt x="592" y="1067"/>
                  </a:cubicBezTo>
                  <a:lnTo>
                    <a:pt x="599" y="883"/>
                  </a:lnTo>
                  <a:cubicBezTo>
                    <a:pt x="587" y="818"/>
                    <a:pt x="575" y="783"/>
                    <a:pt x="563" y="783"/>
                  </a:cubicBezTo>
                  <a:close/>
                  <a:moveTo>
                    <a:pt x="658" y="783"/>
                  </a:moveTo>
                  <a:cubicBezTo>
                    <a:pt x="645" y="783"/>
                    <a:pt x="635" y="821"/>
                    <a:pt x="627" y="892"/>
                  </a:cubicBezTo>
                  <a:cubicBezTo>
                    <a:pt x="620" y="962"/>
                    <a:pt x="616" y="1054"/>
                    <a:pt x="616" y="1175"/>
                  </a:cubicBezTo>
                  <a:cubicBezTo>
                    <a:pt x="616" y="1243"/>
                    <a:pt x="617" y="1301"/>
                    <a:pt x="619" y="1350"/>
                  </a:cubicBezTo>
                  <a:cubicBezTo>
                    <a:pt x="621" y="1399"/>
                    <a:pt x="625" y="1445"/>
                    <a:pt x="629" y="1483"/>
                  </a:cubicBezTo>
                  <a:cubicBezTo>
                    <a:pt x="634" y="1522"/>
                    <a:pt x="641" y="1565"/>
                    <a:pt x="652" y="1616"/>
                  </a:cubicBezTo>
                  <a:cubicBezTo>
                    <a:pt x="663" y="1673"/>
                    <a:pt x="670" y="1725"/>
                    <a:pt x="674" y="1766"/>
                  </a:cubicBezTo>
                  <a:cubicBezTo>
                    <a:pt x="678" y="1808"/>
                    <a:pt x="679" y="1858"/>
                    <a:pt x="679" y="1916"/>
                  </a:cubicBezTo>
                  <a:cubicBezTo>
                    <a:pt x="679" y="1993"/>
                    <a:pt x="677" y="2053"/>
                    <a:pt x="672" y="2091"/>
                  </a:cubicBezTo>
                  <a:cubicBezTo>
                    <a:pt x="668" y="2129"/>
                    <a:pt x="661" y="2141"/>
                    <a:pt x="652" y="2141"/>
                  </a:cubicBezTo>
                  <a:cubicBezTo>
                    <a:pt x="646" y="2141"/>
                    <a:pt x="640" y="2137"/>
                    <a:pt x="634" y="2116"/>
                  </a:cubicBezTo>
                  <a:cubicBezTo>
                    <a:pt x="628" y="2095"/>
                    <a:pt x="622" y="2061"/>
                    <a:pt x="617" y="2024"/>
                  </a:cubicBezTo>
                  <a:lnTo>
                    <a:pt x="617" y="2233"/>
                  </a:lnTo>
                  <a:cubicBezTo>
                    <a:pt x="625" y="2295"/>
                    <a:pt x="636" y="2333"/>
                    <a:pt x="651" y="2333"/>
                  </a:cubicBezTo>
                  <a:cubicBezTo>
                    <a:pt x="665" y="2333"/>
                    <a:pt x="677" y="2291"/>
                    <a:pt x="684" y="2216"/>
                  </a:cubicBezTo>
                  <a:cubicBezTo>
                    <a:pt x="692" y="2141"/>
                    <a:pt x="696" y="2038"/>
                    <a:pt x="696" y="1900"/>
                  </a:cubicBezTo>
                  <a:cubicBezTo>
                    <a:pt x="696" y="1801"/>
                    <a:pt x="693" y="1715"/>
                    <a:pt x="689" y="1650"/>
                  </a:cubicBezTo>
                  <a:cubicBezTo>
                    <a:pt x="684" y="1584"/>
                    <a:pt x="675" y="1523"/>
                    <a:pt x="662" y="1458"/>
                  </a:cubicBezTo>
                  <a:cubicBezTo>
                    <a:pt x="652" y="1410"/>
                    <a:pt x="646" y="1367"/>
                    <a:pt x="642" y="1341"/>
                  </a:cubicBezTo>
                  <a:cubicBezTo>
                    <a:pt x="639" y="1316"/>
                    <a:pt x="636" y="1295"/>
                    <a:pt x="635" y="1267"/>
                  </a:cubicBezTo>
                  <a:cubicBezTo>
                    <a:pt x="633" y="1238"/>
                    <a:pt x="632" y="1206"/>
                    <a:pt x="632" y="1167"/>
                  </a:cubicBezTo>
                  <a:cubicBezTo>
                    <a:pt x="632" y="1108"/>
                    <a:pt x="635" y="1059"/>
                    <a:pt x="639" y="1025"/>
                  </a:cubicBezTo>
                  <a:cubicBezTo>
                    <a:pt x="643" y="991"/>
                    <a:pt x="649" y="975"/>
                    <a:pt x="657" y="975"/>
                  </a:cubicBezTo>
                  <a:cubicBezTo>
                    <a:pt x="666" y="975"/>
                    <a:pt x="676" y="1005"/>
                    <a:pt x="688" y="1067"/>
                  </a:cubicBezTo>
                  <a:lnTo>
                    <a:pt x="693" y="883"/>
                  </a:lnTo>
                  <a:cubicBezTo>
                    <a:pt x="682" y="818"/>
                    <a:pt x="670" y="783"/>
                    <a:pt x="658" y="783"/>
                  </a:cubicBezTo>
                  <a:close/>
                  <a:moveTo>
                    <a:pt x="1284" y="783"/>
                  </a:moveTo>
                  <a:cubicBezTo>
                    <a:pt x="1268" y="783"/>
                    <a:pt x="1256" y="856"/>
                    <a:pt x="1247" y="992"/>
                  </a:cubicBezTo>
                  <a:cubicBezTo>
                    <a:pt x="1238" y="1127"/>
                    <a:pt x="1233" y="1315"/>
                    <a:pt x="1233" y="1558"/>
                  </a:cubicBezTo>
                  <a:cubicBezTo>
                    <a:pt x="1233" y="1715"/>
                    <a:pt x="1235" y="1849"/>
                    <a:pt x="1239" y="1966"/>
                  </a:cubicBezTo>
                  <a:cubicBezTo>
                    <a:pt x="1243" y="2083"/>
                    <a:pt x="1250" y="2170"/>
                    <a:pt x="1257" y="2233"/>
                  </a:cubicBezTo>
                  <a:cubicBezTo>
                    <a:pt x="1265" y="2295"/>
                    <a:pt x="1274" y="2333"/>
                    <a:pt x="1284" y="2333"/>
                  </a:cubicBezTo>
                  <a:cubicBezTo>
                    <a:pt x="1300" y="2333"/>
                    <a:pt x="1313" y="2261"/>
                    <a:pt x="1322" y="2124"/>
                  </a:cubicBezTo>
                  <a:cubicBezTo>
                    <a:pt x="1331" y="1988"/>
                    <a:pt x="1336" y="1801"/>
                    <a:pt x="1336" y="1558"/>
                  </a:cubicBezTo>
                  <a:cubicBezTo>
                    <a:pt x="1336" y="1322"/>
                    <a:pt x="1331" y="1130"/>
                    <a:pt x="1322" y="992"/>
                  </a:cubicBezTo>
                  <a:cubicBezTo>
                    <a:pt x="1313" y="853"/>
                    <a:pt x="1300" y="783"/>
                    <a:pt x="1284" y="783"/>
                  </a:cubicBezTo>
                  <a:close/>
                  <a:moveTo>
                    <a:pt x="1426" y="783"/>
                  </a:moveTo>
                  <a:cubicBezTo>
                    <a:pt x="1419" y="783"/>
                    <a:pt x="1413" y="814"/>
                    <a:pt x="1407" y="867"/>
                  </a:cubicBezTo>
                  <a:cubicBezTo>
                    <a:pt x="1401" y="919"/>
                    <a:pt x="1396" y="994"/>
                    <a:pt x="1392" y="1092"/>
                  </a:cubicBezTo>
                  <a:lnTo>
                    <a:pt x="1391" y="1092"/>
                  </a:lnTo>
                  <a:lnTo>
                    <a:pt x="1389" y="817"/>
                  </a:lnTo>
                  <a:lnTo>
                    <a:pt x="1375" y="817"/>
                  </a:lnTo>
                  <a:lnTo>
                    <a:pt x="1375" y="2299"/>
                  </a:lnTo>
                  <a:lnTo>
                    <a:pt x="1392" y="2299"/>
                  </a:lnTo>
                  <a:lnTo>
                    <a:pt x="1392" y="1500"/>
                  </a:lnTo>
                  <a:cubicBezTo>
                    <a:pt x="1392" y="1354"/>
                    <a:pt x="1395" y="1239"/>
                    <a:pt x="1401" y="1142"/>
                  </a:cubicBezTo>
                  <a:cubicBezTo>
                    <a:pt x="1408" y="1044"/>
                    <a:pt x="1416" y="992"/>
                    <a:pt x="1425" y="992"/>
                  </a:cubicBezTo>
                  <a:cubicBezTo>
                    <a:pt x="1429" y="992"/>
                    <a:pt x="1432" y="995"/>
                    <a:pt x="1437" y="1008"/>
                  </a:cubicBezTo>
                  <a:lnTo>
                    <a:pt x="1439" y="800"/>
                  </a:lnTo>
                  <a:cubicBezTo>
                    <a:pt x="1436" y="789"/>
                    <a:pt x="1431" y="783"/>
                    <a:pt x="1426" y="783"/>
                  </a:cubicBezTo>
                  <a:close/>
                  <a:moveTo>
                    <a:pt x="1969" y="783"/>
                  </a:moveTo>
                  <a:cubicBezTo>
                    <a:pt x="1954" y="783"/>
                    <a:pt x="1942" y="859"/>
                    <a:pt x="1934" y="1000"/>
                  </a:cubicBezTo>
                  <a:cubicBezTo>
                    <a:pt x="1925" y="1141"/>
                    <a:pt x="1920" y="1326"/>
                    <a:pt x="1920" y="1566"/>
                  </a:cubicBezTo>
                  <a:cubicBezTo>
                    <a:pt x="1920" y="1805"/>
                    <a:pt x="1925" y="1999"/>
                    <a:pt x="1935" y="2133"/>
                  </a:cubicBezTo>
                  <a:cubicBezTo>
                    <a:pt x="1944" y="2267"/>
                    <a:pt x="1957" y="2333"/>
                    <a:pt x="1974" y="2333"/>
                  </a:cubicBezTo>
                  <a:cubicBezTo>
                    <a:pt x="1981" y="2333"/>
                    <a:pt x="1988" y="2323"/>
                    <a:pt x="1993" y="2308"/>
                  </a:cubicBezTo>
                  <a:cubicBezTo>
                    <a:pt x="1998" y="2293"/>
                    <a:pt x="2004" y="2267"/>
                    <a:pt x="2010" y="2233"/>
                  </a:cubicBezTo>
                  <a:lnTo>
                    <a:pt x="2010" y="2033"/>
                  </a:lnTo>
                  <a:cubicBezTo>
                    <a:pt x="1998" y="2100"/>
                    <a:pt x="1986" y="2133"/>
                    <a:pt x="1974" y="2133"/>
                  </a:cubicBezTo>
                  <a:cubicBezTo>
                    <a:pt x="1963" y="2133"/>
                    <a:pt x="1954" y="2090"/>
                    <a:pt x="1948" y="1999"/>
                  </a:cubicBezTo>
                  <a:cubicBezTo>
                    <a:pt x="1942" y="1909"/>
                    <a:pt x="1938" y="1775"/>
                    <a:pt x="1938" y="1600"/>
                  </a:cubicBezTo>
                  <a:lnTo>
                    <a:pt x="2015" y="1600"/>
                  </a:lnTo>
                  <a:lnTo>
                    <a:pt x="2015" y="1458"/>
                  </a:lnTo>
                  <a:cubicBezTo>
                    <a:pt x="2015" y="1257"/>
                    <a:pt x="2011" y="1089"/>
                    <a:pt x="2002" y="967"/>
                  </a:cubicBezTo>
                  <a:cubicBezTo>
                    <a:pt x="1994" y="844"/>
                    <a:pt x="1983" y="783"/>
                    <a:pt x="1969" y="783"/>
                  </a:cubicBezTo>
                  <a:close/>
                  <a:moveTo>
                    <a:pt x="2396" y="867"/>
                  </a:moveTo>
                  <a:lnTo>
                    <a:pt x="2396" y="2358"/>
                  </a:lnTo>
                  <a:lnTo>
                    <a:pt x="2413" y="2358"/>
                  </a:lnTo>
                  <a:cubicBezTo>
                    <a:pt x="2413" y="2358"/>
                    <a:pt x="2413" y="867"/>
                    <a:pt x="2413" y="867"/>
                  </a:cubicBezTo>
                  <a:lnTo>
                    <a:pt x="2396" y="867"/>
                  </a:lnTo>
                  <a:close/>
                  <a:moveTo>
                    <a:pt x="913" y="942"/>
                  </a:moveTo>
                  <a:lnTo>
                    <a:pt x="913" y="1916"/>
                  </a:lnTo>
                  <a:cubicBezTo>
                    <a:pt x="913" y="2105"/>
                    <a:pt x="916" y="2247"/>
                    <a:pt x="923" y="2333"/>
                  </a:cubicBezTo>
                  <a:cubicBezTo>
                    <a:pt x="930" y="2419"/>
                    <a:pt x="940" y="2458"/>
                    <a:pt x="954" y="2458"/>
                  </a:cubicBezTo>
                  <a:cubicBezTo>
                    <a:pt x="962" y="2458"/>
                    <a:pt x="968" y="2438"/>
                    <a:pt x="974" y="2399"/>
                  </a:cubicBezTo>
                  <a:cubicBezTo>
                    <a:pt x="980" y="2360"/>
                    <a:pt x="986" y="2306"/>
                    <a:pt x="989" y="2233"/>
                  </a:cubicBezTo>
                  <a:lnTo>
                    <a:pt x="990" y="2233"/>
                  </a:lnTo>
                  <a:lnTo>
                    <a:pt x="992" y="2433"/>
                  </a:lnTo>
                  <a:lnTo>
                    <a:pt x="1006" y="2433"/>
                  </a:lnTo>
                  <a:lnTo>
                    <a:pt x="1006" y="942"/>
                  </a:lnTo>
                  <a:lnTo>
                    <a:pt x="989" y="942"/>
                  </a:lnTo>
                  <a:lnTo>
                    <a:pt x="989" y="1725"/>
                  </a:lnTo>
                  <a:cubicBezTo>
                    <a:pt x="989" y="1918"/>
                    <a:pt x="987" y="2056"/>
                    <a:pt x="981" y="2141"/>
                  </a:cubicBezTo>
                  <a:cubicBezTo>
                    <a:pt x="976" y="2226"/>
                    <a:pt x="967" y="2274"/>
                    <a:pt x="955" y="2274"/>
                  </a:cubicBezTo>
                  <a:cubicBezTo>
                    <a:pt x="947" y="2274"/>
                    <a:pt x="940" y="2243"/>
                    <a:pt x="936" y="2183"/>
                  </a:cubicBezTo>
                  <a:cubicBezTo>
                    <a:pt x="932" y="2123"/>
                    <a:pt x="930" y="2029"/>
                    <a:pt x="930" y="1908"/>
                  </a:cubicBezTo>
                  <a:lnTo>
                    <a:pt x="930" y="942"/>
                  </a:lnTo>
                  <a:cubicBezTo>
                    <a:pt x="930" y="942"/>
                    <a:pt x="913" y="942"/>
                    <a:pt x="913" y="942"/>
                  </a:cubicBezTo>
                  <a:close/>
                  <a:moveTo>
                    <a:pt x="4138" y="942"/>
                  </a:moveTo>
                  <a:cubicBezTo>
                    <a:pt x="4123" y="942"/>
                    <a:pt x="4111" y="1017"/>
                    <a:pt x="4102" y="1158"/>
                  </a:cubicBezTo>
                  <a:cubicBezTo>
                    <a:pt x="4094" y="1300"/>
                    <a:pt x="4089" y="1484"/>
                    <a:pt x="4089" y="1725"/>
                  </a:cubicBezTo>
                  <a:cubicBezTo>
                    <a:pt x="4089" y="1963"/>
                    <a:pt x="4094" y="2148"/>
                    <a:pt x="4104" y="2283"/>
                  </a:cubicBezTo>
                  <a:cubicBezTo>
                    <a:pt x="4113" y="2417"/>
                    <a:pt x="4126" y="2491"/>
                    <a:pt x="4143" y="2491"/>
                  </a:cubicBezTo>
                  <a:cubicBezTo>
                    <a:pt x="4150" y="2491"/>
                    <a:pt x="4157" y="2481"/>
                    <a:pt x="4162" y="2466"/>
                  </a:cubicBezTo>
                  <a:cubicBezTo>
                    <a:pt x="4167" y="2451"/>
                    <a:pt x="4173" y="2425"/>
                    <a:pt x="4179" y="2391"/>
                  </a:cubicBezTo>
                  <a:lnTo>
                    <a:pt x="4179" y="2191"/>
                  </a:lnTo>
                  <a:cubicBezTo>
                    <a:pt x="4168" y="2258"/>
                    <a:pt x="4155" y="2291"/>
                    <a:pt x="4143" y="2291"/>
                  </a:cubicBezTo>
                  <a:cubicBezTo>
                    <a:pt x="4132" y="2291"/>
                    <a:pt x="4123" y="2248"/>
                    <a:pt x="4117" y="2158"/>
                  </a:cubicBezTo>
                  <a:cubicBezTo>
                    <a:pt x="4111" y="2067"/>
                    <a:pt x="4107" y="1933"/>
                    <a:pt x="4107" y="1758"/>
                  </a:cubicBezTo>
                  <a:lnTo>
                    <a:pt x="4184" y="1758"/>
                  </a:lnTo>
                  <a:lnTo>
                    <a:pt x="4184" y="1616"/>
                  </a:lnTo>
                  <a:cubicBezTo>
                    <a:pt x="4184" y="1415"/>
                    <a:pt x="4180" y="1248"/>
                    <a:pt x="4172" y="1125"/>
                  </a:cubicBezTo>
                  <a:cubicBezTo>
                    <a:pt x="4164" y="1002"/>
                    <a:pt x="4152" y="942"/>
                    <a:pt x="4138" y="942"/>
                  </a:cubicBezTo>
                  <a:close/>
                  <a:moveTo>
                    <a:pt x="4196" y="942"/>
                  </a:moveTo>
                  <a:lnTo>
                    <a:pt x="4226" y="2433"/>
                  </a:lnTo>
                  <a:lnTo>
                    <a:pt x="4246" y="2433"/>
                  </a:lnTo>
                  <a:lnTo>
                    <a:pt x="4267" y="1558"/>
                  </a:lnTo>
                  <a:cubicBezTo>
                    <a:pt x="4269" y="1472"/>
                    <a:pt x="4272" y="1350"/>
                    <a:pt x="4275" y="1192"/>
                  </a:cubicBezTo>
                  <a:lnTo>
                    <a:pt x="4275" y="1192"/>
                  </a:lnTo>
                  <a:cubicBezTo>
                    <a:pt x="4279" y="1381"/>
                    <a:pt x="4282" y="1505"/>
                    <a:pt x="4283" y="1558"/>
                  </a:cubicBezTo>
                  <a:lnTo>
                    <a:pt x="4303" y="2433"/>
                  </a:lnTo>
                  <a:cubicBezTo>
                    <a:pt x="4303" y="2433"/>
                    <a:pt x="4324" y="2433"/>
                    <a:pt x="4324" y="2433"/>
                  </a:cubicBezTo>
                  <a:lnTo>
                    <a:pt x="4354" y="942"/>
                  </a:lnTo>
                  <a:lnTo>
                    <a:pt x="4337" y="942"/>
                  </a:lnTo>
                  <a:cubicBezTo>
                    <a:pt x="4324" y="1605"/>
                    <a:pt x="4317" y="1973"/>
                    <a:pt x="4315" y="2041"/>
                  </a:cubicBezTo>
                  <a:cubicBezTo>
                    <a:pt x="4314" y="2109"/>
                    <a:pt x="4313" y="2158"/>
                    <a:pt x="4313" y="2191"/>
                  </a:cubicBezTo>
                  <a:lnTo>
                    <a:pt x="4312" y="2191"/>
                  </a:lnTo>
                  <a:cubicBezTo>
                    <a:pt x="4311" y="2085"/>
                    <a:pt x="4309" y="1956"/>
                    <a:pt x="4305" y="1800"/>
                  </a:cubicBezTo>
                  <a:lnTo>
                    <a:pt x="4285" y="942"/>
                  </a:lnTo>
                  <a:lnTo>
                    <a:pt x="4266" y="942"/>
                  </a:lnTo>
                  <a:lnTo>
                    <a:pt x="4245" y="1800"/>
                  </a:lnTo>
                  <a:cubicBezTo>
                    <a:pt x="4244" y="1848"/>
                    <a:pt x="4243" y="1909"/>
                    <a:pt x="4241" y="1991"/>
                  </a:cubicBezTo>
                  <a:cubicBezTo>
                    <a:pt x="4240" y="2073"/>
                    <a:pt x="4238" y="2139"/>
                    <a:pt x="4238" y="2191"/>
                  </a:cubicBezTo>
                  <a:lnTo>
                    <a:pt x="4236" y="2191"/>
                  </a:lnTo>
                  <a:cubicBezTo>
                    <a:pt x="4236" y="2123"/>
                    <a:pt x="4234" y="1996"/>
                    <a:pt x="4230" y="1800"/>
                  </a:cubicBezTo>
                  <a:cubicBezTo>
                    <a:pt x="4226" y="1604"/>
                    <a:pt x="4221" y="1316"/>
                    <a:pt x="4214" y="942"/>
                  </a:cubicBezTo>
                  <a:lnTo>
                    <a:pt x="4196" y="942"/>
                  </a:lnTo>
                  <a:close/>
                  <a:moveTo>
                    <a:pt x="4578" y="942"/>
                  </a:moveTo>
                  <a:cubicBezTo>
                    <a:pt x="4572" y="942"/>
                    <a:pt x="4565" y="952"/>
                    <a:pt x="4558" y="975"/>
                  </a:cubicBezTo>
                  <a:cubicBezTo>
                    <a:pt x="4552" y="997"/>
                    <a:pt x="4546" y="1035"/>
                    <a:pt x="4540" y="1075"/>
                  </a:cubicBezTo>
                  <a:lnTo>
                    <a:pt x="4546" y="1242"/>
                  </a:lnTo>
                  <a:cubicBezTo>
                    <a:pt x="4558" y="1165"/>
                    <a:pt x="4568" y="1133"/>
                    <a:pt x="4577" y="1133"/>
                  </a:cubicBezTo>
                  <a:cubicBezTo>
                    <a:pt x="4585" y="1133"/>
                    <a:pt x="4591" y="1161"/>
                    <a:pt x="4595" y="1217"/>
                  </a:cubicBezTo>
                  <a:cubicBezTo>
                    <a:pt x="4599" y="1272"/>
                    <a:pt x="4601" y="1358"/>
                    <a:pt x="4601" y="1475"/>
                  </a:cubicBezTo>
                  <a:lnTo>
                    <a:pt x="4601" y="1566"/>
                  </a:lnTo>
                  <a:lnTo>
                    <a:pt x="4582" y="1575"/>
                  </a:lnTo>
                  <a:cubicBezTo>
                    <a:pt x="4546" y="1589"/>
                    <a:pt x="4528" y="1748"/>
                    <a:pt x="4528" y="2049"/>
                  </a:cubicBezTo>
                  <a:cubicBezTo>
                    <a:pt x="4528" y="2190"/>
                    <a:pt x="4531" y="2298"/>
                    <a:pt x="4537" y="2374"/>
                  </a:cubicBezTo>
                  <a:cubicBezTo>
                    <a:pt x="4543" y="2450"/>
                    <a:pt x="4552" y="2483"/>
                    <a:pt x="4563" y="2483"/>
                  </a:cubicBezTo>
                  <a:cubicBezTo>
                    <a:pt x="4572" y="2483"/>
                    <a:pt x="4578" y="2466"/>
                    <a:pt x="4584" y="2433"/>
                  </a:cubicBezTo>
                  <a:cubicBezTo>
                    <a:pt x="4590" y="2400"/>
                    <a:pt x="4595" y="2343"/>
                    <a:pt x="4601" y="2249"/>
                  </a:cubicBezTo>
                  <a:lnTo>
                    <a:pt x="4602" y="2249"/>
                  </a:lnTo>
                  <a:lnTo>
                    <a:pt x="4605" y="2458"/>
                  </a:lnTo>
                  <a:cubicBezTo>
                    <a:pt x="4605" y="2458"/>
                    <a:pt x="4618" y="2458"/>
                    <a:pt x="4618" y="2458"/>
                  </a:cubicBezTo>
                  <a:lnTo>
                    <a:pt x="4618" y="1441"/>
                  </a:lnTo>
                  <a:cubicBezTo>
                    <a:pt x="4618" y="1267"/>
                    <a:pt x="4614" y="1137"/>
                    <a:pt x="4608" y="1058"/>
                  </a:cubicBezTo>
                  <a:cubicBezTo>
                    <a:pt x="4601" y="979"/>
                    <a:pt x="4592" y="942"/>
                    <a:pt x="4578" y="942"/>
                  </a:cubicBezTo>
                  <a:close/>
                  <a:moveTo>
                    <a:pt x="1543" y="967"/>
                  </a:moveTo>
                  <a:cubicBezTo>
                    <a:pt x="1540" y="1001"/>
                    <a:pt x="1540" y="1056"/>
                    <a:pt x="1543" y="1092"/>
                  </a:cubicBezTo>
                  <a:lnTo>
                    <a:pt x="1573" y="1533"/>
                  </a:lnTo>
                  <a:cubicBezTo>
                    <a:pt x="1573" y="1533"/>
                    <a:pt x="1543" y="1975"/>
                    <a:pt x="1543" y="1975"/>
                  </a:cubicBezTo>
                  <a:cubicBezTo>
                    <a:pt x="1540" y="2009"/>
                    <a:pt x="1540" y="2064"/>
                    <a:pt x="1543" y="2099"/>
                  </a:cubicBezTo>
                  <a:cubicBezTo>
                    <a:pt x="1545" y="2135"/>
                    <a:pt x="1550" y="2135"/>
                    <a:pt x="1552" y="2099"/>
                  </a:cubicBezTo>
                  <a:lnTo>
                    <a:pt x="1589" y="1600"/>
                  </a:lnTo>
                  <a:cubicBezTo>
                    <a:pt x="1592" y="1565"/>
                    <a:pt x="1592" y="1509"/>
                    <a:pt x="1589" y="1475"/>
                  </a:cubicBezTo>
                  <a:lnTo>
                    <a:pt x="1552" y="967"/>
                  </a:lnTo>
                  <a:cubicBezTo>
                    <a:pt x="1550" y="932"/>
                    <a:pt x="1545" y="932"/>
                    <a:pt x="1543" y="967"/>
                  </a:cubicBezTo>
                  <a:close/>
                  <a:moveTo>
                    <a:pt x="1590" y="967"/>
                  </a:moveTo>
                  <a:cubicBezTo>
                    <a:pt x="1588" y="1001"/>
                    <a:pt x="1588" y="1056"/>
                    <a:pt x="1590" y="1092"/>
                  </a:cubicBezTo>
                  <a:lnTo>
                    <a:pt x="1620" y="1533"/>
                  </a:lnTo>
                  <a:cubicBezTo>
                    <a:pt x="1620" y="1533"/>
                    <a:pt x="1590" y="1975"/>
                    <a:pt x="1590" y="1975"/>
                  </a:cubicBezTo>
                  <a:cubicBezTo>
                    <a:pt x="1588" y="2009"/>
                    <a:pt x="1588" y="2064"/>
                    <a:pt x="1590" y="2099"/>
                  </a:cubicBezTo>
                  <a:cubicBezTo>
                    <a:pt x="1593" y="2134"/>
                    <a:pt x="1597" y="2134"/>
                    <a:pt x="1600" y="2099"/>
                  </a:cubicBezTo>
                  <a:lnTo>
                    <a:pt x="1637" y="1600"/>
                  </a:lnTo>
                  <a:cubicBezTo>
                    <a:pt x="1639" y="1565"/>
                    <a:pt x="1639" y="1509"/>
                    <a:pt x="1637" y="1475"/>
                  </a:cubicBezTo>
                  <a:lnTo>
                    <a:pt x="1600" y="967"/>
                  </a:lnTo>
                  <a:cubicBezTo>
                    <a:pt x="1597" y="932"/>
                    <a:pt x="1593" y="932"/>
                    <a:pt x="1590" y="967"/>
                  </a:cubicBezTo>
                  <a:close/>
                  <a:moveTo>
                    <a:pt x="1284" y="975"/>
                  </a:moveTo>
                  <a:cubicBezTo>
                    <a:pt x="1295" y="975"/>
                    <a:pt x="1304" y="1026"/>
                    <a:pt x="1309" y="1125"/>
                  </a:cubicBezTo>
                  <a:cubicBezTo>
                    <a:pt x="1315" y="1223"/>
                    <a:pt x="1318" y="1369"/>
                    <a:pt x="1318" y="1558"/>
                  </a:cubicBezTo>
                  <a:cubicBezTo>
                    <a:pt x="1318" y="1749"/>
                    <a:pt x="1315" y="1892"/>
                    <a:pt x="1309" y="1991"/>
                  </a:cubicBezTo>
                  <a:cubicBezTo>
                    <a:pt x="1303" y="2090"/>
                    <a:pt x="1295" y="2141"/>
                    <a:pt x="1284" y="2141"/>
                  </a:cubicBezTo>
                  <a:cubicBezTo>
                    <a:pt x="1273" y="2141"/>
                    <a:pt x="1265" y="2091"/>
                    <a:pt x="1259" y="1991"/>
                  </a:cubicBezTo>
                  <a:cubicBezTo>
                    <a:pt x="1253" y="1891"/>
                    <a:pt x="1250" y="1748"/>
                    <a:pt x="1250" y="1558"/>
                  </a:cubicBezTo>
                  <a:cubicBezTo>
                    <a:pt x="1250" y="1366"/>
                    <a:pt x="1253" y="1222"/>
                    <a:pt x="1259" y="1125"/>
                  </a:cubicBezTo>
                  <a:cubicBezTo>
                    <a:pt x="1264" y="1028"/>
                    <a:pt x="1273" y="975"/>
                    <a:pt x="1284" y="975"/>
                  </a:cubicBezTo>
                  <a:close/>
                  <a:moveTo>
                    <a:pt x="1969" y="975"/>
                  </a:moveTo>
                  <a:cubicBezTo>
                    <a:pt x="1978" y="975"/>
                    <a:pt x="1985" y="1016"/>
                    <a:pt x="1990" y="1092"/>
                  </a:cubicBezTo>
                  <a:cubicBezTo>
                    <a:pt x="1995" y="1167"/>
                    <a:pt x="1997" y="1274"/>
                    <a:pt x="1997" y="1416"/>
                  </a:cubicBezTo>
                  <a:lnTo>
                    <a:pt x="1938" y="1416"/>
                  </a:lnTo>
                  <a:cubicBezTo>
                    <a:pt x="1939" y="1279"/>
                    <a:pt x="1943" y="1169"/>
                    <a:pt x="1948" y="1092"/>
                  </a:cubicBezTo>
                  <a:cubicBezTo>
                    <a:pt x="1953" y="1013"/>
                    <a:pt x="1960" y="975"/>
                    <a:pt x="1969" y="975"/>
                  </a:cubicBezTo>
                  <a:close/>
                  <a:moveTo>
                    <a:pt x="2088" y="1100"/>
                  </a:moveTo>
                  <a:cubicBezTo>
                    <a:pt x="2099" y="1100"/>
                    <a:pt x="2107" y="1146"/>
                    <a:pt x="2112" y="1242"/>
                  </a:cubicBezTo>
                  <a:cubicBezTo>
                    <a:pt x="2117" y="1337"/>
                    <a:pt x="2119" y="1489"/>
                    <a:pt x="2119" y="1683"/>
                  </a:cubicBezTo>
                  <a:cubicBezTo>
                    <a:pt x="2119" y="1873"/>
                    <a:pt x="2117" y="2015"/>
                    <a:pt x="2112" y="2116"/>
                  </a:cubicBezTo>
                  <a:cubicBezTo>
                    <a:pt x="2107" y="2217"/>
                    <a:pt x="2099" y="2266"/>
                    <a:pt x="2089" y="2266"/>
                  </a:cubicBezTo>
                  <a:cubicBezTo>
                    <a:pt x="2077" y="2266"/>
                    <a:pt x="2069" y="2223"/>
                    <a:pt x="2064" y="2133"/>
                  </a:cubicBezTo>
                  <a:cubicBezTo>
                    <a:pt x="2059" y="2042"/>
                    <a:pt x="2056" y="1892"/>
                    <a:pt x="2056" y="1683"/>
                  </a:cubicBezTo>
                  <a:cubicBezTo>
                    <a:pt x="2056" y="1474"/>
                    <a:pt x="2058" y="1322"/>
                    <a:pt x="2063" y="1233"/>
                  </a:cubicBezTo>
                  <a:cubicBezTo>
                    <a:pt x="2068" y="1145"/>
                    <a:pt x="2077" y="1100"/>
                    <a:pt x="2088" y="1100"/>
                  </a:cubicBezTo>
                  <a:close/>
                  <a:moveTo>
                    <a:pt x="4708" y="1100"/>
                  </a:moveTo>
                  <a:cubicBezTo>
                    <a:pt x="4719" y="1100"/>
                    <a:pt x="4727" y="1146"/>
                    <a:pt x="4732" y="1242"/>
                  </a:cubicBezTo>
                  <a:cubicBezTo>
                    <a:pt x="4737" y="1337"/>
                    <a:pt x="4739" y="1489"/>
                    <a:pt x="4739" y="1683"/>
                  </a:cubicBezTo>
                  <a:cubicBezTo>
                    <a:pt x="4739" y="1873"/>
                    <a:pt x="4737" y="2015"/>
                    <a:pt x="4732" y="2116"/>
                  </a:cubicBezTo>
                  <a:cubicBezTo>
                    <a:pt x="4727" y="2217"/>
                    <a:pt x="4719" y="2266"/>
                    <a:pt x="4709" y="2266"/>
                  </a:cubicBezTo>
                  <a:cubicBezTo>
                    <a:pt x="4697" y="2266"/>
                    <a:pt x="4688" y="2223"/>
                    <a:pt x="4683" y="2133"/>
                  </a:cubicBezTo>
                  <a:cubicBezTo>
                    <a:pt x="4678" y="2042"/>
                    <a:pt x="4675" y="1892"/>
                    <a:pt x="4675" y="1683"/>
                  </a:cubicBezTo>
                  <a:cubicBezTo>
                    <a:pt x="4675" y="1474"/>
                    <a:pt x="4678" y="1322"/>
                    <a:pt x="4683" y="1233"/>
                  </a:cubicBezTo>
                  <a:cubicBezTo>
                    <a:pt x="4688" y="1145"/>
                    <a:pt x="4696" y="1100"/>
                    <a:pt x="4708" y="1100"/>
                  </a:cubicBezTo>
                  <a:close/>
                  <a:moveTo>
                    <a:pt x="4138" y="1133"/>
                  </a:moveTo>
                  <a:cubicBezTo>
                    <a:pt x="4147" y="1133"/>
                    <a:pt x="4154" y="1174"/>
                    <a:pt x="4159" y="1250"/>
                  </a:cubicBezTo>
                  <a:cubicBezTo>
                    <a:pt x="4164" y="1326"/>
                    <a:pt x="4166" y="1432"/>
                    <a:pt x="4166" y="1575"/>
                  </a:cubicBezTo>
                  <a:lnTo>
                    <a:pt x="4107" y="1575"/>
                  </a:lnTo>
                  <a:cubicBezTo>
                    <a:pt x="4108" y="1437"/>
                    <a:pt x="4112" y="1328"/>
                    <a:pt x="4117" y="1250"/>
                  </a:cubicBezTo>
                  <a:cubicBezTo>
                    <a:pt x="4122" y="1172"/>
                    <a:pt x="4129" y="1133"/>
                    <a:pt x="4138" y="1133"/>
                  </a:cubicBezTo>
                  <a:close/>
                  <a:moveTo>
                    <a:pt x="4601" y="1725"/>
                  </a:moveTo>
                  <a:lnTo>
                    <a:pt x="4601" y="1858"/>
                  </a:lnTo>
                  <a:cubicBezTo>
                    <a:pt x="4601" y="1997"/>
                    <a:pt x="4598" y="2106"/>
                    <a:pt x="4591" y="2183"/>
                  </a:cubicBezTo>
                  <a:cubicBezTo>
                    <a:pt x="4585" y="2260"/>
                    <a:pt x="4578" y="2299"/>
                    <a:pt x="4567" y="2299"/>
                  </a:cubicBezTo>
                  <a:cubicBezTo>
                    <a:pt x="4560" y="2299"/>
                    <a:pt x="4555" y="2275"/>
                    <a:pt x="4551" y="2233"/>
                  </a:cubicBezTo>
                  <a:cubicBezTo>
                    <a:pt x="4548" y="2190"/>
                    <a:pt x="4546" y="2131"/>
                    <a:pt x="4546" y="2049"/>
                  </a:cubicBezTo>
                  <a:cubicBezTo>
                    <a:pt x="4546" y="1945"/>
                    <a:pt x="4549" y="1866"/>
                    <a:pt x="4555" y="1816"/>
                  </a:cubicBezTo>
                  <a:cubicBezTo>
                    <a:pt x="4561" y="1767"/>
                    <a:pt x="4570" y="1739"/>
                    <a:pt x="4584" y="1733"/>
                  </a:cubicBezTo>
                  <a:lnTo>
                    <a:pt x="4601" y="1725"/>
                  </a:lnTo>
                  <a:close/>
                  <a:moveTo>
                    <a:pt x="2012" y="14343"/>
                  </a:moveTo>
                  <a:cubicBezTo>
                    <a:pt x="1889" y="14343"/>
                    <a:pt x="1790" y="15671"/>
                    <a:pt x="1790" y="17308"/>
                  </a:cubicBezTo>
                  <a:cubicBezTo>
                    <a:pt x="1790" y="18948"/>
                    <a:pt x="1889" y="20282"/>
                    <a:pt x="2012" y="20282"/>
                  </a:cubicBezTo>
                  <a:cubicBezTo>
                    <a:pt x="2063" y="20282"/>
                    <a:pt x="2111" y="20043"/>
                    <a:pt x="2149" y="19649"/>
                  </a:cubicBezTo>
                  <a:lnTo>
                    <a:pt x="2111" y="19108"/>
                  </a:lnTo>
                  <a:cubicBezTo>
                    <a:pt x="2083" y="19378"/>
                    <a:pt x="2049" y="19541"/>
                    <a:pt x="2012" y="19541"/>
                  </a:cubicBezTo>
                  <a:cubicBezTo>
                    <a:pt x="1920" y="19541"/>
                    <a:pt x="1845" y="18538"/>
                    <a:pt x="1845" y="17308"/>
                  </a:cubicBezTo>
                  <a:cubicBezTo>
                    <a:pt x="1845" y="16080"/>
                    <a:pt x="1920" y="15085"/>
                    <a:pt x="2012" y="15085"/>
                  </a:cubicBezTo>
                  <a:cubicBezTo>
                    <a:pt x="2102" y="15085"/>
                    <a:pt x="2176" y="16047"/>
                    <a:pt x="2179" y="17242"/>
                  </a:cubicBezTo>
                  <a:lnTo>
                    <a:pt x="2101" y="17242"/>
                  </a:lnTo>
                  <a:lnTo>
                    <a:pt x="2201" y="18724"/>
                  </a:lnTo>
                  <a:lnTo>
                    <a:pt x="2301" y="17242"/>
                  </a:lnTo>
                  <a:lnTo>
                    <a:pt x="2234" y="17242"/>
                  </a:lnTo>
                  <a:cubicBezTo>
                    <a:pt x="2231" y="15638"/>
                    <a:pt x="2133" y="14343"/>
                    <a:pt x="2012" y="14343"/>
                  </a:cubicBezTo>
                  <a:close/>
                  <a:moveTo>
                    <a:pt x="229" y="14502"/>
                  </a:moveTo>
                  <a:cubicBezTo>
                    <a:pt x="217" y="14503"/>
                    <a:pt x="205" y="14566"/>
                    <a:pt x="197" y="14676"/>
                  </a:cubicBezTo>
                  <a:cubicBezTo>
                    <a:pt x="180" y="14897"/>
                    <a:pt x="14" y="17217"/>
                    <a:pt x="14" y="17217"/>
                  </a:cubicBezTo>
                  <a:cubicBezTo>
                    <a:pt x="5" y="17334"/>
                    <a:pt x="0" y="17487"/>
                    <a:pt x="0" y="17642"/>
                  </a:cubicBezTo>
                  <a:cubicBezTo>
                    <a:pt x="0" y="17796"/>
                    <a:pt x="5" y="17948"/>
                    <a:pt x="14" y="18066"/>
                  </a:cubicBezTo>
                  <a:cubicBezTo>
                    <a:pt x="14" y="18066"/>
                    <a:pt x="180" y="20386"/>
                    <a:pt x="197" y="20607"/>
                  </a:cubicBezTo>
                  <a:cubicBezTo>
                    <a:pt x="214" y="20827"/>
                    <a:pt x="244" y="20842"/>
                    <a:pt x="262" y="20607"/>
                  </a:cubicBezTo>
                  <a:cubicBezTo>
                    <a:pt x="280" y="20372"/>
                    <a:pt x="282" y="20038"/>
                    <a:pt x="262" y="19749"/>
                  </a:cubicBezTo>
                  <a:lnTo>
                    <a:pt x="110" y="17642"/>
                  </a:lnTo>
                  <a:lnTo>
                    <a:pt x="262" y="15526"/>
                  </a:lnTo>
                  <a:cubicBezTo>
                    <a:pt x="282" y="15237"/>
                    <a:pt x="280" y="14912"/>
                    <a:pt x="262" y="14676"/>
                  </a:cubicBezTo>
                  <a:cubicBezTo>
                    <a:pt x="253" y="14559"/>
                    <a:pt x="241" y="14500"/>
                    <a:pt x="229" y="14502"/>
                  </a:cubicBezTo>
                  <a:close/>
                  <a:moveTo>
                    <a:pt x="936" y="14502"/>
                  </a:moveTo>
                  <a:cubicBezTo>
                    <a:pt x="924" y="14500"/>
                    <a:pt x="912" y="14559"/>
                    <a:pt x="903" y="14676"/>
                  </a:cubicBezTo>
                  <a:cubicBezTo>
                    <a:pt x="885" y="14911"/>
                    <a:pt x="883" y="15238"/>
                    <a:pt x="903" y="15526"/>
                  </a:cubicBezTo>
                  <a:lnTo>
                    <a:pt x="1056" y="17642"/>
                  </a:lnTo>
                  <a:lnTo>
                    <a:pt x="903" y="19749"/>
                  </a:lnTo>
                  <a:cubicBezTo>
                    <a:pt x="883" y="20037"/>
                    <a:pt x="885" y="20372"/>
                    <a:pt x="903" y="20607"/>
                  </a:cubicBezTo>
                  <a:cubicBezTo>
                    <a:pt x="921" y="20841"/>
                    <a:pt x="952" y="20827"/>
                    <a:pt x="969" y="20607"/>
                  </a:cubicBezTo>
                  <a:cubicBezTo>
                    <a:pt x="986" y="20386"/>
                    <a:pt x="1151" y="18066"/>
                    <a:pt x="1151" y="18066"/>
                  </a:cubicBezTo>
                  <a:cubicBezTo>
                    <a:pt x="1160" y="17949"/>
                    <a:pt x="1165" y="17795"/>
                    <a:pt x="1165" y="17642"/>
                  </a:cubicBezTo>
                  <a:cubicBezTo>
                    <a:pt x="1165" y="17487"/>
                    <a:pt x="1160" y="17334"/>
                    <a:pt x="1151" y="17217"/>
                  </a:cubicBezTo>
                  <a:cubicBezTo>
                    <a:pt x="1151" y="17217"/>
                    <a:pt x="986" y="14897"/>
                    <a:pt x="969" y="14676"/>
                  </a:cubicBezTo>
                  <a:cubicBezTo>
                    <a:pt x="960" y="14566"/>
                    <a:pt x="948" y="14503"/>
                    <a:pt x="936" y="14502"/>
                  </a:cubicBezTo>
                  <a:close/>
                  <a:moveTo>
                    <a:pt x="21068" y="15135"/>
                  </a:moveTo>
                  <a:cubicBezTo>
                    <a:pt x="21046" y="15135"/>
                    <a:pt x="21028" y="15420"/>
                    <a:pt x="21028" y="15776"/>
                  </a:cubicBezTo>
                  <a:cubicBezTo>
                    <a:pt x="21028" y="16132"/>
                    <a:pt x="21046" y="16426"/>
                    <a:pt x="21068" y="16426"/>
                  </a:cubicBezTo>
                  <a:lnTo>
                    <a:pt x="21559" y="16426"/>
                  </a:lnTo>
                  <a:cubicBezTo>
                    <a:pt x="21581" y="16426"/>
                    <a:pt x="21600" y="16132"/>
                    <a:pt x="21600" y="15776"/>
                  </a:cubicBezTo>
                  <a:cubicBezTo>
                    <a:pt x="21600" y="15420"/>
                    <a:pt x="21581" y="15135"/>
                    <a:pt x="21559" y="15135"/>
                  </a:cubicBezTo>
                  <a:lnTo>
                    <a:pt x="21068" y="15135"/>
                  </a:lnTo>
                  <a:close/>
                  <a:moveTo>
                    <a:pt x="21068" y="17708"/>
                  </a:moveTo>
                  <a:cubicBezTo>
                    <a:pt x="21046" y="17708"/>
                    <a:pt x="21028" y="18003"/>
                    <a:pt x="21028" y="18358"/>
                  </a:cubicBezTo>
                  <a:cubicBezTo>
                    <a:pt x="21028" y="18714"/>
                    <a:pt x="21046" y="18999"/>
                    <a:pt x="21068" y="18999"/>
                  </a:cubicBezTo>
                  <a:lnTo>
                    <a:pt x="21559" y="18999"/>
                  </a:lnTo>
                  <a:cubicBezTo>
                    <a:pt x="21581" y="18999"/>
                    <a:pt x="21600" y="18714"/>
                    <a:pt x="21600" y="18358"/>
                  </a:cubicBezTo>
                  <a:cubicBezTo>
                    <a:pt x="21600" y="18003"/>
                    <a:pt x="21581" y="17708"/>
                    <a:pt x="21559" y="17708"/>
                  </a:cubicBezTo>
                  <a:lnTo>
                    <a:pt x="21068" y="17708"/>
                  </a:lnTo>
                  <a:close/>
                  <a:moveTo>
                    <a:pt x="21068" y="20290"/>
                  </a:moveTo>
                  <a:cubicBezTo>
                    <a:pt x="21046" y="20290"/>
                    <a:pt x="21028" y="20576"/>
                    <a:pt x="21028" y="20932"/>
                  </a:cubicBezTo>
                  <a:cubicBezTo>
                    <a:pt x="21028" y="21288"/>
                    <a:pt x="21046" y="21573"/>
                    <a:pt x="21068" y="21573"/>
                  </a:cubicBezTo>
                  <a:lnTo>
                    <a:pt x="21559" y="21573"/>
                  </a:lnTo>
                  <a:cubicBezTo>
                    <a:pt x="21581" y="21573"/>
                    <a:pt x="21600" y="21288"/>
                    <a:pt x="21600" y="20932"/>
                  </a:cubicBezTo>
                  <a:cubicBezTo>
                    <a:pt x="21600" y="20576"/>
                    <a:pt x="21581" y="20290"/>
                    <a:pt x="21559" y="20290"/>
                  </a:cubicBezTo>
                  <a:lnTo>
                    <a:pt x="21068" y="20290"/>
                  </a:lnTo>
                  <a:close/>
                </a:path>
              </a:pathLst>
            </a:custGeom>
            <a:solidFill>
              <a:srgbClr val="A9AFB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</p:grpSp>
      <p:sp>
        <p:nvSpPr>
          <p:cNvPr id="26" name="Shape 4161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/>
          <a:lstStyle>
            <a:lvl1pPr algn="l">
              <a:defRPr sz="1750" cap="none" spc="-50" baseline="0">
                <a:solidFill>
                  <a:srgbClr val="4B4B4B"/>
                </a:solidFill>
                <a:latin typeface="+mj-lt"/>
                <a:ea typeface="Geomanist Bold"/>
                <a:cs typeface="Geomanist Bold"/>
                <a:sym typeface="Geomanist Bold"/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35" name="Shape 375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27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28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29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30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31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32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33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4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ny Road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19"/>
          <p:cNvSpPr/>
          <p:nvPr userDrawn="1"/>
        </p:nvSpPr>
        <p:spPr>
          <a:xfrm>
            <a:off x="10152000" y="507600"/>
            <a:ext cx="296661" cy="296661"/>
          </a:xfrm>
          <a:prstGeom prst="ellips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1" name="Shape 44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Shape 449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50" kern="1200" cap="none" spc="-100" baseline="0" dirty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Geomanist Bold"/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345" name="Shape 345"/>
          <p:cNvSpPr>
            <a:spLocks noGrp="1"/>
          </p:cNvSpPr>
          <p:nvPr>
            <p:ph type="pic" idx="13"/>
          </p:nvPr>
        </p:nvSpPr>
        <p:spPr>
          <a:xfrm>
            <a:off x="0" y="-1158630"/>
            <a:ext cx="12192001" cy="414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335" i="1" spc="-50" baseline="0"/>
            </a:lvl1pPr>
          </a:lstStyle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30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35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36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37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38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39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40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41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44291" y="1822450"/>
            <a:ext cx="5181600" cy="43513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365125" indent="-365125">
              <a:defRPr sz="1800"/>
            </a:lvl2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6" name="Shape 12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17" name="Shape 129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/>
          <a:lstStyle>
            <a:lvl1pPr algn="l">
              <a:defRPr sz="1750" cap="none" spc="-50" baseline="0">
                <a:solidFill>
                  <a:srgbClr val="4B4B4B"/>
                </a:solidFill>
                <a:latin typeface="+mn-lt"/>
                <a:ea typeface="Geomanist Bold"/>
                <a:cs typeface="Geomanist Bold"/>
                <a:sym typeface="Geomanist Bold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Shape 5019"/>
          <p:cNvSpPr txBox="1"/>
          <p:nvPr userDrawn="1"/>
        </p:nvSpPr>
        <p:spPr>
          <a:xfrm>
            <a:off x="11587224" y="0"/>
            <a:ext cx="324000" cy="290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6245960" y="1825625"/>
            <a:ext cx="5181600" cy="43513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365125" indent="-365125">
              <a:defRPr sz="1800"/>
            </a:lvl2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20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30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31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32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33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34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35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6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spc="-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spc="-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8" name="Shape 12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19" name="Shape 129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/>
          <a:lstStyle>
            <a:lvl1pPr algn="l">
              <a:defRPr sz="1750" cap="none" spc="-50" baseline="0">
                <a:solidFill>
                  <a:srgbClr val="4B4B4B"/>
                </a:solidFill>
                <a:latin typeface="+mn-lt"/>
                <a:ea typeface="Geomanist Bold"/>
                <a:cs typeface="Geomanist Bold"/>
                <a:sym typeface="Geomanist Bold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20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21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30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31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32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33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34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5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14" name="Shape 129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/>
          <a:lstStyle>
            <a:lvl1pPr algn="l">
              <a:defRPr sz="1750" cap="none" spc="-50" baseline="0">
                <a:solidFill>
                  <a:srgbClr val="4B4B4B"/>
                </a:solidFill>
                <a:latin typeface="+mn-lt"/>
                <a:ea typeface="Geomanist Bold"/>
                <a:cs typeface="Geomanist Bold"/>
                <a:sym typeface="Geomanist Bold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16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25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26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27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28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29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30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1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6583" y="1436681"/>
            <a:ext cx="6172200" cy="4873625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63217" y="2478326"/>
            <a:ext cx="3932237" cy="38319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6" name="Shape 12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63216" y="1436681"/>
            <a:ext cx="3932238" cy="1041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487363"/>
            <a:ext cx="9648429" cy="371475"/>
          </a:xfrm>
        </p:spPr>
        <p:txBody>
          <a:bodyPr>
            <a:normAutofit/>
          </a:bodyPr>
          <a:lstStyle>
            <a:lvl1pPr marL="0" indent="0">
              <a:buNone/>
              <a:defRPr sz="1750" spc="-50" baseline="0"/>
            </a:lvl1pPr>
          </a:lstStyle>
          <a:p>
            <a:pPr lvl="0"/>
            <a:r>
              <a:rPr lang="de-AT" dirty="0"/>
              <a:t>Titel </a:t>
            </a:r>
            <a:r>
              <a:rPr lang="de-AT" dirty="0" err="1"/>
              <a:t>text</a:t>
            </a:r>
            <a:endParaRPr lang="de-AT" dirty="0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17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19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20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30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31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32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33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4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flipH="1">
            <a:off x="5215513" y="910609"/>
            <a:ext cx="6976486" cy="5947391"/>
          </a:xfrm>
          <a:prstGeom prst="flowChartDelay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72115" y="1978925"/>
            <a:ext cx="3932237" cy="43699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16" name="Shape 12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487363"/>
            <a:ext cx="9648429" cy="371475"/>
          </a:xfrm>
        </p:spPr>
        <p:txBody>
          <a:bodyPr>
            <a:normAutofit/>
          </a:bodyPr>
          <a:lstStyle>
            <a:lvl1pPr marL="0" indent="0">
              <a:buNone/>
              <a:defRPr sz="1750" spc="-50" baseline="0"/>
            </a:lvl1pPr>
          </a:lstStyle>
          <a:p>
            <a:pPr lvl="0"/>
            <a:r>
              <a:rPr lang="de-AT" dirty="0"/>
              <a:t>Titel </a:t>
            </a:r>
            <a:r>
              <a:rPr lang="de-AT" dirty="0" err="1"/>
              <a:t>text</a:t>
            </a:r>
            <a:endParaRPr lang="de-AT" dirty="0"/>
          </a:p>
        </p:txBody>
      </p:sp>
      <p:sp>
        <p:nvSpPr>
          <p:cNvPr id="14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15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17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18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27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28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29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0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169994" y="5060666"/>
            <a:ext cx="3240000" cy="7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9994" y="3873111"/>
            <a:ext cx="3240000" cy="7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169994" y="2685556"/>
            <a:ext cx="3240000" cy="7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69994" y="1498001"/>
            <a:ext cx="3240000" cy="7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28" name="Shape 12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/>
          <a:lstStyle>
            <a:lvl1pPr algn="l">
              <a:defRPr sz="1750" cap="none" spc="-50" baseline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Geomanist Bold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28358" y="5060666"/>
            <a:ext cx="3240000" cy="7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528358" y="3873111"/>
            <a:ext cx="3240000" cy="7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28358" y="2685556"/>
            <a:ext cx="3240000" cy="7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528358" y="1498001"/>
            <a:ext cx="3240000" cy="7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0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21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27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38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39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41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42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hnis 2,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73686" y="5074863"/>
            <a:ext cx="4213225" cy="82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273686" y="3927481"/>
            <a:ext cx="4213225" cy="82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273686" y="2730171"/>
            <a:ext cx="4213225" cy="82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73686" y="1677988"/>
            <a:ext cx="4213225" cy="82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22200" y="3927481"/>
            <a:ext cx="4213225" cy="82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23017" y="2732794"/>
            <a:ext cx="4213225" cy="82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22609" y="1672048"/>
            <a:ext cx="4213225" cy="82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28" name="Shape 128"/>
          <p:cNvSpPr/>
          <p:nvPr userDrawn="1"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/>
          <a:lstStyle>
            <a:lvl1pPr algn="l">
              <a:defRPr sz="1750" cap="none" spc="-50" baseline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Geomanist Bold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791" y="5074863"/>
            <a:ext cx="4213225" cy="82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7" name="Textfeld 26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45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46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47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48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49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50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51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52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Great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644291" y="884723"/>
            <a:ext cx="10783269" cy="0"/>
          </a:xfrm>
          <a:prstGeom prst="line">
            <a:avLst/>
          </a:prstGeom>
          <a:ln w="12700">
            <a:solidFill>
              <a:srgbClr val="7F7F7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9" name="Shape 449"/>
          <p:cNvSpPr>
            <a:spLocks noGrp="1"/>
          </p:cNvSpPr>
          <p:nvPr>
            <p:ph type="title" hasCustomPrompt="1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50" kern="1200" cap="none" spc="-50" baseline="0" dirty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Geomanist Bold"/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450" name="Shape 450"/>
          <p:cNvSpPr>
            <a:spLocks noGrp="1"/>
          </p:cNvSpPr>
          <p:nvPr>
            <p:ph type="pic" sz="quarter" idx="14"/>
          </p:nvPr>
        </p:nvSpPr>
        <p:spPr>
          <a:xfrm>
            <a:off x="-318247" y="911370"/>
            <a:ext cx="3463527" cy="59989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335"/>
            </a:lvl1pPr>
          </a:lstStyle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611200" y="6357600"/>
            <a:ext cx="2743200" cy="3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/>
              <a:t>© bab</a:t>
            </a:r>
            <a:endParaRPr lang="de-AT" dirty="0"/>
          </a:p>
        </p:txBody>
      </p:sp>
      <p:sp>
        <p:nvSpPr>
          <p:cNvPr id="23" name="Shape 366"/>
          <p:cNvSpPr/>
          <p:nvPr userDrawn="1"/>
        </p:nvSpPr>
        <p:spPr>
          <a:xfrm>
            <a:off x="10771844" y="514800"/>
            <a:ext cx="296661" cy="296661"/>
          </a:xfrm>
          <a:prstGeom prst="ellipse">
            <a:avLst/>
          </a:prstGeom>
          <a:ln w="12700">
            <a:solidFill>
              <a:srgbClr val="4B4B4B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solidFill>
                <a:srgbClr val="4B4B4B"/>
              </a:solidFill>
            </a:endParaRPr>
          </a:p>
        </p:txBody>
      </p:sp>
      <p:grpSp>
        <p:nvGrpSpPr>
          <p:cNvPr id="24" name="Group 369">
            <a:hlinkClick r:id="" action="ppaction://hlinkshowjump?jump=nextslide"/>
          </p:cNvPr>
          <p:cNvGrpSpPr/>
          <p:nvPr userDrawn="1"/>
        </p:nvGrpSpPr>
        <p:grpSpPr>
          <a:xfrm>
            <a:off x="11137942" y="514143"/>
            <a:ext cx="296662" cy="296662"/>
            <a:chOff x="0" y="-1"/>
            <a:chExt cx="593323" cy="593323"/>
          </a:xfrm>
        </p:grpSpPr>
        <p:sp>
          <p:nvSpPr>
            <p:cNvPr id="25" name="Shape 367"/>
            <p:cNvSpPr/>
            <p:nvPr/>
          </p:nvSpPr>
          <p:spPr>
            <a:xfrm>
              <a:off x="0" y="-1"/>
              <a:ext cx="593323" cy="593323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  <p:sp>
          <p:nvSpPr>
            <p:cNvPr id="26" name="Shape 368"/>
            <p:cNvSpPr/>
            <p:nvPr/>
          </p:nvSpPr>
          <p:spPr>
            <a:xfrm rot="13500000">
              <a:off x="135768" y="217313"/>
              <a:ext cx="205108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/>
            </a:p>
          </p:txBody>
        </p:sp>
      </p:grpSp>
      <p:grpSp>
        <p:nvGrpSpPr>
          <p:cNvPr id="27" name="Group 372">
            <a:hlinkClick r:id="" action="ppaction://hlinkshowjump?jump=previousslide"/>
          </p:cNvPr>
          <p:cNvGrpSpPr/>
          <p:nvPr userDrawn="1"/>
        </p:nvGrpSpPr>
        <p:grpSpPr>
          <a:xfrm>
            <a:off x="10398775" y="514143"/>
            <a:ext cx="296662" cy="296662"/>
            <a:chOff x="0" y="0"/>
            <a:chExt cx="593322" cy="593322"/>
          </a:xfrm>
        </p:grpSpPr>
        <p:sp>
          <p:nvSpPr>
            <p:cNvPr id="28" name="Shape 3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  <p:sp>
          <p:nvSpPr>
            <p:cNvPr id="29" name="Shape 371"/>
            <p:cNvSpPr/>
            <p:nvPr userDrawn="1"/>
          </p:nvSpPr>
          <p:spPr>
            <a:xfrm rot="2700000">
              <a:off x="248851" y="215523"/>
              <a:ext cx="205107" cy="2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B4B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600" dirty="0">
                <a:solidFill>
                  <a:srgbClr val="4B4B4B"/>
                </a:solidFill>
              </a:endParaRPr>
            </a:p>
          </p:txBody>
        </p:sp>
      </p:grpSp>
      <p:sp>
        <p:nvSpPr>
          <p:cNvPr id="30" name="Shape 5019"/>
          <p:cNvSpPr txBox="1"/>
          <p:nvPr userDrawn="1"/>
        </p:nvSpPr>
        <p:spPr>
          <a:xfrm>
            <a:off x="10671667" y="521999"/>
            <a:ext cx="504000" cy="29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de-AT" sz="1000" smtClean="0">
                <a:solidFill>
                  <a:srgbClr val="4B4B4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lang="de-AT" sz="1000" dirty="0">
              <a:solidFill>
                <a:srgbClr val="4B4B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fit4internet.at/page/course" TargetMode="External"/><Relationship Id="rId2" Type="http://schemas.openxmlformats.org/officeDocument/2006/relationships/hyperlink" Target="https://www.fit4internet.at/page/assessment/" TargetMode="External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31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hyperlink" Target="mailto:mountain.presentation@domain.com" TargetMode="External"/><Relationship Id="rId1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8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9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0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2500"/>
          </a:bodyPr>
          <a:lstStyle/>
          <a:p>
            <a:r>
              <a:rPr lang="hu-HU" spc="0" dirty="0"/>
              <a:t>Eszköztár és betekintés a gyakorlatba - </a:t>
            </a:r>
            <a:endParaRPr lang="de-AT" spc="0" dirty="0"/>
          </a:p>
          <a:p>
            <a:r>
              <a:rPr lang="de-AT" spc="0" dirty="0"/>
              <a:t>bab Unternehmensberatung GmbH</a:t>
            </a:r>
            <a:endParaRPr lang="de-AT" spc="0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13"/>
          </p:nvPr>
        </p:nvPicPr>
        <p:blipFill rotWithShape="1">
          <a:blip r:embed="rId1" cstate="hqprint"/>
          <a:srcRect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6144143" y="2654239"/>
            <a:ext cx="5259388" cy="1030845"/>
          </a:xfrm>
        </p:spPr>
        <p:txBody>
          <a:bodyPr>
            <a:normAutofit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sz="2400" b="0" i="0" u="none" strike="noStrike" kern="1200" cap="none" spc="-100" normalizeH="0" baseline="0" noProof="0" dirty="0">
                <a:ln>
                  <a:noFill/>
                </a:ln>
                <a:solidFill>
                  <a:srgbClr val="0078A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DIGI-O – Offenzíva az új munkáért digitalizálással az osztrák-magyar határmenti régióban</a:t>
            </a:r>
            <a:endParaRPr kumimoji="0" lang="de-DE" sz="2400" b="0" i="0" u="none" strike="noStrike" kern="1200" cap="none" spc="-100" normalizeH="0" baseline="0" noProof="0" dirty="0">
              <a:ln>
                <a:noFill/>
              </a:ln>
              <a:solidFill>
                <a:srgbClr val="0078A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  <a:p>
            <a:endParaRPr lang="de-AT" dirty="0"/>
          </a:p>
        </p:txBody>
      </p:sp>
      <p:sp>
        <p:nvSpPr>
          <p:cNvPr id="13" name="Shape 31112"/>
          <p:cNvSpPr/>
          <p:nvPr/>
        </p:nvSpPr>
        <p:spPr>
          <a:xfrm>
            <a:off x="5622135" y="192897"/>
            <a:ext cx="2197290" cy="38290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>
            <a:lvl1pPr algn="l">
              <a:lnSpc>
                <a:spcPct val="120000"/>
              </a:lnSpc>
              <a:defRPr sz="2000">
                <a:latin typeface="Geomanist Light"/>
                <a:ea typeface="Geomanist Light"/>
                <a:cs typeface="Geomanist Light"/>
                <a:sym typeface="Geomanist Light"/>
              </a:defRPr>
            </a:lvl1pPr>
          </a:lstStyle>
          <a:p>
            <a:r>
              <a:rPr lang="hu-HU" altLang="de-AT" sz="1800" dirty="0">
                <a:latin typeface="+mn-lt"/>
              </a:rPr>
              <a:t>Munkacsoport</a:t>
            </a:r>
            <a:endParaRPr lang="hu-HU" altLang="de-AT" sz="1800" dirty="0">
              <a:latin typeface="+mn-lt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hqprint"/>
          <a:stretch>
            <a:fillRect/>
          </a:stretch>
        </p:blipFill>
        <p:spPr>
          <a:xfrm>
            <a:off x="244884" y="192897"/>
            <a:ext cx="3015472" cy="103084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505" y="601510"/>
            <a:ext cx="5749026" cy="615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de-AT" dirty="0">
                <a:sym typeface="+mn-ea"/>
              </a:rPr>
              <a:t>Részvétel</a:t>
            </a:r>
            <a:r>
              <a:rPr lang="de-AT" dirty="0">
                <a:sym typeface="+mn-ea"/>
              </a:rPr>
              <a:t>: </a:t>
            </a:r>
            <a:r>
              <a:rPr lang="hu-HU" altLang="de-AT" dirty="0">
                <a:sym typeface="+mn-ea"/>
              </a:rPr>
              <a:t>Gyakorlati példa - </a:t>
            </a:r>
            <a:r>
              <a:rPr lang="de-AT" dirty="0" err="1">
                <a:sym typeface="+mn-ea"/>
              </a:rPr>
              <a:t>Conversation</a:t>
            </a:r>
            <a:r>
              <a:rPr lang="de-AT" dirty="0">
                <a:sym typeface="+mn-ea"/>
              </a:rPr>
              <a:t> Café</a:t>
            </a:r>
            <a:r>
              <a:rPr lang="hu-HU" altLang="de-AT" dirty="0">
                <a:sym typeface="+mn-ea"/>
              </a:rPr>
              <a:t> - lebonyolítás</a:t>
            </a:r>
            <a:br>
              <a:rPr lang="de-AT" dirty="0"/>
            </a:br>
            <a:br>
              <a:rPr lang="de-AT" sz="1750" dirty="0"/>
            </a:br>
            <a:endParaRPr lang="en-US" sz="1750" dirty="0"/>
          </a:p>
        </p:txBody>
      </p:sp>
      <p:sp>
        <p:nvSpPr>
          <p:cNvPr id="7" name="Rectangle 6"/>
          <p:cNvSpPr/>
          <p:nvPr/>
        </p:nvSpPr>
        <p:spPr>
          <a:xfrm>
            <a:off x="1043094" y="1816928"/>
            <a:ext cx="1327573" cy="1327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ar-SA" sz="4265" kern="0" spc="-50" dirty="0"/>
              <a:t>01</a:t>
            </a:r>
            <a:endParaRPr lang="en-US" sz="4265" kern="0" spc="-50" dirty="0"/>
          </a:p>
        </p:txBody>
      </p:sp>
      <p:sp>
        <p:nvSpPr>
          <p:cNvPr id="8" name="Rectangle 7"/>
          <p:cNvSpPr/>
          <p:nvPr/>
        </p:nvSpPr>
        <p:spPr>
          <a:xfrm>
            <a:off x="1043094" y="3171594"/>
            <a:ext cx="1327573" cy="1327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400" kern="0" spc="-50"/>
          </a:p>
        </p:txBody>
      </p:sp>
      <p:sp>
        <p:nvSpPr>
          <p:cNvPr id="9" name="Rectangle 8"/>
          <p:cNvSpPr/>
          <p:nvPr/>
        </p:nvSpPr>
        <p:spPr>
          <a:xfrm>
            <a:off x="1043094" y="4526261"/>
            <a:ext cx="1327573" cy="1327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ar-SA" sz="4265" kern="0" spc="-50" dirty="0"/>
              <a:t>04</a:t>
            </a:r>
            <a:endParaRPr lang="en-US" sz="4265" kern="0" spc="-50" dirty="0"/>
          </a:p>
        </p:txBody>
      </p:sp>
      <p:sp>
        <p:nvSpPr>
          <p:cNvPr id="10" name="Rectangle 9"/>
          <p:cNvSpPr/>
          <p:nvPr/>
        </p:nvSpPr>
        <p:spPr>
          <a:xfrm>
            <a:off x="2397760" y="1816928"/>
            <a:ext cx="1327573" cy="1327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400" kern="0" spc="-50"/>
          </a:p>
        </p:txBody>
      </p:sp>
      <p:sp>
        <p:nvSpPr>
          <p:cNvPr id="12" name="Rectangle 11"/>
          <p:cNvSpPr/>
          <p:nvPr/>
        </p:nvSpPr>
        <p:spPr>
          <a:xfrm>
            <a:off x="2397760" y="4526261"/>
            <a:ext cx="1327573" cy="1327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400" kern="0" spc="-50"/>
          </a:p>
        </p:txBody>
      </p:sp>
      <p:sp>
        <p:nvSpPr>
          <p:cNvPr id="13" name="Rectangle 12"/>
          <p:cNvSpPr/>
          <p:nvPr/>
        </p:nvSpPr>
        <p:spPr>
          <a:xfrm>
            <a:off x="3752427" y="1816928"/>
            <a:ext cx="1327573" cy="1327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ar-SA" sz="4265" kern="0" spc="-50" dirty="0"/>
              <a:t>02</a:t>
            </a:r>
            <a:endParaRPr lang="en-US" sz="4265" kern="0" spc="-50" dirty="0"/>
          </a:p>
        </p:txBody>
      </p:sp>
      <p:sp>
        <p:nvSpPr>
          <p:cNvPr id="14" name="Rectangle 13"/>
          <p:cNvSpPr/>
          <p:nvPr/>
        </p:nvSpPr>
        <p:spPr>
          <a:xfrm>
            <a:off x="3752427" y="3171594"/>
            <a:ext cx="1327573" cy="1327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400" kern="0" spc="-50"/>
          </a:p>
        </p:txBody>
      </p:sp>
      <p:sp>
        <p:nvSpPr>
          <p:cNvPr id="15" name="Rectangle 14"/>
          <p:cNvSpPr/>
          <p:nvPr/>
        </p:nvSpPr>
        <p:spPr>
          <a:xfrm>
            <a:off x="3752427" y="4526261"/>
            <a:ext cx="1327573" cy="1327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ar-SA" sz="4265" kern="0" spc="-50" dirty="0"/>
              <a:t>03</a:t>
            </a:r>
            <a:endParaRPr lang="en-US" sz="4265" kern="0" spc="-50" dirty="0"/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5621867" y="1929595"/>
            <a:ext cx="351780" cy="35178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350" kern="0" spc="-50"/>
          </a:p>
        </p:txBody>
      </p:sp>
      <p:sp>
        <p:nvSpPr>
          <p:cNvPr id="18" name="Rectangle 17"/>
          <p:cNvSpPr/>
          <p:nvPr/>
        </p:nvSpPr>
        <p:spPr>
          <a:xfrm>
            <a:off x="6158141" y="1679303"/>
            <a:ext cx="5126233" cy="82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altLang="de-AT" sz="1600" b="1" kern="0" spc="-50" dirty="0"/>
              <a:t>Első kör</a:t>
            </a:r>
            <a:endParaRPr lang="de-AT" sz="1600" b="1" kern="0" spc="-5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335" kern="0" spc="-50" dirty="0"/>
              <a:t>Mindenki elmondja, hogy mit gondol, érez vagy tesz a kérdéssel kapcsolatban (1 perc/fő)</a:t>
            </a:r>
            <a:endParaRPr lang="de-DE" sz="1335" kern="0" spc="-50" dirty="0"/>
          </a:p>
        </p:txBody>
      </p:sp>
      <p:sp>
        <p:nvSpPr>
          <p:cNvPr id="19" name="Rectangle 18"/>
          <p:cNvSpPr/>
          <p:nvPr/>
        </p:nvSpPr>
        <p:spPr>
          <a:xfrm>
            <a:off x="6158141" y="2832807"/>
            <a:ext cx="5126233" cy="82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altLang="de-AT" sz="1600" b="1" kern="0" spc="-50" dirty="0"/>
              <a:t>Második kör</a:t>
            </a:r>
            <a:endParaRPr lang="de-AT" sz="1600" b="1" kern="0" spc="-5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335" kern="0" spc="-50" dirty="0"/>
              <a:t>Mindenki megosztja gondolatait vagy érzéseit, miután meghallgatta a többieket.</a:t>
            </a:r>
            <a:endParaRPr lang="de-DE" sz="1335" kern="0" spc="-50" dirty="0"/>
          </a:p>
        </p:txBody>
      </p:sp>
      <p:sp>
        <p:nvSpPr>
          <p:cNvPr id="20" name="Rectangle 19"/>
          <p:cNvSpPr/>
          <p:nvPr/>
        </p:nvSpPr>
        <p:spPr>
          <a:xfrm>
            <a:off x="6158141" y="3986311"/>
            <a:ext cx="5126233" cy="620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altLang="de-AT" sz="1600" b="1" kern="0" spc="-50" dirty="0"/>
              <a:t>Hamradik kör</a:t>
            </a:r>
            <a:endParaRPr lang="de-AT" sz="1600" b="1" kern="0" spc="-5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altLang="de-AT" sz="1335" kern="0" spc="-50" dirty="0"/>
              <a:t>Közös beszélgetés</a:t>
            </a:r>
            <a:r>
              <a:rPr lang="de-AT" sz="1335" kern="0" spc="-50" dirty="0"/>
              <a:t> (20 </a:t>
            </a:r>
            <a:r>
              <a:rPr lang="hu-HU" altLang="de-AT" sz="1335" kern="0" spc="-50" dirty="0"/>
              <a:t>perc - együt</a:t>
            </a:r>
            <a:r>
              <a:rPr lang="de-AT" sz="1335" kern="0" spc="-50" dirty="0"/>
              <a:t>t)</a:t>
            </a:r>
            <a:endParaRPr lang="de-AT" sz="1335" kern="0" spc="-50" dirty="0"/>
          </a:p>
        </p:txBody>
      </p:sp>
      <p:sp>
        <p:nvSpPr>
          <p:cNvPr id="21" name="Rectangle 20"/>
          <p:cNvSpPr/>
          <p:nvPr/>
        </p:nvSpPr>
        <p:spPr>
          <a:xfrm>
            <a:off x="6158141" y="5139815"/>
            <a:ext cx="5126233" cy="620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altLang="de-AT" sz="1600" b="1" kern="0" spc="-50" dirty="0"/>
              <a:t>Negyedik kör</a:t>
            </a:r>
            <a:endParaRPr lang="de-AT" sz="1600" b="1" kern="0" spc="-5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335" kern="0" spc="-50" dirty="0"/>
              <a:t>Mindenki elmondja, mit “visz magával” ebből a körből</a:t>
            </a:r>
            <a:r>
              <a:rPr lang="de-DE" sz="1335" kern="0" spc="-50" dirty="0"/>
              <a:t> (1 </a:t>
            </a:r>
            <a:r>
              <a:rPr lang="hu-HU" altLang="de-DE" sz="1335" kern="0" spc="-50" dirty="0"/>
              <a:t>perc</a:t>
            </a:r>
            <a:r>
              <a:rPr lang="de-DE" sz="1335" kern="0" spc="-50" dirty="0"/>
              <a:t>/</a:t>
            </a:r>
            <a:r>
              <a:rPr lang="hu-HU" altLang="de-DE" sz="1335" kern="0" spc="-50" dirty="0"/>
              <a:t>fő</a:t>
            </a:r>
            <a:r>
              <a:rPr lang="de-DE" sz="1335" kern="0" spc="-50" dirty="0"/>
              <a:t>)</a:t>
            </a:r>
            <a:endParaRPr lang="de-AT" sz="1335" kern="0" spc="-50" dirty="0"/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5621867" y="3083099"/>
            <a:ext cx="351780" cy="35178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350" kern="0" spc="-50"/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5621867" y="4236603"/>
            <a:ext cx="351780" cy="35178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350" kern="0" spc="-50"/>
          </a:p>
        </p:txBody>
      </p:sp>
      <p:sp>
        <p:nvSpPr>
          <p:cNvPr id="24" name="Freeform 45"/>
          <p:cNvSpPr>
            <a:spLocks noEditPoints="1"/>
          </p:cNvSpPr>
          <p:nvPr/>
        </p:nvSpPr>
        <p:spPr bwMode="auto">
          <a:xfrm>
            <a:off x="5621867" y="5390107"/>
            <a:ext cx="351780" cy="35178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350" kern="0" spc="-50"/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286" y="2113737"/>
            <a:ext cx="782609" cy="782609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7203" y="3453994"/>
            <a:ext cx="782609" cy="782609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286" y="4812050"/>
            <a:ext cx="782609" cy="782609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5575" y="3453994"/>
            <a:ext cx="782609" cy="782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1" name="Shape 25501"/>
          <p:cNvSpPr/>
          <p:nvPr/>
        </p:nvSpPr>
        <p:spPr>
          <a:xfrm flipH="1">
            <a:off x="7365804" y="2278255"/>
            <a:ext cx="1204075" cy="769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309" y="21600"/>
                </a:lnTo>
              </a:path>
            </a:pathLst>
          </a:custGeom>
          <a:ln w="25400">
            <a:solidFill>
              <a:schemeClr val="accent4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02" name="Shape 25502"/>
          <p:cNvSpPr/>
          <p:nvPr/>
        </p:nvSpPr>
        <p:spPr>
          <a:xfrm flipV="1">
            <a:off x="3639448" y="2281175"/>
            <a:ext cx="2281817" cy="0"/>
          </a:xfrm>
          <a:prstGeom prst="line">
            <a:avLst/>
          </a:prstGeom>
          <a:ln w="25400">
            <a:solidFill>
              <a:schemeClr val="accent3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18" name="Shape 25518"/>
          <p:cNvSpPr>
            <a:spLocks noGrp="1"/>
          </p:cNvSpPr>
          <p:nvPr>
            <p:ph type="title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altLang="de-AT" dirty="0"/>
              <a:t>Tevékenységi terület: </a:t>
            </a:r>
            <a:r>
              <a:rPr lang="de-AT" dirty="0"/>
              <a:t>Kompeten</a:t>
            </a:r>
            <a:r>
              <a:rPr lang="hu-HU" altLang="de-AT" dirty="0"/>
              <a:t>ciák</a:t>
            </a:r>
            <a:r>
              <a:rPr lang="de-AT" dirty="0"/>
              <a:t> – </a:t>
            </a:r>
            <a:r>
              <a:rPr lang="hu-HU" altLang="de-AT" dirty="0"/>
              <a:t>Eszköz kiválasztása</a:t>
            </a:r>
            <a:endParaRPr lang="hu-HU" altLang="de-AT" cap="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2" name="Shape 25532"/>
          <p:cNvSpPr/>
          <p:nvPr/>
        </p:nvSpPr>
        <p:spPr>
          <a:xfrm>
            <a:off x="199224" y="1818747"/>
            <a:ext cx="2520000" cy="78930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95C348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Impulzus és példa </a:t>
            </a:r>
            <a:r>
              <a:rPr lang="hu-HU" alt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kompetenciaigények meghatározása</a:t>
            </a:r>
            <a:endParaRPr lang="de-DE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3" name="Shape 25533"/>
          <p:cNvSpPr/>
          <p:nvPr/>
        </p:nvSpPr>
        <p:spPr>
          <a:xfrm>
            <a:off x="199224" y="3286988"/>
            <a:ext cx="2520000" cy="78930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00B18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DE" sz="1600" kern="0" spc="-5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Digitális kompetencia modell Ausztria számára - DigComp 2.2</a:t>
            </a: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 </a:t>
            </a:r>
            <a:endParaRPr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Geomanist Bold"/>
            </a:endParaRPr>
          </a:p>
        </p:txBody>
      </p:sp>
      <p:sp>
        <p:nvSpPr>
          <p:cNvPr id="25534" name="Shape 25534"/>
          <p:cNvSpPr/>
          <p:nvPr/>
        </p:nvSpPr>
        <p:spPr>
          <a:xfrm>
            <a:off x="199224" y="4798218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0085A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(Digitális) kompetenciák áttekintése</a:t>
            </a:r>
            <a:endParaRPr lang="hu-HU" altLang="de-DE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5" name="Shape 25535"/>
          <p:cNvSpPr/>
          <p:nvPr/>
        </p:nvSpPr>
        <p:spPr>
          <a:xfrm>
            <a:off x="9519723" y="1808807"/>
            <a:ext cx="2520000" cy="29654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 sz="4000">
                <a:solidFill>
                  <a:srgbClr val="FFA300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Impul</a:t>
            </a: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zus a jövő tanulására</a:t>
            </a:r>
            <a:endParaRPr lang="de-AT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6" name="Shape 25536"/>
          <p:cNvSpPr/>
          <p:nvPr/>
        </p:nvSpPr>
        <p:spPr>
          <a:xfrm>
            <a:off x="9519723" y="327704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C83B1E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Impul</a:t>
            </a: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zus a</a:t>
            </a: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AT" sz="1600" kern="0" spc="-5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Blended</a:t>
            </a: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Learning</a:t>
            </a: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-hez (vegyes tanulás)</a:t>
            </a:r>
            <a:endParaRPr lang="hu-HU" altLang="de-AT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7" name="Shape 25537"/>
          <p:cNvSpPr/>
          <p:nvPr/>
        </p:nvSpPr>
        <p:spPr>
          <a:xfrm>
            <a:off x="9519723" y="474528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 sz="4000">
                <a:solidFill>
                  <a:srgbClr val="82165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Ellenőrző lista a távoktatás megszervezéséhez</a:t>
            </a:r>
            <a:endParaRPr lang="de-AT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0" name="Group 25540"/>
          <p:cNvGrpSpPr/>
          <p:nvPr/>
        </p:nvGrpSpPr>
        <p:grpSpPr>
          <a:xfrm>
            <a:off x="3883941" y="2081114"/>
            <a:ext cx="404295" cy="363563"/>
            <a:chOff x="185095" y="-42422"/>
            <a:chExt cx="808590" cy="727125"/>
          </a:xfrm>
        </p:grpSpPr>
        <p:sp>
          <p:nvSpPr>
            <p:cNvPr id="25538" name="Shape 25538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39" name="Shape 25539"/>
            <p:cNvSpPr/>
            <p:nvPr/>
          </p:nvSpPr>
          <p:spPr>
            <a:xfrm>
              <a:off x="317131" y="-42422"/>
              <a:ext cx="67655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95C348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sz="20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41" name="Shape 25541"/>
          <p:cNvSpPr/>
          <p:nvPr/>
        </p:nvSpPr>
        <p:spPr>
          <a:xfrm>
            <a:off x="3649122" y="3385529"/>
            <a:ext cx="1533529" cy="371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577" y="2160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2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4" name="Group 25544"/>
          <p:cNvGrpSpPr/>
          <p:nvPr/>
        </p:nvGrpSpPr>
        <p:grpSpPr>
          <a:xfrm>
            <a:off x="3963755" y="3613850"/>
            <a:ext cx="570325" cy="363563"/>
            <a:chOff x="231675" y="52908"/>
            <a:chExt cx="1140648" cy="727125"/>
          </a:xfrm>
        </p:grpSpPr>
        <p:sp>
          <p:nvSpPr>
            <p:cNvPr id="25542" name="Shape 25542"/>
            <p:cNvSpPr/>
            <p:nvPr/>
          </p:nvSpPr>
          <p:spPr>
            <a:xfrm>
              <a:off x="231675" y="75038"/>
              <a:ext cx="676555" cy="67655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43" name="Shape 25543"/>
            <p:cNvSpPr/>
            <p:nvPr/>
          </p:nvSpPr>
          <p:spPr>
            <a:xfrm>
              <a:off x="350979" y="52908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FFFF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sz="20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45" name="Shape 25545"/>
          <p:cNvSpPr/>
          <p:nvPr/>
        </p:nvSpPr>
        <p:spPr>
          <a:xfrm>
            <a:off x="3649123" y="4697142"/>
            <a:ext cx="1669748" cy="523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015" y="2160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1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8" name="Group 25548"/>
          <p:cNvGrpSpPr/>
          <p:nvPr/>
        </p:nvGrpSpPr>
        <p:grpSpPr>
          <a:xfrm>
            <a:off x="3883941" y="5015383"/>
            <a:ext cx="583876" cy="363563"/>
            <a:chOff x="185095" y="-50572"/>
            <a:chExt cx="1167750" cy="727125"/>
          </a:xfrm>
        </p:grpSpPr>
        <p:sp>
          <p:nvSpPr>
            <p:cNvPr id="25546" name="Shape 25546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47" name="Shape 25547"/>
            <p:cNvSpPr/>
            <p:nvPr/>
          </p:nvSpPr>
          <p:spPr>
            <a:xfrm>
              <a:off x="331501" y="-50572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0085AD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sz="2000" kern="0" spc="-5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551" name="Group 25551"/>
          <p:cNvGrpSpPr/>
          <p:nvPr/>
        </p:nvGrpSpPr>
        <p:grpSpPr>
          <a:xfrm>
            <a:off x="7988720" y="2081113"/>
            <a:ext cx="586448" cy="363563"/>
            <a:chOff x="185095" y="-42424"/>
            <a:chExt cx="1172894" cy="727125"/>
          </a:xfrm>
        </p:grpSpPr>
        <p:sp>
          <p:nvSpPr>
            <p:cNvPr id="25549" name="Shape 25549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0" name="Shape 25550"/>
            <p:cNvSpPr/>
            <p:nvPr/>
          </p:nvSpPr>
          <p:spPr>
            <a:xfrm>
              <a:off x="336645" y="-42424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A300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sz="2000" kern="0" spc="-5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52" name="Shape 25552"/>
          <p:cNvSpPr/>
          <p:nvPr/>
        </p:nvSpPr>
        <p:spPr>
          <a:xfrm flipH="1">
            <a:off x="7382057" y="3757343"/>
            <a:ext cx="1187828" cy="555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159" y="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55" name="Group 25555"/>
          <p:cNvGrpSpPr/>
          <p:nvPr/>
        </p:nvGrpSpPr>
        <p:grpSpPr>
          <a:xfrm>
            <a:off x="7820136" y="3598986"/>
            <a:ext cx="586709" cy="364206"/>
            <a:chOff x="-152072" y="44142"/>
            <a:chExt cx="1173417" cy="728411"/>
          </a:xfrm>
        </p:grpSpPr>
        <p:sp>
          <p:nvSpPr>
            <p:cNvPr id="25553" name="Shape 25553"/>
            <p:cNvSpPr/>
            <p:nvPr/>
          </p:nvSpPr>
          <p:spPr>
            <a:xfrm>
              <a:off x="-152072" y="44142"/>
              <a:ext cx="676553" cy="67655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4" name="Shape 25554"/>
            <p:cNvSpPr/>
            <p:nvPr/>
          </p:nvSpPr>
          <p:spPr>
            <a:xfrm>
              <a:off x="0" y="45428"/>
              <a:ext cx="1021345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FFFF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sz="20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56" name="Shape 25556"/>
          <p:cNvSpPr/>
          <p:nvPr/>
        </p:nvSpPr>
        <p:spPr>
          <a:xfrm flipH="1">
            <a:off x="7260722" y="5221090"/>
            <a:ext cx="1331076" cy="98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549" y="21600"/>
                </a:lnTo>
              </a:path>
            </a:pathLst>
          </a:custGeom>
          <a:ln w="25400">
            <a:solidFill>
              <a:schemeClr val="accent6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59" name="Group 25559"/>
          <p:cNvGrpSpPr/>
          <p:nvPr/>
        </p:nvGrpSpPr>
        <p:grpSpPr>
          <a:xfrm>
            <a:off x="7988720" y="5006429"/>
            <a:ext cx="590056" cy="372517"/>
            <a:chOff x="185095" y="-68480"/>
            <a:chExt cx="1180110" cy="745033"/>
          </a:xfrm>
        </p:grpSpPr>
        <p:sp>
          <p:nvSpPr>
            <p:cNvPr id="25557" name="Shape 25557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8" name="Shape 25558"/>
            <p:cNvSpPr/>
            <p:nvPr/>
          </p:nvSpPr>
          <p:spPr>
            <a:xfrm>
              <a:off x="343861" y="-68480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82165D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endParaRPr sz="2000" kern="0" spc="-5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456479" y="1208514"/>
            <a:ext cx="3643086" cy="6119678"/>
          </a:xfrm>
          <a:prstGeom prst="rect">
            <a:avLst/>
          </a:prstGeom>
        </p:spPr>
      </p:pic>
      <p:grpSp>
        <p:nvGrpSpPr>
          <p:cNvPr id="64" name="Gruppieren 63"/>
          <p:cNvGrpSpPr>
            <a:grpSpLocks noChangeAspect="1"/>
          </p:cNvGrpSpPr>
          <p:nvPr/>
        </p:nvGrpSpPr>
        <p:grpSpPr>
          <a:xfrm>
            <a:off x="2820673" y="1849433"/>
            <a:ext cx="828000" cy="828000"/>
            <a:chOff x="4916110" y="1290424"/>
            <a:chExt cx="828000" cy="828000"/>
          </a:xfrm>
        </p:grpSpPr>
        <p:sp>
          <p:nvSpPr>
            <p:cNvPr id="65" name="Ellipse 64"/>
            <p:cNvSpPr/>
            <p:nvPr/>
          </p:nvSpPr>
          <p:spPr>
            <a:xfrm>
              <a:off x="4916110" y="1290424"/>
              <a:ext cx="828000" cy="828000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70110" y="1344424"/>
              <a:ext cx="720000" cy="720000"/>
            </a:xfrm>
            <a:prstGeom prst="rect">
              <a:avLst/>
            </a:prstGeom>
          </p:spPr>
        </p:pic>
      </p:grpSp>
      <p:grpSp>
        <p:nvGrpSpPr>
          <p:cNvPr id="73" name="Gruppieren 72"/>
          <p:cNvGrpSpPr>
            <a:grpSpLocks noChangeAspect="1"/>
          </p:cNvGrpSpPr>
          <p:nvPr/>
        </p:nvGrpSpPr>
        <p:grpSpPr>
          <a:xfrm>
            <a:off x="8567463" y="1841970"/>
            <a:ext cx="828000" cy="828000"/>
            <a:chOff x="8146438" y="1290424"/>
            <a:chExt cx="828000" cy="828000"/>
          </a:xfrm>
        </p:grpSpPr>
        <p:sp>
          <p:nvSpPr>
            <p:cNvPr id="74" name="Ellipse 73"/>
            <p:cNvSpPr/>
            <p:nvPr/>
          </p:nvSpPr>
          <p:spPr>
            <a:xfrm>
              <a:off x="8146438" y="1290424"/>
              <a:ext cx="828000" cy="828000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200438" y="1344424"/>
              <a:ext cx="720000" cy="720000"/>
            </a:xfrm>
            <a:prstGeom prst="rect">
              <a:avLst/>
            </a:prstGeom>
          </p:spPr>
        </p:pic>
      </p:grpSp>
      <p:grpSp>
        <p:nvGrpSpPr>
          <p:cNvPr id="76" name="Gruppieren 75"/>
          <p:cNvGrpSpPr>
            <a:grpSpLocks noChangeAspect="1"/>
          </p:cNvGrpSpPr>
          <p:nvPr/>
        </p:nvGrpSpPr>
        <p:grpSpPr>
          <a:xfrm>
            <a:off x="2822514" y="4783164"/>
            <a:ext cx="828000" cy="828000"/>
            <a:chOff x="1685782" y="2339621"/>
            <a:chExt cx="828000" cy="828000"/>
          </a:xfrm>
        </p:grpSpPr>
        <p:sp>
          <p:nvSpPr>
            <p:cNvPr id="77" name="Ellipse 76"/>
            <p:cNvSpPr/>
            <p:nvPr/>
          </p:nvSpPr>
          <p:spPr>
            <a:xfrm>
              <a:off x="1685782" y="2339621"/>
              <a:ext cx="828000" cy="8280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43016" y="2393621"/>
              <a:ext cx="720000" cy="720000"/>
            </a:xfrm>
            <a:prstGeom prst="rect">
              <a:avLst/>
            </a:prstGeom>
          </p:spPr>
        </p:pic>
      </p:grpSp>
      <p:grpSp>
        <p:nvGrpSpPr>
          <p:cNvPr id="79" name="Gruppieren 78"/>
          <p:cNvGrpSpPr>
            <a:grpSpLocks noChangeAspect="1"/>
          </p:cNvGrpSpPr>
          <p:nvPr/>
        </p:nvGrpSpPr>
        <p:grpSpPr>
          <a:xfrm>
            <a:off x="8568000" y="4837164"/>
            <a:ext cx="828000" cy="828000"/>
            <a:chOff x="7069662" y="3388283"/>
            <a:chExt cx="828000" cy="828000"/>
          </a:xfrm>
        </p:grpSpPr>
        <p:sp>
          <p:nvSpPr>
            <p:cNvPr id="80" name="Ellipse 79"/>
            <p:cNvSpPr/>
            <p:nvPr/>
          </p:nvSpPr>
          <p:spPr>
            <a:xfrm>
              <a:off x="7069662" y="3388283"/>
              <a:ext cx="828000" cy="828000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1" name="Grafik 8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123662" y="3442283"/>
              <a:ext cx="720000" cy="720000"/>
            </a:xfrm>
            <a:prstGeom prst="rect">
              <a:avLst/>
            </a:prstGeom>
          </p:spPr>
        </p:pic>
      </p:grpSp>
      <p:grpSp>
        <p:nvGrpSpPr>
          <p:cNvPr id="82" name="Gruppieren 81"/>
          <p:cNvGrpSpPr>
            <a:grpSpLocks noChangeAspect="1"/>
          </p:cNvGrpSpPr>
          <p:nvPr/>
        </p:nvGrpSpPr>
        <p:grpSpPr>
          <a:xfrm>
            <a:off x="2822514" y="3343343"/>
            <a:ext cx="828000" cy="828000"/>
            <a:chOff x="4916110" y="3388283"/>
            <a:chExt cx="828000" cy="828000"/>
          </a:xfrm>
        </p:grpSpPr>
        <p:sp>
          <p:nvSpPr>
            <p:cNvPr id="83" name="Ellipse 82"/>
            <p:cNvSpPr/>
            <p:nvPr/>
          </p:nvSpPr>
          <p:spPr>
            <a:xfrm>
              <a:off x="4916110" y="3388283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4" name="Grafik 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70110" y="3442283"/>
              <a:ext cx="720000" cy="72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5" name="Gruppieren 84"/>
          <p:cNvGrpSpPr>
            <a:grpSpLocks noChangeAspect="1"/>
          </p:cNvGrpSpPr>
          <p:nvPr/>
        </p:nvGrpSpPr>
        <p:grpSpPr>
          <a:xfrm>
            <a:off x="8568000" y="3354163"/>
            <a:ext cx="828000" cy="828000"/>
            <a:chOff x="609006" y="3388283"/>
            <a:chExt cx="828000" cy="828000"/>
          </a:xfrm>
        </p:grpSpPr>
        <p:sp>
          <p:nvSpPr>
            <p:cNvPr id="86" name="Ellipse 85"/>
            <p:cNvSpPr/>
            <p:nvPr/>
          </p:nvSpPr>
          <p:spPr>
            <a:xfrm>
              <a:off x="609006" y="3388283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3006" y="3442283"/>
              <a:ext cx="720000" cy="72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2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2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2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2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2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 fill="hold"/>
                                        <p:tgtEl>
                                          <p:spTgt spid="2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2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2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1" grpId="0" animBg="1" advAuto="0"/>
      <p:bldP spid="25502" grpId="0" animBg="1" advAuto="0"/>
      <p:bldP spid="25532" grpId="0" animBg="1"/>
      <p:bldP spid="25533" grpId="0" animBg="1"/>
      <p:bldP spid="25534" grpId="0" animBg="1"/>
      <p:bldP spid="25535" grpId="0" animBg="1"/>
      <p:bldP spid="25536" grpId="0" animBg="1"/>
      <p:bldP spid="25537" grpId="0" animBg="1"/>
      <p:bldP spid="25540" grpId="0" animBg="1" advAuto="0"/>
      <p:bldP spid="25541" grpId="0" animBg="1" advAuto="0"/>
      <p:bldP spid="25544" grpId="0" animBg="1" advAuto="0"/>
      <p:bldP spid="25545" grpId="0" animBg="1" advAuto="0"/>
      <p:bldP spid="25548" grpId="0" animBg="1" advAuto="0"/>
      <p:bldP spid="25551" grpId="0" animBg="1" advAuto="0"/>
      <p:bldP spid="25552" grpId="0" animBg="1" advAuto="0"/>
      <p:bldP spid="25555" grpId="0" animBg="1" advAuto="0"/>
      <p:bldP spid="25556" grpId="0" animBg="1" advAuto="0"/>
      <p:bldP spid="2555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Digitális kompetenciák kivonata: DigComp 2.2 AT - Digitális kompetenciaterületek</a:t>
            </a:r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83479" y="1059987"/>
            <a:ext cx="7677509" cy="5143607"/>
          </a:xfrm>
        </p:spPr>
      </p:pic>
      <p:sp>
        <p:nvSpPr>
          <p:cNvPr id="10" name="Textfeld 9"/>
          <p:cNvSpPr txBox="1"/>
          <p:nvPr/>
        </p:nvSpPr>
        <p:spPr>
          <a:xfrm>
            <a:off x="609006" y="4371490"/>
            <a:ext cx="2632957" cy="18148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l"/>
            <a:r>
              <a:rPr lang="hu-HU" altLang="de-DE" sz="1400" dirty="0">
                <a:solidFill>
                  <a:schemeClr val="bg1"/>
                </a:solidFill>
              </a:rPr>
              <a:t>Forrás</a:t>
            </a:r>
            <a:r>
              <a:rPr lang="de-DE" sz="1400" dirty="0">
                <a:solidFill>
                  <a:schemeClr val="bg1"/>
                </a:solidFill>
              </a:rPr>
              <a:t>: Digitales Kompetenzmodell</a:t>
            </a:r>
            <a:endParaRPr lang="de-DE" sz="1400" dirty="0">
              <a:solidFill>
                <a:schemeClr val="bg1"/>
              </a:solidFill>
            </a:endParaRPr>
          </a:p>
          <a:p>
            <a:pPr algn="l"/>
            <a:r>
              <a:rPr lang="de-DE" sz="1400" dirty="0">
                <a:solidFill>
                  <a:schemeClr val="bg1"/>
                </a:solidFill>
              </a:rPr>
              <a:t>für Österreich</a:t>
            </a:r>
            <a:endParaRPr lang="de-DE" sz="1400" dirty="0">
              <a:solidFill>
                <a:schemeClr val="bg1"/>
              </a:solidFill>
            </a:endParaRPr>
          </a:p>
          <a:p>
            <a:pPr algn="l"/>
            <a:r>
              <a:rPr lang="de-DE" sz="1400" dirty="0" err="1">
                <a:solidFill>
                  <a:schemeClr val="bg1"/>
                </a:solidFill>
              </a:rPr>
              <a:t>DigComp</a:t>
            </a:r>
            <a:r>
              <a:rPr lang="de-DE" sz="1400" dirty="0">
                <a:solidFill>
                  <a:schemeClr val="bg1"/>
                </a:solidFill>
              </a:rPr>
              <a:t> 2.2 AT. Juli 2021</a:t>
            </a:r>
            <a:endParaRPr lang="de-DE" sz="1400" dirty="0">
              <a:solidFill>
                <a:schemeClr val="bg1"/>
              </a:solidFill>
            </a:endParaRPr>
          </a:p>
          <a:p>
            <a:pPr algn="l"/>
            <a:r>
              <a:rPr lang="de-DE" sz="1400" dirty="0">
                <a:solidFill>
                  <a:schemeClr val="bg1"/>
                </a:solidFill>
              </a:rPr>
              <a:t>Bundesministerium für Digitalisierung und Wirtschaftsstandort (Hrsg.) Broschüre</a:t>
            </a:r>
            <a:endParaRPr lang="de-AT" sz="1400" spc="-50" dirty="0" err="1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5692" y="1210269"/>
            <a:ext cx="2626271" cy="27997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de-AT" sz="1600" spc="-50"/>
              <a:t>Erre a célra önértékelést dolgozt</a:t>
            </a:r>
            <a:r>
              <a:rPr lang="hu-HU" altLang="de-AT" sz="1600" spc="-50"/>
              <a:t>un</a:t>
            </a:r>
            <a:r>
              <a:rPr lang="de-AT" sz="1600" spc="-50"/>
              <a:t>k ki</a:t>
            </a:r>
            <a:r>
              <a:rPr lang="de-AT" sz="1600" spc="-50" dirty="0"/>
              <a:t>: fit4future</a:t>
            </a:r>
            <a:endParaRPr lang="de-AT" sz="1600" spc="-50" dirty="0"/>
          </a:p>
          <a:p>
            <a:pPr algn="l"/>
            <a:r>
              <a:rPr lang="de-AT" sz="1600" spc="-50" dirty="0">
                <a:hlinkClick r:id="rId2"/>
              </a:rPr>
              <a:t>https://www.fit4internet.at/page/assessment/</a:t>
            </a:r>
            <a:endParaRPr lang="de-AT" sz="1600" spc="-50" dirty="0"/>
          </a:p>
          <a:p>
            <a:pPr algn="l"/>
            <a:endParaRPr lang="de-AT" sz="1600" spc="-50" dirty="0"/>
          </a:p>
          <a:p>
            <a:pPr algn="l"/>
            <a:r>
              <a:rPr lang="de-AT" sz="1600" spc="-50" dirty="0"/>
              <a:t>A honlapon az egyes kompetenciaterületekhez és szintekhez tartozó tanulási lehetőségeket talál.</a:t>
            </a:r>
            <a:endParaRPr lang="de-AT" sz="1600" spc="-50" dirty="0"/>
          </a:p>
          <a:p>
            <a:pPr algn="l"/>
            <a:r>
              <a:rPr lang="de-AT" sz="1600" spc="-50" dirty="0">
                <a:hlinkClick r:id="rId3"/>
              </a:rPr>
              <a:t>https://www.fit4internet.at/page/course</a:t>
            </a:r>
            <a:endParaRPr lang="de-AT" sz="1600" spc="-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1" name="Shape 25501"/>
          <p:cNvSpPr/>
          <p:nvPr/>
        </p:nvSpPr>
        <p:spPr>
          <a:xfrm flipH="1">
            <a:off x="7365804" y="2278255"/>
            <a:ext cx="1204075" cy="769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309" y="21600"/>
                </a:lnTo>
              </a:path>
            </a:pathLst>
          </a:custGeom>
          <a:ln w="25400">
            <a:solidFill>
              <a:schemeClr val="accent4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02" name="Shape 25502"/>
          <p:cNvSpPr/>
          <p:nvPr/>
        </p:nvSpPr>
        <p:spPr>
          <a:xfrm flipV="1">
            <a:off x="3639448" y="2281175"/>
            <a:ext cx="2281817" cy="0"/>
          </a:xfrm>
          <a:prstGeom prst="line">
            <a:avLst/>
          </a:prstGeom>
          <a:ln w="25400">
            <a:solidFill>
              <a:schemeClr val="accent3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18" name="Shape 25518"/>
          <p:cNvSpPr>
            <a:spLocks noGrp="1"/>
          </p:cNvSpPr>
          <p:nvPr>
            <p:ph type="title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altLang="de-AT" dirty="0"/>
              <a:t>Tevékenységi terület: kakörnyezet- Eszközök kiválasztása</a:t>
            </a:r>
            <a:endParaRPr cap="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2" name="Shape 25532"/>
          <p:cNvSpPr/>
          <p:nvPr/>
        </p:nvSpPr>
        <p:spPr>
          <a:xfrm>
            <a:off x="199224" y="181874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95C348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Munkaidőmodellek áttekintése</a:t>
            </a:r>
            <a:endParaRPr lang="hu-HU" altLang="de-DE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3" name="Shape 25533"/>
          <p:cNvSpPr/>
          <p:nvPr/>
        </p:nvSpPr>
        <p:spPr>
          <a:xfrm>
            <a:off x="199224" y="3286988"/>
            <a:ext cx="2520000" cy="78930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00B18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Home Office</a:t>
            </a:r>
            <a:r>
              <a:rPr lang="hu-HU" alt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 impulzus</a:t>
            </a: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: </a:t>
            </a:r>
            <a:r>
              <a:rPr lang="hu-HU" alt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Mintamegállapodás</a:t>
            </a: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, </a:t>
            </a:r>
            <a:r>
              <a:rPr lang="hu-HU" alt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útmutatók</a:t>
            </a: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, </a:t>
            </a:r>
            <a:r>
              <a:rPr lang="hu-HU" alt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kérdőív-példa</a:t>
            </a: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 </a:t>
            </a:r>
            <a:endParaRPr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Geomanist Bold"/>
            </a:endParaRPr>
          </a:p>
        </p:txBody>
      </p:sp>
      <p:sp>
        <p:nvSpPr>
          <p:cNvPr id="25534" name="Shape 25534"/>
          <p:cNvSpPr/>
          <p:nvPr/>
        </p:nvSpPr>
        <p:spPr>
          <a:xfrm>
            <a:off x="199224" y="4798218"/>
            <a:ext cx="2520000" cy="29654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0085A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Work</a:t>
            </a:r>
            <a:r>
              <a:rPr lang="hu-HU" alt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impulzus</a:t>
            </a: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5" name="Shape 25535"/>
          <p:cNvSpPr/>
          <p:nvPr/>
        </p:nvSpPr>
        <p:spPr>
          <a:xfrm>
            <a:off x="9519723" y="180880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 sz="4000">
                <a:solidFill>
                  <a:srgbClr val="FFA300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Távoli/hibrid meetingek tervezése</a:t>
            </a:r>
            <a:endParaRPr lang="hu-HU" altLang="de-AT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6" name="Shape 25536"/>
          <p:cNvSpPr/>
          <p:nvPr/>
        </p:nvSpPr>
        <p:spPr>
          <a:xfrm>
            <a:off x="9519723" y="327704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C83B1E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Együttműködés: példa a tlótáblára</a:t>
            </a:r>
            <a:endParaRPr lang="hu-HU" altLang="de-AT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7" name="Shape 25537"/>
          <p:cNvSpPr/>
          <p:nvPr/>
        </p:nvSpPr>
        <p:spPr>
          <a:xfrm>
            <a:off x="9519723" y="474528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 sz="4000">
                <a:solidFill>
                  <a:srgbClr val="82165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Gyakorlati példa</a:t>
            </a: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digitális kommunikáció</a:t>
            </a:r>
            <a:endParaRPr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0" name="Group 25540"/>
          <p:cNvGrpSpPr/>
          <p:nvPr/>
        </p:nvGrpSpPr>
        <p:grpSpPr>
          <a:xfrm>
            <a:off x="3883941" y="2081114"/>
            <a:ext cx="404295" cy="363563"/>
            <a:chOff x="185095" y="-42422"/>
            <a:chExt cx="808590" cy="727125"/>
          </a:xfrm>
        </p:grpSpPr>
        <p:sp>
          <p:nvSpPr>
            <p:cNvPr id="25538" name="Shape 25538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39" name="Shape 25539"/>
            <p:cNvSpPr/>
            <p:nvPr/>
          </p:nvSpPr>
          <p:spPr>
            <a:xfrm>
              <a:off x="317131" y="-42422"/>
              <a:ext cx="67655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95C348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sz="20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41" name="Shape 25541"/>
          <p:cNvSpPr/>
          <p:nvPr/>
        </p:nvSpPr>
        <p:spPr>
          <a:xfrm>
            <a:off x="3649122" y="3385529"/>
            <a:ext cx="1533529" cy="371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577" y="2160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2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4" name="Group 25544"/>
          <p:cNvGrpSpPr/>
          <p:nvPr/>
        </p:nvGrpSpPr>
        <p:grpSpPr>
          <a:xfrm>
            <a:off x="3963755" y="3613850"/>
            <a:ext cx="570325" cy="363563"/>
            <a:chOff x="231675" y="52908"/>
            <a:chExt cx="1140648" cy="727125"/>
          </a:xfrm>
        </p:grpSpPr>
        <p:sp>
          <p:nvSpPr>
            <p:cNvPr id="25542" name="Shape 25542"/>
            <p:cNvSpPr/>
            <p:nvPr/>
          </p:nvSpPr>
          <p:spPr>
            <a:xfrm>
              <a:off x="231675" y="75038"/>
              <a:ext cx="676555" cy="67655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43" name="Shape 25543"/>
            <p:cNvSpPr/>
            <p:nvPr/>
          </p:nvSpPr>
          <p:spPr>
            <a:xfrm>
              <a:off x="350979" y="52908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FFFF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sz="20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45" name="Shape 25545"/>
          <p:cNvSpPr/>
          <p:nvPr/>
        </p:nvSpPr>
        <p:spPr>
          <a:xfrm>
            <a:off x="3649123" y="4697142"/>
            <a:ext cx="1669748" cy="523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015" y="2160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1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8" name="Group 25548"/>
          <p:cNvGrpSpPr/>
          <p:nvPr/>
        </p:nvGrpSpPr>
        <p:grpSpPr>
          <a:xfrm>
            <a:off x="3883941" y="5015383"/>
            <a:ext cx="583876" cy="363563"/>
            <a:chOff x="185095" y="-50572"/>
            <a:chExt cx="1167750" cy="727125"/>
          </a:xfrm>
        </p:grpSpPr>
        <p:sp>
          <p:nvSpPr>
            <p:cNvPr id="25546" name="Shape 25546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47" name="Shape 25547"/>
            <p:cNvSpPr/>
            <p:nvPr/>
          </p:nvSpPr>
          <p:spPr>
            <a:xfrm>
              <a:off x="331501" y="-50572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0085AD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sz="2000" kern="0" spc="-5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551" name="Group 25551"/>
          <p:cNvGrpSpPr/>
          <p:nvPr/>
        </p:nvGrpSpPr>
        <p:grpSpPr>
          <a:xfrm>
            <a:off x="7988720" y="2081113"/>
            <a:ext cx="586448" cy="363563"/>
            <a:chOff x="185095" y="-42424"/>
            <a:chExt cx="1172894" cy="727125"/>
          </a:xfrm>
        </p:grpSpPr>
        <p:sp>
          <p:nvSpPr>
            <p:cNvPr id="25549" name="Shape 25549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0" name="Shape 25550"/>
            <p:cNvSpPr/>
            <p:nvPr/>
          </p:nvSpPr>
          <p:spPr>
            <a:xfrm>
              <a:off x="336645" y="-42424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A300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sz="2000" kern="0" spc="-5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52" name="Shape 25552"/>
          <p:cNvSpPr/>
          <p:nvPr/>
        </p:nvSpPr>
        <p:spPr>
          <a:xfrm flipH="1">
            <a:off x="7382057" y="3757343"/>
            <a:ext cx="1187828" cy="555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159" y="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55" name="Group 25555"/>
          <p:cNvGrpSpPr/>
          <p:nvPr/>
        </p:nvGrpSpPr>
        <p:grpSpPr>
          <a:xfrm>
            <a:off x="7820136" y="3598986"/>
            <a:ext cx="586709" cy="364206"/>
            <a:chOff x="-152072" y="44142"/>
            <a:chExt cx="1173417" cy="728411"/>
          </a:xfrm>
        </p:grpSpPr>
        <p:sp>
          <p:nvSpPr>
            <p:cNvPr id="25553" name="Shape 25553"/>
            <p:cNvSpPr/>
            <p:nvPr/>
          </p:nvSpPr>
          <p:spPr>
            <a:xfrm>
              <a:off x="-152072" y="44142"/>
              <a:ext cx="676553" cy="67655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4" name="Shape 25554"/>
            <p:cNvSpPr/>
            <p:nvPr/>
          </p:nvSpPr>
          <p:spPr>
            <a:xfrm>
              <a:off x="0" y="45428"/>
              <a:ext cx="1021345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FFFF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sz="20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56" name="Shape 25556"/>
          <p:cNvSpPr/>
          <p:nvPr/>
        </p:nvSpPr>
        <p:spPr>
          <a:xfrm flipH="1">
            <a:off x="7260722" y="5221090"/>
            <a:ext cx="1331076" cy="98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549" y="21600"/>
                </a:lnTo>
              </a:path>
            </a:pathLst>
          </a:custGeom>
          <a:ln w="25400">
            <a:solidFill>
              <a:schemeClr val="accent6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59" name="Group 25559"/>
          <p:cNvGrpSpPr/>
          <p:nvPr/>
        </p:nvGrpSpPr>
        <p:grpSpPr>
          <a:xfrm>
            <a:off x="7988720" y="5006429"/>
            <a:ext cx="590056" cy="372517"/>
            <a:chOff x="185095" y="-68480"/>
            <a:chExt cx="1180110" cy="745033"/>
          </a:xfrm>
        </p:grpSpPr>
        <p:sp>
          <p:nvSpPr>
            <p:cNvPr id="25557" name="Shape 25557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8" name="Shape 25558"/>
            <p:cNvSpPr/>
            <p:nvPr/>
          </p:nvSpPr>
          <p:spPr>
            <a:xfrm>
              <a:off x="343861" y="-68480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82165D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endParaRPr sz="2000" kern="0" spc="-5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456479" y="1208514"/>
            <a:ext cx="3643086" cy="6119678"/>
          </a:xfrm>
          <a:prstGeom prst="rect">
            <a:avLst/>
          </a:prstGeom>
        </p:spPr>
      </p:pic>
      <p:grpSp>
        <p:nvGrpSpPr>
          <p:cNvPr id="64" name="Gruppieren 63"/>
          <p:cNvGrpSpPr>
            <a:grpSpLocks noChangeAspect="1"/>
          </p:cNvGrpSpPr>
          <p:nvPr/>
        </p:nvGrpSpPr>
        <p:grpSpPr>
          <a:xfrm>
            <a:off x="2820673" y="1849433"/>
            <a:ext cx="828000" cy="828000"/>
            <a:chOff x="4916110" y="1290424"/>
            <a:chExt cx="828000" cy="828000"/>
          </a:xfrm>
        </p:grpSpPr>
        <p:sp>
          <p:nvSpPr>
            <p:cNvPr id="65" name="Ellipse 64"/>
            <p:cNvSpPr/>
            <p:nvPr/>
          </p:nvSpPr>
          <p:spPr>
            <a:xfrm>
              <a:off x="4916110" y="1290424"/>
              <a:ext cx="828000" cy="828000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70110" y="1344424"/>
              <a:ext cx="720000" cy="720000"/>
            </a:xfrm>
            <a:prstGeom prst="rect">
              <a:avLst/>
            </a:prstGeom>
          </p:spPr>
        </p:pic>
      </p:grpSp>
      <p:grpSp>
        <p:nvGrpSpPr>
          <p:cNvPr id="73" name="Gruppieren 72"/>
          <p:cNvGrpSpPr>
            <a:grpSpLocks noChangeAspect="1"/>
          </p:cNvGrpSpPr>
          <p:nvPr/>
        </p:nvGrpSpPr>
        <p:grpSpPr>
          <a:xfrm>
            <a:off x="8567463" y="1841970"/>
            <a:ext cx="828000" cy="828000"/>
            <a:chOff x="8146438" y="1290424"/>
            <a:chExt cx="828000" cy="828000"/>
          </a:xfrm>
        </p:grpSpPr>
        <p:sp>
          <p:nvSpPr>
            <p:cNvPr id="74" name="Ellipse 73"/>
            <p:cNvSpPr/>
            <p:nvPr/>
          </p:nvSpPr>
          <p:spPr>
            <a:xfrm>
              <a:off x="8146438" y="1290424"/>
              <a:ext cx="828000" cy="828000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200438" y="1344424"/>
              <a:ext cx="720000" cy="720000"/>
            </a:xfrm>
            <a:prstGeom prst="rect">
              <a:avLst/>
            </a:prstGeom>
          </p:spPr>
        </p:pic>
      </p:grpSp>
      <p:grpSp>
        <p:nvGrpSpPr>
          <p:cNvPr id="76" name="Gruppieren 75"/>
          <p:cNvGrpSpPr>
            <a:grpSpLocks noChangeAspect="1"/>
          </p:cNvGrpSpPr>
          <p:nvPr/>
        </p:nvGrpSpPr>
        <p:grpSpPr>
          <a:xfrm>
            <a:off x="2822514" y="4783164"/>
            <a:ext cx="828000" cy="828000"/>
            <a:chOff x="1685782" y="2339621"/>
            <a:chExt cx="828000" cy="828000"/>
          </a:xfrm>
        </p:grpSpPr>
        <p:sp>
          <p:nvSpPr>
            <p:cNvPr id="77" name="Ellipse 76"/>
            <p:cNvSpPr/>
            <p:nvPr/>
          </p:nvSpPr>
          <p:spPr>
            <a:xfrm>
              <a:off x="1685782" y="2339621"/>
              <a:ext cx="828000" cy="8280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43016" y="2393621"/>
              <a:ext cx="720000" cy="720000"/>
            </a:xfrm>
            <a:prstGeom prst="rect">
              <a:avLst/>
            </a:prstGeom>
          </p:spPr>
        </p:pic>
      </p:grpSp>
      <p:grpSp>
        <p:nvGrpSpPr>
          <p:cNvPr id="79" name="Gruppieren 78"/>
          <p:cNvGrpSpPr>
            <a:grpSpLocks noChangeAspect="1"/>
          </p:cNvGrpSpPr>
          <p:nvPr/>
        </p:nvGrpSpPr>
        <p:grpSpPr>
          <a:xfrm>
            <a:off x="8568000" y="4837164"/>
            <a:ext cx="828000" cy="828000"/>
            <a:chOff x="7069662" y="3388283"/>
            <a:chExt cx="828000" cy="828000"/>
          </a:xfrm>
        </p:grpSpPr>
        <p:sp>
          <p:nvSpPr>
            <p:cNvPr id="80" name="Ellipse 79"/>
            <p:cNvSpPr/>
            <p:nvPr/>
          </p:nvSpPr>
          <p:spPr>
            <a:xfrm>
              <a:off x="7069662" y="3388283"/>
              <a:ext cx="828000" cy="828000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1" name="Grafik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23662" y="3442283"/>
              <a:ext cx="720000" cy="720000"/>
            </a:xfrm>
            <a:prstGeom prst="rect">
              <a:avLst/>
            </a:prstGeom>
          </p:spPr>
        </p:pic>
      </p:grpSp>
      <p:grpSp>
        <p:nvGrpSpPr>
          <p:cNvPr id="82" name="Gruppieren 81"/>
          <p:cNvGrpSpPr>
            <a:grpSpLocks noChangeAspect="1"/>
          </p:cNvGrpSpPr>
          <p:nvPr/>
        </p:nvGrpSpPr>
        <p:grpSpPr>
          <a:xfrm>
            <a:off x="2822514" y="3343343"/>
            <a:ext cx="828000" cy="828000"/>
            <a:chOff x="4916110" y="3388283"/>
            <a:chExt cx="828000" cy="828000"/>
          </a:xfrm>
        </p:grpSpPr>
        <p:sp>
          <p:nvSpPr>
            <p:cNvPr id="83" name="Ellipse 82"/>
            <p:cNvSpPr/>
            <p:nvPr/>
          </p:nvSpPr>
          <p:spPr>
            <a:xfrm>
              <a:off x="4916110" y="3388283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4" name="Grafik 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70110" y="3442283"/>
              <a:ext cx="720000" cy="72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5" name="Gruppieren 84"/>
          <p:cNvGrpSpPr>
            <a:grpSpLocks noChangeAspect="1"/>
          </p:cNvGrpSpPr>
          <p:nvPr/>
        </p:nvGrpSpPr>
        <p:grpSpPr>
          <a:xfrm>
            <a:off x="8568000" y="3354163"/>
            <a:ext cx="828000" cy="828000"/>
            <a:chOff x="609006" y="3388283"/>
            <a:chExt cx="828000" cy="828000"/>
          </a:xfrm>
        </p:grpSpPr>
        <p:sp>
          <p:nvSpPr>
            <p:cNvPr id="86" name="Ellipse 85"/>
            <p:cNvSpPr/>
            <p:nvPr/>
          </p:nvSpPr>
          <p:spPr>
            <a:xfrm>
              <a:off x="609006" y="3388283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3006" y="3442283"/>
              <a:ext cx="720000" cy="72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2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2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2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2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2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 fill="hold"/>
                                        <p:tgtEl>
                                          <p:spTgt spid="2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2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2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1" grpId="0" animBg="1" advAuto="0"/>
      <p:bldP spid="25502" grpId="0" animBg="1" advAuto="0"/>
      <p:bldP spid="25532" grpId="0" animBg="1"/>
      <p:bldP spid="25533" grpId="0" animBg="1"/>
      <p:bldP spid="25534" grpId="0" animBg="1"/>
      <p:bldP spid="25535" grpId="0" animBg="1"/>
      <p:bldP spid="25536" grpId="0" animBg="1"/>
      <p:bldP spid="25537" grpId="0" animBg="1"/>
      <p:bldP spid="25540" grpId="0" animBg="1" advAuto="0"/>
      <p:bldP spid="25541" grpId="0" animBg="1" advAuto="0"/>
      <p:bldP spid="25544" grpId="0" animBg="1" advAuto="0"/>
      <p:bldP spid="25545" grpId="0" animBg="1" advAuto="0"/>
      <p:bldP spid="25548" grpId="0" animBg="1" advAuto="0"/>
      <p:bldP spid="25551" grpId="0" animBg="1" advAuto="0"/>
      <p:bldP spid="25552" grpId="0" animBg="1" advAuto="0"/>
      <p:bldP spid="25555" grpId="0" animBg="1" advAuto="0"/>
      <p:bldP spid="25556" grpId="0" animBg="1" advAuto="0"/>
      <p:bldP spid="25559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48511" y="1140092"/>
            <a:ext cx="8217108" cy="540790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de-DE" dirty="0"/>
              <a:t>Példa: Együttműködés</a:t>
            </a:r>
            <a:r>
              <a:rPr lang="hu-HU" altLang="de-DE" dirty="0"/>
              <a:t> online tanulótábla</a:t>
            </a:r>
            <a:endParaRPr lang="hu-HU" alt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1" name="Shape 25501"/>
          <p:cNvSpPr/>
          <p:nvPr/>
        </p:nvSpPr>
        <p:spPr>
          <a:xfrm flipH="1">
            <a:off x="7365804" y="2278255"/>
            <a:ext cx="1204075" cy="769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309" y="21600"/>
                </a:lnTo>
              </a:path>
            </a:pathLst>
          </a:custGeom>
          <a:ln w="25400">
            <a:solidFill>
              <a:schemeClr val="accent4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02" name="Shape 25502"/>
          <p:cNvSpPr/>
          <p:nvPr/>
        </p:nvSpPr>
        <p:spPr>
          <a:xfrm flipV="1">
            <a:off x="3639448" y="2281175"/>
            <a:ext cx="2281817" cy="0"/>
          </a:xfrm>
          <a:prstGeom prst="line">
            <a:avLst/>
          </a:prstGeom>
          <a:ln w="25400">
            <a:solidFill>
              <a:schemeClr val="accent3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18" name="Shape 25518"/>
          <p:cNvSpPr>
            <a:spLocks noGrp="1"/>
          </p:cNvSpPr>
          <p:nvPr>
            <p:ph type="title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altLang="de-AT" dirty="0"/>
              <a:t>Tevékenységi terület: Vezetés - Eszközök kiválasztása</a:t>
            </a:r>
            <a:endParaRPr cap="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2" name="Shape 25532"/>
          <p:cNvSpPr/>
          <p:nvPr/>
        </p:nvSpPr>
        <p:spPr>
          <a:xfrm>
            <a:off x="199224" y="181874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95C348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Példa eszköz funkcióhoz/szerephez</a:t>
            </a:r>
            <a:endParaRPr lang="de-DE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3" name="Shape 25533"/>
          <p:cNvSpPr/>
          <p:nvPr/>
        </p:nvSpPr>
        <p:spPr>
          <a:xfrm>
            <a:off x="199224" y="3286988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00B18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Példa eszköz a Vezetői térképhez</a:t>
            </a:r>
            <a:endParaRPr lang="de-DE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Geomanist Bold"/>
            </a:endParaRPr>
          </a:p>
        </p:txBody>
      </p:sp>
      <p:sp>
        <p:nvSpPr>
          <p:cNvPr id="25534" name="Shape 25534"/>
          <p:cNvSpPr/>
          <p:nvPr/>
        </p:nvSpPr>
        <p:spPr>
          <a:xfrm>
            <a:off x="199224" y="4798218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0085A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Impulzus: Vezetés a digitalizáció kontextusában</a:t>
            </a:r>
            <a:endParaRPr lang="de-DE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5" name="Shape 25535"/>
          <p:cNvSpPr/>
          <p:nvPr/>
        </p:nvSpPr>
        <p:spPr>
          <a:xfrm>
            <a:off x="9519723" y="180880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 sz="4000">
                <a:solidFill>
                  <a:srgbClr val="FFA300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Impulzus a toborzás</a:t>
            </a: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hoz</a:t>
            </a: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és a digitalizáció</a:t>
            </a: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hoz</a:t>
            </a:r>
            <a:endParaRPr lang="hu-HU" altLang="de-AT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6" name="Shape 25536"/>
          <p:cNvSpPr/>
          <p:nvPr/>
        </p:nvSpPr>
        <p:spPr>
          <a:xfrm>
            <a:off x="9519723" y="327704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C83B1E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Impulzus a csoportok vezetéséhez</a:t>
            </a:r>
            <a:endParaRPr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7" name="Shape 25537"/>
          <p:cNvSpPr/>
          <p:nvPr/>
        </p:nvSpPr>
        <p:spPr>
          <a:xfrm>
            <a:off x="9519723" y="4745287"/>
            <a:ext cx="2520000" cy="78930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 sz="4000">
                <a:solidFill>
                  <a:srgbClr val="82165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Példa a változásban lévő csapatok értékelésére szolgáló eszközre</a:t>
            </a:r>
            <a:endParaRPr lang="de-AT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0" name="Group 25540"/>
          <p:cNvGrpSpPr/>
          <p:nvPr/>
        </p:nvGrpSpPr>
        <p:grpSpPr>
          <a:xfrm>
            <a:off x="3883941" y="2081114"/>
            <a:ext cx="404295" cy="363563"/>
            <a:chOff x="185095" y="-42422"/>
            <a:chExt cx="808590" cy="727125"/>
          </a:xfrm>
        </p:grpSpPr>
        <p:sp>
          <p:nvSpPr>
            <p:cNvPr id="25538" name="Shape 25538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39" name="Shape 25539"/>
            <p:cNvSpPr/>
            <p:nvPr/>
          </p:nvSpPr>
          <p:spPr>
            <a:xfrm>
              <a:off x="317131" y="-42422"/>
              <a:ext cx="67655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95C348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sz="20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41" name="Shape 25541"/>
          <p:cNvSpPr/>
          <p:nvPr/>
        </p:nvSpPr>
        <p:spPr>
          <a:xfrm>
            <a:off x="3649122" y="3385529"/>
            <a:ext cx="1533529" cy="371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577" y="2160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2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4" name="Group 25544"/>
          <p:cNvGrpSpPr/>
          <p:nvPr/>
        </p:nvGrpSpPr>
        <p:grpSpPr>
          <a:xfrm>
            <a:off x="3963755" y="3613850"/>
            <a:ext cx="570325" cy="363563"/>
            <a:chOff x="231675" y="52908"/>
            <a:chExt cx="1140648" cy="727125"/>
          </a:xfrm>
        </p:grpSpPr>
        <p:sp>
          <p:nvSpPr>
            <p:cNvPr id="25542" name="Shape 25542"/>
            <p:cNvSpPr/>
            <p:nvPr/>
          </p:nvSpPr>
          <p:spPr>
            <a:xfrm>
              <a:off x="231675" y="75038"/>
              <a:ext cx="676555" cy="67655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43" name="Shape 25543"/>
            <p:cNvSpPr/>
            <p:nvPr/>
          </p:nvSpPr>
          <p:spPr>
            <a:xfrm>
              <a:off x="350979" y="52908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FFFF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sz="20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45" name="Shape 25545"/>
          <p:cNvSpPr/>
          <p:nvPr/>
        </p:nvSpPr>
        <p:spPr>
          <a:xfrm>
            <a:off x="3649123" y="4697142"/>
            <a:ext cx="1669748" cy="523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015" y="2160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1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8" name="Group 25548"/>
          <p:cNvGrpSpPr/>
          <p:nvPr/>
        </p:nvGrpSpPr>
        <p:grpSpPr>
          <a:xfrm>
            <a:off x="3883941" y="5015383"/>
            <a:ext cx="583876" cy="363563"/>
            <a:chOff x="185095" y="-50572"/>
            <a:chExt cx="1167750" cy="727125"/>
          </a:xfrm>
        </p:grpSpPr>
        <p:sp>
          <p:nvSpPr>
            <p:cNvPr id="25546" name="Shape 25546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47" name="Shape 25547"/>
            <p:cNvSpPr/>
            <p:nvPr/>
          </p:nvSpPr>
          <p:spPr>
            <a:xfrm>
              <a:off x="331501" y="-50572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0085AD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sz="2000" kern="0" spc="-5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551" name="Group 25551"/>
          <p:cNvGrpSpPr/>
          <p:nvPr/>
        </p:nvGrpSpPr>
        <p:grpSpPr>
          <a:xfrm>
            <a:off x="7988720" y="2081113"/>
            <a:ext cx="586448" cy="363563"/>
            <a:chOff x="185095" y="-42424"/>
            <a:chExt cx="1172894" cy="727125"/>
          </a:xfrm>
        </p:grpSpPr>
        <p:sp>
          <p:nvSpPr>
            <p:cNvPr id="25549" name="Shape 25549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0" name="Shape 25550"/>
            <p:cNvSpPr/>
            <p:nvPr/>
          </p:nvSpPr>
          <p:spPr>
            <a:xfrm>
              <a:off x="336645" y="-42424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A300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sz="2000" kern="0" spc="-5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52" name="Shape 25552"/>
          <p:cNvSpPr/>
          <p:nvPr/>
        </p:nvSpPr>
        <p:spPr>
          <a:xfrm flipH="1">
            <a:off x="7382057" y="3757343"/>
            <a:ext cx="1187828" cy="555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159" y="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55" name="Group 25555"/>
          <p:cNvGrpSpPr/>
          <p:nvPr/>
        </p:nvGrpSpPr>
        <p:grpSpPr>
          <a:xfrm>
            <a:off x="7820136" y="3598986"/>
            <a:ext cx="586709" cy="364206"/>
            <a:chOff x="-152072" y="44142"/>
            <a:chExt cx="1173417" cy="728411"/>
          </a:xfrm>
        </p:grpSpPr>
        <p:sp>
          <p:nvSpPr>
            <p:cNvPr id="25553" name="Shape 25553"/>
            <p:cNvSpPr/>
            <p:nvPr/>
          </p:nvSpPr>
          <p:spPr>
            <a:xfrm>
              <a:off x="-152072" y="44142"/>
              <a:ext cx="676553" cy="67655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4" name="Shape 25554"/>
            <p:cNvSpPr/>
            <p:nvPr/>
          </p:nvSpPr>
          <p:spPr>
            <a:xfrm>
              <a:off x="0" y="45428"/>
              <a:ext cx="1021345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FFFF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sz="20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56" name="Shape 25556"/>
          <p:cNvSpPr/>
          <p:nvPr/>
        </p:nvSpPr>
        <p:spPr>
          <a:xfrm flipH="1">
            <a:off x="7260722" y="5221090"/>
            <a:ext cx="1331076" cy="98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549" y="21600"/>
                </a:lnTo>
              </a:path>
            </a:pathLst>
          </a:custGeom>
          <a:ln w="25400">
            <a:solidFill>
              <a:schemeClr val="accent6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59" name="Group 25559"/>
          <p:cNvGrpSpPr/>
          <p:nvPr/>
        </p:nvGrpSpPr>
        <p:grpSpPr>
          <a:xfrm>
            <a:off x="7988720" y="5006429"/>
            <a:ext cx="590056" cy="372517"/>
            <a:chOff x="185095" y="-68480"/>
            <a:chExt cx="1180110" cy="745033"/>
          </a:xfrm>
        </p:grpSpPr>
        <p:sp>
          <p:nvSpPr>
            <p:cNvPr id="25557" name="Shape 25557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8" name="Shape 25558"/>
            <p:cNvSpPr/>
            <p:nvPr/>
          </p:nvSpPr>
          <p:spPr>
            <a:xfrm>
              <a:off x="343861" y="-68480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82165D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endParaRPr sz="2000" kern="0" spc="-5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456479" y="1208514"/>
            <a:ext cx="3643086" cy="6119678"/>
          </a:xfrm>
          <a:prstGeom prst="rect">
            <a:avLst/>
          </a:prstGeom>
        </p:spPr>
      </p:pic>
      <p:grpSp>
        <p:nvGrpSpPr>
          <p:cNvPr id="64" name="Gruppieren 63"/>
          <p:cNvGrpSpPr>
            <a:grpSpLocks noChangeAspect="1"/>
          </p:cNvGrpSpPr>
          <p:nvPr/>
        </p:nvGrpSpPr>
        <p:grpSpPr>
          <a:xfrm>
            <a:off x="2820673" y="1849433"/>
            <a:ext cx="828000" cy="828000"/>
            <a:chOff x="4916110" y="1290424"/>
            <a:chExt cx="828000" cy="828000"/>
          </a:xfrm>
        </p:grpSpPr>
        <p:sp>
          <p:nvSpPr>
            <p:cNvPr id="65" name="Ellipse 64"/>
            <p:cNvSpPr/>
            <p:nvPr/>
          </p:nvSpPr>
          <p:spPr>
            <a:xfrm>
              <a:off x="4916110" y="1290424"/>
              <a:ext cx="828000" cy="828000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70110" y="1344424"/>
              <a:ext cx="720000" cy="720000"/>
            </a:xfrm>
            <a:prstGeom prst="rect">
              <a:avLst/>
            </a:prstGeom>
          </p:spPr>
        </p:pic>
      </p:grpSp>
      <p:grpSp>
        <p:nvGrpSpPr>
          <p:cNvPr id="73" name="Gruppieren 72"/>
          <p:cNvGrpSpPr>
            <a:grpSpLocks noChangeAspect="1"/>
          </p:cNvGrpSpPr>
          <p:nvPr/>
        </p:nvGrpSpPr>
        <p:grpSpPr>
          <a:xfrm>
            <a:off x="8567463" y="1841970"/>
            <a:ext cx="828000" cy="828000"/>
            <a:chOff x="8146438" y="1290424"/>
            <a:chExt cx="828000" cy="828000"/>
          </a:xfrm>
        </p:grpSpPr>
        <p:sp>
          <p:nvSpPr>
            <p:cNvPr id="74" name="Ellipse 73"/>
            <p:cNvSpPr/>
            <p:nvPr/>
          </p:nvSpPr>
          <p:spPr>
            <a:xfrm>
              <a:off x="8146438" y="1290424"/>
              <a:ext cx="828000" cy="828000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200438" y="1344424"/>
              <a:ext cx="720000" cy="720000"/>
            </a:xfrm>
            <a:prstGeom prst="rect">
              <a:avLst/>
            </a:prstGeom>
          </p:spPr>
        </p:pic>
      </p:grpSp>
      <p:grpSp>
        <p:nvGrpSpPr>
          <p:cNvPr id="76" name="Gruppieren 75"/>
          <p:cNvGrpSpPr>
            <a:grpSpLocks noChangeAspect="1"/>
          </p:cNvGrpSpPr>
          <p:nvPr/>
        </p:nvGrpSpPr>
        <p:grpSpPr>
          <a:xfrm>
            <a:off x="2822514" y="4783164"/>
            <a:ext cx="828000" cy="828000"/>
            <a:chOff x="1685782" y="2339621"/>
            <a:chExt cx="828000" cy="828000"/>
          </a:xfrm>
        </p:grpSpPr>
        <p:sp>
          <p:nvSpPr>
            <p:cNvPr id="77" name="Ellipse 76"/>
            <p:cNvSpPr/>
            <p:nvPr/>
          </p:nvSpPr>
          <p:spPr>
            <a:xfrm>
              <a:off x="1685782" y="2339621"/>
              <a:ext cx="828000" cy="8280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43016" y="2393621"/>
              <a:ext cx="720000" cy="720000"/>
            </a:xfrm>
            <a:prstGeom prst="rect">
              <a:avLst/>
            </a:prstGeom>
          </p:spPr>
        </p:pic>
      </p:grpSp>
      <p:grpSp>
        <p:nvGrpSpPr>
          <p:cNvPr id="79" name="Gruppieren 78"/>
          <p:cNvGrpSpPr>
            <a:grpSpLocks noChangeAspect="1"/>
          </p:cNvGrpSpPr>
          <p:nvPr/>
        </p:nvGrpSpPr>
        <p:grpSpPr>
          <a:xfrm>
            <a:off x="8568000" y="4837164"/>
            <a:ext cx="828000" cy="828000"/>
            <a:chOff x="7069662" y="3388283"/>
            <a:chExt cx="828000" cy="828000"/>
          </a:xfrm>
        </p:grpSpPr>
        <p:sp>
          <p:nvSpPr>
            <p:cNvPr id="80" name="Ellipse 79"/>
            <p:cNvSpPr/>
            <p:nvPr/>
          </p:nvSpPr>
          <p:spPr>
            <a:xfrm>
              <a:off x="7069662" y="3388283"/>
              <a:ext cx="828000" cy="828000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1" name="Grafik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23662" y="3442283"/>
              <a:ext cx="720000" cy="720000"/>
            </a:xfrm>
            <a:prstGeom prst="rect">
              <a:avLst/>
            </a:prstGeom>
          </p:spPr>
        </p:pic>
      </p:grpSp>
      <p:grpSp>
        <p:nvGrpSpPr>
          <p:cNvPr id="82" name="Gruppieren 81"/>
          <p:cNvGrpSpPr>
            <a:grpSpLocks noChangeAspect="1"/>
          </p:cNvGrpSpPr>
          <p:nvPr/>
        </p:nvGrpSpPr>
        <p:grpSpPr>
          <a:xfrm>
            <a:off x="2822514" y="3343343"/>
            <a:ext cx="828000" cy="828000"/>
            <a:chOff x="4916110" y="3388283"/>
            <a:chExt cx="828000" cy="828000"/>
          </a:xfrm>
        </p:grpSpPr>
        <p:sp>
          <p:nvSpPr>
            <p:cNvPr id="83" name="Ellipse 82"/>
            <p:cNvSpPr/>
            <p:nvPr/>
          </p:nvSpPr>
          <p:spPr>
            <a:xfrm>
              <a:off x="4916110" y="3388283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4" name="Grafik 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70110" y="3442283"/>
              <a:ext cx="720000" cy="72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5" name="Gruppieren 84"/>
          <p:cNvGrpSpPr>
            <a:grpSpLocks noChangeAspect="1"/>
          </p:cNvGrpSpPr>
          <p:nvPr/>
        </p:nvGrpSpPr>
        <p:grpSpPr>
          <a:xfrm>
            <a:off x="8568000" y="3354163"/>
            <a:ext cx="828000" cy="828000"/>
            <a:chOff x="609006" y="3388283"/>
            <a:chExt cx="828000" cy="828000"/>
          </a:xfrm>
        </p:grpSpPr>
        <p:sp>
          <p:nvSpPr>
            <p:cNvPr id="86" name="Ellipse 85"/>
            <p:cNvSpPr/>
            <p:nvPr/>
          </p:nvSpPr>
          <p:spPr>
            <a:xfrm>
              <a:off x="609006" y="3388283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3006" y="3442283"/>
              <a:ext cx="720000" cy="72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2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2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2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2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2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 fill="hold"/>
                                        <p:tgtEl>
                                          <p:spTgt spid="2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2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2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1" grpId="0" animBg="1" advAuto="0"/>
      <p:bldP spid="25502" grpId="0" animBg="1" advAuto="0"/>
      <p:bldP spid="25532" grpId="0" animBg="1"/>
      <p:bldP spid="25533" grpId="0" animBg="1"/>
      <p:bldP spid="25534" grpId="0" animBg="1"/>
      <p:bldP spid="25535" grpId="0" animBg="1"/>
      <p:bldP spid="25536" grpId="0" animBg="1"/>
      <p:bldP spid="25537" grpId="0" animBg="1"/>
      <p:bldP spid="25540" grpId="0" animBg="1" advAuto="0"/>
      <p:bldP spid="25541" grpId="0" animBg="1" advAuto="0"/>
      <p:bldP spid="25544" grpId="0" animBg="1" advAuto="0"/>
      <p:bldP spid="25545" grpId="0" animBg="1" advAuto="0"/>
      <p:bldP spid="25548" grpId="0" animBg="1" advAuto="0"/>
      <p:bldP spid="25551" grpId="0" animBg="1" advAuto="0"/>
      <p:bldP spid="25552" grpId="0" animBg="1" advAuto="0"/>
      <p:bldP spid="25555" grpId="0" animBg="1" advAuto="0"/>
      <p:bldP spid="25556" grpId="0" animBg="1" advAuto="0"/>
      <p:bldP spid="2555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Kivonat, rövid információ - a három alapvető sikertényező a vezetésben</a:t>
            </a:r>
            <a:endParaRPr lang="de-DE" dirty="0"/>
          </a:p>
        </p:txBody>
      </p:sp>
      <p:sp>
        <p:nvSpPr>
          <p:cNvPr id="4" name="Shape 6048"/>
          <p:cNvSpPr/>
          <p:nvPr/>
        </p:nvSpPr>
        <p:spPr>
          <a:xfrm>
            <a:off x="2703467" y="2399361"/>
            <a:ext cx="6577164" cy="742950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3200">
                <a:solidFill>
                  <a:srgbClr val="95C348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DE" sz="16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Változásmenedzsment</a:t>
            </a:r>
            <a:endParaRPr sz="1600" kern="0" spc="-50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defRPr sz="2000">
                <a:latin typeface="Geomanist Light"/>
                <a:ea typeface="Geomanist Light"/>
                <a:cs typeface="Geomanist Light"/>
                <a:sym typeface="Geomanist Light"/>
              </a:defRPr>
            </a:pPr>
            <a:r>
              <a:rPr lang="de-AT" sz="1200" kern="0" spc="-50" dirty="0">
                <a:latin typeface="Cambria" panose="02040503050406030204" pitchFamily="18" charset="0"/>
                <a:ea typeface="Cambria" panose="02040503050406030204" pitchFamily="18" charset="0"/>
              </a:rPr>
              <a:t>A pozitív változásmenedzsment a vezetés összefüggésében nemcsak azt jelenti, hogy rugalmasan, spontán és nyitottan kell cselekedni és reagálni, hanem azt is, hogy el kell fogadni a változást és előre kell lendíteni azt.</a:t>
            </a:r>
            <a:endParaRPr lang="de-AT" sz="12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hape 6049"/>
          <p:cNvSpPr/>
          <p:nvPr/>
        </p:nvSpPr>
        <p:spPr>
          <a:xfrm>
            <a:off x="1670549" y="1988714"/>
            <a:ext cx="1096644" cy="974628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>
            <a:lvl1pPr algn="l">
              <a:lnSpc>
                <a:spcPct val="120000"/>
              </a:lnSpc>
              <a:defRPr sz="12000">
                <a:solidFill>
                  <a:srgbClr val="95C348"/>
                </a:solidFill>
                <a:latin typeface="Geomanist Light"/>
                <a:ea typeface="Geomanist Light"/>
                <a:cs typeface="Geomanist Light"/>
                <a:sym typeface="Geomanist Light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sz="60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de-DE" sz="60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sz="6000" kern="0" spc="-50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hape 6052"/>
          <p:cNvSpPr/>
          <p:nvPr/>
        </p:nvSpPr>
        <p:spPr>
          <a:xfrm>
            <a:off x="2703467" y="3652659"/>
            <a:ext cx="6577164" cy="742950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3200">
                <a:solidFill>
                  <a:srgbClr val="FFA300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DE" sz="1600" kern="0" spc="-5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Részvétel</a:t>
            </a:r>
            <a:endParaRPr sz="1600" kern="0" spc="-5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defRPr sz="2000">
                <a:latin typeface="Geomanist Light"/>
                <a:ea typeface="Geomanist Light"/>
                <a:cs typeface="Geomanist Light"/>
                <a:sym typeface="Geomanist Light"/>
              </a:defRPr>
            </a:pPr>
            <a:r>
              <a:rPr lang="de-AT" sz="1200" kern="0" spc="-50" dirty="0">
                <a:latin typeface="Cambria" panose="02040503050406030204" pitchFamily="18" charset="0"/>
                <a:ea typeface="Cambria" panose="02040503050406030204" pitchFamily="18" charset="0"/>
              </a:rPr>
              <a:t>A munkavállalók aktív részvétele számos lehetőséget teremt - mindenekelőtt az innovációk és változások megértése, közös létrehozása és támogatása a részvételi folyamatok legnagyobb előnye.</a:t>
            </a:r>
            <a:endParaRPr lang="de-AT" sz="12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hape 6053"/>
          <p:cNvSpPr/>
          <p:nvPr/>
        </p:nvSpPr>
        <p:spPr>
          <a:xfrm>
            <a:off x="1691568" y="3222132"/>
            <a:ext cx="1096644" cy="974628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>
            <a:lvl1pPr algn="l">
              <a:lnSpc>
                <a:spcPct val="120000"/>
              </a:lnSpc>
              <a:defRPr sz="12000">
                <a:solidFill>
                  <a:srgbClr val="FFA300"/>
                </a:solidFill>
                <a:latin typeface="Geomanist Light"/>
                <a:ea typeface="Geomanist Light"/>
                <a:cs typeface="Geomanist Light"/>
                <a:sym typeface="Geomanist Light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sz="6000" kern="0" spc="-5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de-DE" sz="6000" kern="0" spc="-5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sz="6000" kern="0" spc="-5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Shape 18786"/>
          <p:cNvSpPr/>
          <p:nvPr/>
        </p:nvSpPr>
        <p:spPr>
          <a:xfrm>
            <a:off x="-14104" y="6152322"/>
            <a:ext cx="12192000" cy="709982"/>
          </a:xfrm>
          <a:prstGeom prst="rect">
            <a:avLst/>
          </a:prstGeom>
          <a:gradFill flip="none" rotWithShape="1">
            <a:gsLst>
              <a:gs pos="42798">
                <a:schemeClr val="accent1">
                  <a:alpha val="85000"/>
                </a:schemeClr>
              </a:gs>
              <a:gs pos="75664">
                <a:schemeClr val="accent2">
                  <a:alpha val="85000"/>
                </a:schemeClr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25401" tIns="25401" rIns="25401" bIns="25401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/>
          </a:p>
        </p:txBody>
      </p:sp>
      <p:sp>
        <p:nvSpPr>
          <p:cNvPr id="24" name="Foliennummernplatzhalter 3"/>
          <p:cNvSpPr txBox="1"/>
          <p:nvPr/>
        </p:nvSpPr>
        <p:spPr>
          <a:xfrm>
            <a:off x="8578516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7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pc="-50" dirty="0">
                <a:solidFill>
                  <a:schemeClr val="bg1"/>
                </a:solidFill>
              </a:rPr>
              <a:t>© bab</a:t>
            </a:r>
            <a:endParaRPr lang="de-AT" spc="-50" dirty="0">
              <a:solidFill>
                <a:schemeClr val="bg1"/>
              </a:solidFill>
            </a:endParaRPr>
          </a:p>
        </p:txBody>
      </p:sp>
      <p:sp>
        <p:nvSpPr>
          <p:cNvPr id="27" name="Shape 5198"/>
          <p:cNvSpPr/>
          <p:nvPr/>
        </p:nvSpPr>
        <p:spPr>
          <a:xfrm>
            <a:off x="708929" y="1119048"/>
            <a:ext cx="10731010" cy="7108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5400" dist="38100" dir="2805930" rotWithShape="0">
              <a:srgbClr val="000000">
                <a:alpha val="17053"/>
              </a:srgbClr>
            </a:outerShdw>
          </a:effectLst>
        </p:spPr>
        <p:txBody>
          <a:bodyPr lIns="25401" tIns="25401" rIns="25401" bIns="25401" anchor="ctr"/>
          <a:lstStyle/>
          <a:p>
            <a:r>
              <a:rPr lang="de-DE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vállalatoknak és a vezetőknek újra kell gondolniuk a vezetést - néhány hasznos tanács a konzultációinkból és a vezetők tapasztalataiból itt található: ..... </a:t>
            </a:r>
            <a:endParaRPr lang="de-DE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hape 6052"/>
          <p:cNvSpPr/>
          <p:nvPr/>
        </p:nvSpPr>
        <p:spPr>
          <a:xfrm>
            <a:off x="2625608" y="4990426"/>
            <a:ext cx="6577164" cy="92773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3200">
                <a:solidFill>
                  <a:srgbClr val="FFA300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DE" sz="1600" kern="0" spc="-5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Közös tanulás</a:t>
            </a:r>
            <a:endParaRPr sz="1600" kern="0" spc="-5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defRPr sz="2000">
                <a:latin typeface="Geomanist Light"/>
                <a:ea typeface="Geomanist Light"/>
                <a:cs typeface="Geomanist Light"/>
                <a:sym typeface="Geomanist Light"/>
              </a:defRPr>
            </a:pPr>
            <a:r>
              <a:rPr lang="de-AT" sz="1200" kern="0" spc="-50" dirty="0">
                <a:latin typeface="Cambria" panose="02040503050406030204" pitchFamily="18" charset="0"/>
                <a:ea typeface="Cambria" panose="02040503050406030204" pitchFamily="18" charset="0"/>
              </a:rPr>
              <a:t>A munkavállalókkal együtt történő tanulás, gondolkodás és fejlesztés sokféle perspektívát nyit a mindennapi munkával és a vállalattal kapcsolatban. Ahhoz, hogy a kihívásokkal szemben együtt növekedjünk, a kommunikáció nyitottságára és kölcsönös bizalomra van szükség.</a:t>
            </a:r>
            <a:endParaRPr lang="de-AT" sz="12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Shape 6053"/>
          <p:cNvSpPr/>
          <p:nvPr/>
        </p:nvSpPr>
        <p:spPr>
          <a:xfrm>
            <a:off x="1613709" y="4559899"/>
            <a:ext cx="1096644" cy="974628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>
            <a:lvl1pPr algn="l">
              <a:lnSpc>
                <a:spcPct val="120000"/>
              </a:lnSpc>
              <a:defRPr sz="12000">
                <a:solidFill>
                  <a:srgbClr val="FFA300"/>
                </a:solidFill>
                <a:latin typeface="Geomanist Light"/>
                <a:ea typeface="Geomanist Light"/>
                <a:cs typeface="Geomanist Light"/>
                <a:sym typeface="Geomanist Light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sz="6000" kern="0" spc="-5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de-DE" sz="6000" kern="0" spc="-5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sz="6000" kern="0" spc="-5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hape 25741"/>
          <p:cNvSpPr/>
          <p:nvPr/>
        </p:nvSpPr>
        <p:spPr>
          <a:xfrm>
            <a:off x="9950116" y="3585744"/>
            <a:ext cx="1716367" cy="1824779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de-DE" sz="1600" dirty="0"/>
          </a:p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de-DE" sz="1600" dirty="0"/>
          </a:p>
          <a:p>
            <a:pPr algn="ctr" defTabSz="228600">
              <a:spcBef>
                <a:spcPts val="120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lang="hu-HU" altLang="de-DE" sz="1600" dirty="0"/>
              <a:t>Gyakorlati példa</a:t>
            </a:r>
            <a:r>
              <a:rPr lang="de-DE" sz="1600" dirty="0"/>
              <a:t>:</a:t>
            </a:r>
            <a:endParaRPr lang="de-DE" sz="1600" dirty="0"/>
          </a:p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lang="hu-HU" altLang="de-DE" sz="1600" dirty="0"/>
              <a:t>Digitális vezetés egy IT-üzemben</a:t>
            </a:r>
            <a:endParaRPr lang="hu-HU" altLang="de-DE" sz="1600" dirty="0"/>
          </a:p>
        </p:txBody>
      </p:sp>
      <p:sp>
        <p:nvSpPr>
          <p:cNvPr id="13" name="Ellipse 12"/>
          <p:cNvSpPr/>
          <p:nvPr/>
        </p:nvSpPr>
        <p:spPr>
          <a:xfrm>
            <a:off x="10261029" y="2868650"/>
            <a:ext cx="1022010" cy="1051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070" y="2973614"/>
            <a:ext cx="865707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9" grpId="0" animBg="1"/>
      <p:bldP spid="24" grpId="0"/>
      <p:bldP spid="27" grpId="0" animBg="1"/>
      <p:bldP spid="17" grpId="0" animBg="1"/>
      <p:bldP spid="18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688184" y="2646246"/>
            <a:ext cx="5776616" cy="15655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hu-HU" altLang="de-AT" sz="3200" dirty="0">
                <a:solidFill>
                  <a:schemeClr val="accent2"/>
                </a:solidFill>
              </a:rPr>
              <a:t>Betekintés a gyakorlatba</a:t>
            </a:r>
            <a:endParaRPr lang="hu-HU" altLang="de-AT" sz="3200" dirty="0">
              <a:solidFill>
                <a:schemeClr val="accent2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-520700" y="2475660"/>
            <a:ext cx="5040000" cy="50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" cstate="hqprint"/>
          <a:srcRect/>
          <a:stretch>
            <a:fillRect/>
          </a:stretch>
        </p:blipFill>
        <p:spPr>
          <a:xfrm>
            <a:off x="-689584" y="3060915"/>
            <a:ext cx="4876800" cy="48768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839891" y="3327247"/>
            <a:ext cx="4521419" cy="1501434"/>
          </a:xfrm>
        </p:spPr>
        <p:txBody>
          <a:bodyPr/>
          <a:lstStyle/>
          <a:p>
            <a:r>
              <a:rPr lang="de-DE" dirty="0" err="1"/>
              <a:t>mica</a:t>
            </a:r>
            <a:r>
              <a:rPr lang="de-DE" dirty="0"/>
              <a:t> – Sabine Reiter</a:t>
            </a:r>
            <a:endParaRPr lang="de-DE" dirty="0"/>
          </a:p>
          <a:p>
            <a:r>
              <a:rPr lang="de-DE" dirty="0"/>
              <a:t>Változás a Digital &amp; Communications </a:t>
            </a:r>
            <a:r>
              <a:rPr lang="hu-HU" altLang="de-DE" dirty="0"/>
              <a:t>(digitális és kommunikációs) </a:t>
            </a:r>
            <a:r>
              <a:rPr lang="de-DE" dirty="0"/>
              <a:t>munkacsaláddal való együttműködés révén</a:t>
            </a:r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Párbeszéd a vállalatok illetékeseivel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0"/>
          </p:nvPr>
        </p:nvSpPr>
        <p:spPr>
          <a:xfrm>
            <a:off x="6245960" y="3323883"/>
            <a:ext cx="5181600" cy="2853079"/>
          </a:xfrm>
        </p:spPr>
        <p:txBody>
          <a:bodyPr/>
          <a:lstStyle/>
          <a:p>
            <a:r>
              <a:rPr lang="de-DE" dirty="0"/>
              <a:t>Austrian Airlines Engineering – Markus </a:t>
            </a:r>
            <a:r>
              <a:rPr lang="de-DE" dirty="0" err="1"/>
              <a:t>Besta</a:t>
            </a:r>
            <a:endParaRPr lang="de-DE" dirty="0"/>
          </a:p>
          <a:p>
            <a:r>
              <a:rPr lang="de-DE"/>
              <a:t>Az együttműködés előmozdítása a "train the trainer" trénerképzés koncepciója révén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1753" y="2139037"/>
            <a:ext cx="3134275" cy="11848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28" y="2231826"/>
            <a:ext cx="3083676" cy="99926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40728" y="4077964"/>
            <a:ext cx="3635932" cy="9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AT" spc="-50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8"/>
          <p:cNvPicPr>
            <a:picLocks noGrp="1" noChangeAspect="1"/>
          </p:cNvPicPr>
          <p:nvPr>
            <p:ph type="pic" idx="13"/>
          </p:nvPr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8085"/>
            <a:ext cx="12192001" cy="3665685"/>
          </a:xfrm>
        </p:spPr>
      </p:pic>
      <p:sp>
        <p:nvSpPr>
          <p:cNvPr id="23" name="Rechteck 22"/>
          <p:cNvSpPr/>
          <p:nvPr/>
        </p:nvSpPr>
        <p:spPr>
          <a:xfrm>
            <a:off x="-48126" y="-28988"/>
            <a:ext cx="12240126" cy="3691194"/>
          </a:xfrm>
          <a:prstGeom prst="rect">
            <a:avLst/>
          </a:prstGeom>
          <a:solidFill>
            <a:srgbClr val="F5821E">
              <a:alpha val="47843"/>
            </a:srgbClr>
          </a:solidFill>
          <a:ln>
            <a:solidFill>
              <a:srgbClr val="B45E13">
                <a:alpha val="1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31165" name="Shape 31165"/>
          <p:cNvSpPr>
            <a:spLocks noGrp="1"/>
          </p:cNvSpPr>
          <p:nvPr>
            <p:ph type="sldNum" sz="quarter" idx="4294967295"/>
          </p:nvPr>
        </p:nvSpPr>
        <p:spPr>
          <a:xfrm rot="10800000" flipV="1">
            <a:off x="10696643" y="549704"/>
            <a:ext cx="435461" cy="517046"/>
          </a:xfrm>
          <a:prstGeom prst="rect">
            <a:avLst/>
          </a:prstGeom>
        </p:spPr>
        <p:txBody>
          <a:bodyPr/>
          <a:lstStyle/>
          <a:p>
            <a:pPr algn="ctr"/>
            <a:fld id="{DFA1E3F4-C59F-4B16-84AB-139DB475203D}" type="slidenum">
              <a:rPr lang="de-AT" sz="10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fld>
            <a:endParaRPr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176" name="Shape 31176"/>
          <p:cNvSpPr>
            <a:spLocks noGrp="1"/>
          </p:cNvSpPr>
          <p:nvPr>
            <p:ph type="title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AT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Kontaktdaten</a:t>
            </a:r>
            <a:endParaRPr cap="none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166" name="Shape 31166"/>
          <p:cNvSpPr/>
          <p:nvPr/>
        </p:nvSpPr>
        <p:spPr>
          <a:xfrm>
            <a:off x="10768358" y="514143"/>
            <a:ext cx="296661" cy="296661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169" name="Group 31169">
            <a:hlinkClick r:id="" action="ppaction://hlinkshowjump?jump=nextslide"/>
          </p:cNvPr>
          <p:cNvGrpSpPr/>
          <p:nvPr/>
        </p:nvGrpSpPr>
        <p:grpSpPr>
          <a:xfrm>
            <a:off x="11137942" y="514143"/>
            <a:ext cx="296661" cy="296661"/>
            <a:chOff x="0" y="0"/>
            <a:chExt cx="593321" cy="593321"/>
          </a:xfrm>
        </p:grpSpPr>
        <p:sp>
          <p:nvSpPr>
            <p:cNvPr id="31167" name="Shape 31167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defRPr sz="3200"/>
              </a:pPr>
              <a:endParaRPr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68" name="Shape 31168"/>
            <p:cNvSpPr/>
            <p:nvPr/>
          </p:nvSpPr>
          <p:spPr>
            <a:xfrm rot="13500000">
              <a:off x="135768" y="196474"/>
              <a:ext cx="205107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defRPr sz="3200"/>
              </a:pPr>
              <a:endParaRPr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172" name="Group 31172">
            <a:hlinkClick r:id="" action="ppaction://hlinkshowjump?jump=previousslide"/>
          </p:cNvPr>
          <p:cNvGrpSpPr/>
          <p:nvPr/>
        </p:nvGrpSpPr>
        <p:grpSpPr>
          <a:xfrm>
            <a:off x="10398775" y="514143"/>
            <a:ext cx="296661" cy="296661"/>
            <a:chOff x="0" y="0"/>
            <a:chExt cx="593321" cy="593321"/>
          </a:xfrm>
        </p:grpSpPr>
        <p:sp>
          <p:nvSpPr>
            <p:cNvPr id="31170" name="Shape 31170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defRPr sz="3200"/>
              </a:pPr>
              <a:endParaRPr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71" name="Shape 31171"/>
            <p:cNvSpPr/>
            <p:nvPr/>
          </p:nvSpPr>
          <p:spPr>
            <a:xfrm rot="2700000">
              <a:off x="229801" y="196474"/>
              <a:ext cx="205107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defRPr sz="3200"/>
              </a:pPr>
              <a:endParaRPr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1175" name="Shape 31175"/>
          <p:cNvSpPr/>
          <p:nvPr/>
        </p:nvSpPr>
        <p:spPr>
          <a:xfrm>
            <a:off x="644290" y="884723"/>
            <a:ext cx="10783269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178" name="Shape 31178"/>
          <p:cNvSpPr/>
          <p:nvPr/>
        </p:nvSpPr>
        <p:spPr>
          <a:xfrm>
            <a:off x="2603796" y="4569522"/>
            <a:ext cx="1666370" cy="589907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3200">
                <a:solidFill>
                  <a:srgbClr val="00B18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Telefon</a:t>
            </a:r>
            <a:endParaRPr sz="1600" kern="0" spc="-5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 sz="2000">
                <a:solidFill>
                  <a:srgbClr val="4C6077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r>
              <a:rPr lang="de-AT" sz="1400" kern="0" spc="-5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+43 699 144 52 641</a:t>
            </a:r>
            <a:endParaRPr lang="de-AT" sz="1400" kern="0" spc="-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179" name="Shape 31179"/>
          <p:cNvSpPr/>
          <p:nvPr/>
        </p:nvSpPr>
        <p:spPr>
          <a:xfrm>
            <a:off x="2579008" y="5398117"/>
            <a:ext cx="2735160" cy="512963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3200">
                <a:solidFill>
                  <a:srgbClr val="95C348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</a:t>
            </a:r>
            <a:br>
              <a:rPr lang="de-AT" sz="16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AT" sz="1400" kern="0" spc="-5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renate.divitschek@bab.at</a:t>
            </a:r>
            <a:endParaRPr sz="1400" u="sng" kern="0" spc="-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</p:txBody>
      </p:sp>
      <p:sp>
        <p:nvSpPr>
          <p:cNvPr id="34" name="Shape 31177"/>
          <p:cNvSpPr/>
          <p:nvPr/>
        </p:nvSpPr>
        <p:spPr>
          <a:xfrm>
            <a:off x="2599037" y="3901938"/>
            <a:ext cx="2282539" cy="51244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 sz="3200">
                <a:solidFill>
                  <a:srgbClr val="0085A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Renate Divitschek</a:t>
            </a:r>
            <a:br>
              <a:rPr lang="de-AT" sz="1600" kern="0" spc="-5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</a:br>
            <a:r>
              <a:rPr lang="hu-HU" altLang="de-AT" sz="1400" kern="0" spc="-5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Regular"/>
              </a:rPr>
              <a:t>projektvezető</a:t>
            </a:r>
            <a:endParaRPr lang="hu-HU" altLang="de-AT" sz="1400" kern="0" spc="-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Geomanist Regular"/>
            </a:endParaRPr>
          </a:p>
        </p:txBody>
      </p:sp>
      <p:sp>
        <p:nvSpPr>
          <p:cNvPr id="36" name="Shape 31177"/>
          <p:cNvSpPr/>
          <p:nvPr/>
        </p:nvSpPr>
        <p:spPr>
          <a:xfrm>
            <a:off x="8695747" y="3900083"/>
            <a:ext cx="2910309" cy="51244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 sz="3200">
                <a:solidFill>
                  <a:srgbClr val="0085A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Laura Soroldoni</a:t>
            </a:r>
            <a:br>
              <a:rPr lang="de-AT" sz="1600" kern="0" spc="-5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</a:br>
            <a:r>
              <a:rPr lang="hu-HU" altLang="de-AT" sz="1400" kern="0" spc="-5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Geomanist Bold"/>
              </a:rPr>
              <a:t>tanácsadó</a:t>
            </a:r>
            <a:endParaRPr lang="hu-HU" altLang="de-AT" sz="1400" kern="0" spc="-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Geomanist Bold"/>
            </a:endParaRPr>
          </a:p>
        </p:txBody>
      </p:sp>
      <p:sp>
        <p:nvSpPr>
          <p:cNvPr id="37" name="Shape 31178"/>
          <p:cNvSpPr/>
          <p:nvPr/>
        </p:nvSpPr>
        <p:spPr>
          <a:xfrm>
            <a:off x="8658630" y="4607782"/>
            <a:ext cx="1666370" cy="805351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3200">
                <a:solidFill>
                  <a:srgbClr val="00B18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Telefon</a:t>
            </a:r>
            <a:endParaRPr sz="1600" kern="0" spc="-5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 sz="2000">
                <a:solidFill>
                  <a:srgbClr val="4C6077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r>
              <a:rPr lang="de-AT" sz="1400" kern="0" spc="-5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+43 699 144 52 644</a:t>
            </a:r>
            <a:br>
              <a:rPr lang="de-AT" sz="1400" kern="0" spc="-5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de-AT" sz="1400" kern="0" spc="-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Shape 31179"/>
          <p:cNvSpPr/>
          <p:nvPr/>
        </p:nvSpPr>
        <p:spPr>
          <a:xfrm>
            <a:off x="8738597" y="5363228"/>
            <a:ext cx="3095307" cy="512963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3200">
                <a:solidFill>
                  <a:srgbClr val="95C348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</a:t>
            </a:r>
            <a:br>
              <a:rPr lang="de-AT" sz="16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AT" sz="1400" kern="0" spc="-5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laura.soroldoni@bab.at</a:t>
            </a:r>
            <a:endParaRPr sz="1400" kern="0" spc="-5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b="112"/>
          <a:stretch>
            <a:fillRect/>
          </a:stretch>
        </p:blipFill>
        <p:spPr>
          <a:xfrm>
            <a:off x="6361910" y="3970794"/>
            <a:ext cx="2062704" cy="23138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6555"/>
          <a:stretch>
            <a:fillRect/>
          </a:stretch>
        </p:blipFill>
        <p:spPr>
          <a:xfrm>
            <a:off x="265200" y="3970793"/>
            <a:ext cx="2062704" cy="2313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0" name="Shape 22030"/>
          <p:cNvSpPr/>
          <p:nvPr/>
        </p:nvSpPr>
        <p:spPr>
          <a:xfrm>
            <a:off x="949497" y="3320148"/>
            <a:ext cx="2662409" cy="227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3" h="21393" extrusionOk="0">
                <a:moveTo>
                  <a:pt x="13128" y="19147"/>
                </a:moveTo>
                <a:cubicBezTo>
                  <a:pt x="16717" y="19064"/>
                  <a:pt x="17990" y="15206"/>
                  <a:pt x="15965" y="10546"/>
                </a:cubicBezTo>
                <a:cubicBezTo>
                  <a:pt x="13940" y="5887"/>
                  <a:pt x="9373" y="2164"/>
                  <a:pt x="5784" y="2247"/>
                </a:cubicBezTo>
                <a:cubicBezTo>
                  <a:pt x="2195" y="2330"/>
                  <a:pt x="922" y="6188"/>
                  <a:pt x="2947" y="10847"/>
                </a:cubicBezTo>
                <a:cubicBezTo>
                  <a:pt x="4972" y="15507"/>
                  <a:pt x="9539" y="19230"/>
                  <a:pt x="13128" y="19147"/>
                </a:cubicBezTo>
                <a:moveTo>
                  <a:pt x="4809" y="2"/>
                </a:moveTo>
                <a:cubicBezTo>
                  <a:pt x="9351" y="-103"/>
                  <a:pt x="15131" y="4609"/>
                  <a:pt x="17693" y="10506"/>
                </a:cubicBezTo>
                <a:cubicBezTo>
                  <a:pt x="20256" y="16404"/>
                  <a:pt x="18645" y="21287"/>
                  <a:pt x="14103" y="21392"/>
                </a:cubicBezTo>
                <a:cubicBezTo>
                  <a:pt x="9561" y="21497"/>
                  <a:pt x="3781" y="16785"/>
                  <a:pt x="1218" y="10887"/>
                </a:cubicBezTo>
                <a:cubicBezTo>
                  <a:pt x="-1344" y="4990"/>
                  <a:pt x="267" y="107"/>
                  <a:pt x="4809" y="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22033" name="Shape 22033"/>
          <p:cNvSpPr/>
          <p:nvPr/>
        </p:nvSpPr>
        <p:spPr>
          <a:xfrm>
            <a:off x="390695" y="2843897"/>
            <a:ext cx="3779851" cy="3224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3" h="21393" extrusionOk="0">
                <a:moveTo>
                  <a:pt x="13416" y="19811"/>
                </a:moveTo>
                <a:cubicBezTo>
                  <a:pt x="17287" y="19721"/>
                  <a:pt x="18660" y="15560"/>
                  <a:pt x="16476" y="10534"/>
                </a:cubicBezTo>
                <a:cubicBezTo>
                  <a:pt x="14293" y="5509"/>
                  <a:pt x="9367" y="1493"/>
                  <a:pt x="5496" y="1583"/>
                </a:cubicBezTo>
                <a:cubicBezTo>
                  <a:pt x="1625" y="1673"/>
                  <a:pt x="252" y="5834"/>
                  <a:pt x="2436" y="10859"/>
                </a:cubicBezTo>
                <a:cubicBezTo>
                  <a:pt x="4620" y="15885"/>
                  <a:pt x="9545" y="19900"/>
                  <a:pt x="13416" y="19811"/>
                </a:cubicBezTo>
                <a:moveTo>
                  <a:pt x="4809" y="2"/>
                </a:moveTo>
                <a:cubicBezTo>
                  <a:pt x="9351" y="-103"/>
                  <a:pt x="15131" y="4609"/>
                  <a:pt x="17694" y="10506"/>
                </a:cubicBezTo>
                <a:cubicBezTo>
                  <a:pt x="20256" y="16403"/>
                  <a:pt x="18645" y="21287"/>
                  <a:pt x="14103" y="21392"/>
                </a:cubicBezTo>
                <a:cubicBezTo>
                  <a:pt x="9561" y="21497"/>
                  <a:pt x="3781" y="16785"/>
                  <a:pt x="1218" y="10887"/>
                </a:cubicBezTo>
                <a:cubicBezTo>
                  <a:pt x="-1344" y="4991"/>
                  <a:pt x="267" y="107"/>
                  <a:pt x="4809" y="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22034" name="Shape 22034"/>
          <p:cNvSpPr/>
          <p:nvPr/>
        </p:nvSpPr>
        <p:spPr>
          <a:xfrm>
            <a:off x="1506803" y="3796395"/>
            <a:ext cx="1547967" cy="1320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3" h="21393" extrusionOk="0">
                <a:moveTo>
                  <a:pt x="12422" y="17524"/>
                </a:moveTo>
                <a:cubicBezTo>
                  <a:pt x="15327" y="17457"/>
                  <a:pt x="16353" y="14346"/>
                  <a:pt x="14714" y="10575"/>
                </a:cubicBezTo>
                <a:cubicBezTo>
                  <a:pt x="13076" y="6804"/>
                  <a:pt x="9394" y="3803"/>
                  <a:pt x="6490" y="3870"/>
                </a:cubicBezTo>
                <a:cubicBezTo>
                  <a:pt x="3585" y="3937"/>
                  <a:pt x="2559" y="7048"/>
                  <a:pt x="4197" y="10818"/>
                </a:cubicBezTo>
                <a:cubicBezTo>
                  <a:pt x="5836" y="14589"/>
                  <a:pt x="9518" y="17591"/>
                  <a:pt x="12422" y="17524"/>
                </a:cubicBezTo>
                <a:moveTo>
                  <a:pt x="4809" y="2"/>
                </a:moveTo>
                <a:cubicBezTo>
                  <a:pt x="9351" y="-103"/>
                  <a:pt x="15131" y="4609"/>
                  <a:pt x="17693" y="10506"/>
                </a:cubicBezTo>
                <a:cubicBezTo>
                  <a:pt x="20256" y="16403"/>
                  <a:pt x="18645" y="21287"/>
                  <a:pt x="14103" y="21392"/>
                </a:cubicBezTo>
                <a:cubicBezTo>
                  <a:pt x="9560" y="21497"/>
                  <a:pt x="3781" y="16785"/>
                  <a:pt x="1218" y="10887"/>
                </a:cubicBezTo>
                <a:cubicBezTo>
                  <a:pt x="-1344" y="4991"/>
                  <a:pt x="266" y="107"/>
                  <a:pt x="4809" y="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22048" name="Shape 22048"/>
          <p:cNvSpPr>
            <a:spLocks noGrp="1"/>
          </p:cNvSpPr>
          <p:nvPr>
            <p:ph type="title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altLang="de-AT" dirty="0"/>
              <a:t>A projekt célkitűzése</a:t>
            </a:r>
            <a:endParaRPr lang="hu-HU" altLang="de-AT" dirty="0"/>
          </a:p>
        </p:txBody>
      </p:sp>
      <p:sp>
        <p:nvSpPr>
          <p:cNvPr id="22070" name="Shape 22070"/>
          <p:cNvSpPr/>
          <p:nvPr/>
        </p:nvSpPr>
        <p:spPr>
          <a:xfrm>
            <a:off x="6568052" y="1439136"/>
            <a:ext cx="4908181" cy="78803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lnSpc>
                <a:spcPct val="120000"/>
              </a:lnSpc>
            </a:pPr>
            <a:r>
              <a:rPr lang="hu-HU" altLang="de-DE" sz="1600" dirty="0">
                <a:solidFill>
                  <a:schemeClr val="accent1"/>
                </a:solidFill>
                <a:ea typeface="Geomanist Bold"/>
                <a:cs typeface="Geomanist Bold"/>
                <a:sym typeface="Geomanist Bold"/>
              </a:rPr>
              <a:t>A jövőre vonatkozóan</a:t>
            </a:r>
            <a:endParaRPr lang="de-DE" sz="1600" dirty="0">
              <a:solidFill>
                <a:schemeClr val="accent1"/>
              </a:solidFill>
              <a:ea typeface="Geomanist Bold"/>
              <a:cs typeface="Geomanist Bold"/>
              <a:sym typeface="Geomanist Bold"/>
            </a:endParaRPr>
          </a:p>
          <a:p>
            <a:pPr>
              <a:lnSpc>
                <a:spcPct val="120000"/>
              </a:lnSpc>
            </a:pPr>
            <a:r>
              <a:rPr lang="de-DE" sz="1200" dirty="0">
                <a:ea typeface="Lato Light" panose="020F0502020204030203" pitchFamily="34" charset="0"/>
                <a:cs typeface="Lato Light" panose="020F0502020204030203" pitchFamily="34" charset="0"/>
              </a:rPr>
              <a:t>A digitalizáció témájának és a vállalatra gyakorolt hatásának aktív kezelésével lépéseket teszünk a jövő sikeres alakítása érdekében.</a:t>
            </a:r>
            <a:endParaRPr lang="de-DE" sz="1200" dirty="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2072" name="Shape 22072"/>
          <p:cNvSpPr/>
          <p:nvPr/>
        </p:nvSpPr>
        <p:spPr>
          <a:xfrm>
            <a:off x="6568053" y="2688037"/>
            <a:ext cx="4908180" cy="100901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4C6077"/>
                </a:solidFill>
                <a:latin typeface="Geomanist Light"/>
                <a:ea typeface="Geomanist Light"/>
                <a:cs typeface="Geomanist Light"/>
                <a:sym typeface="Geomanist Light"/>
              </a:defRPr>
            </a:pPr>
            <a:r>
              <a:rPr lang="hu-HU" altLang="de-AT" sz="1600" dirty="0">
                <a:solidFill>
                  <a:schemeClr val="accent3"/>
                </a:solidFill>
                <a:latin typeface="+mj-lt"/>
                <a:ea typeface="Geomanist Bold"/>
                <a:cs typeface="Geomanist Bold"/>
                <a:sym typeface="Geomanist Bold"/>
              </a:rPr>
              <a:t>A tudás bővítése</a:t>
            </a:r>
            <a:endParaRPr lang="hu-HU" altLang="de-AT" sz="1600" dirty="0">
              <a:solidFill>
                <a:schemeClr val="accent3"/>
              </a:solidFill>
              <a:latin typeface="+mj-lt"/>
              <a:ea typeface="Geomanist Bold"/>
              <a:cs typeface="Geomanist Bold"/>
              <a:sym typeface="Geomanist Bold"/>
            </a:endParaRPr>
          </a:p>
          <a:p>
            <a:pPr>
              <a:lnSpc>
                <a:spcPct val="120000"/>
              </a:lnSpc>
              <a:defRPr sz="2000">
                <a:solidFill>
                  <a:srgbClr val="4C6077"/>
                </a:solidFill>
                <a:latin typeface="Geomanist Light"/>
                <a:ea typeface="Geomanist Light"/>
                <a:cs typeface="Geomanist Light"/>
                <a:sym typeface="Geomanist Light"/>
              </a:defRPr>
            </a:pPr>
            <a:r>
              <a:rPr lang="de-DE" sz="12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panose="020F0502020204030203" pitchFamily="34" charset="0"/>
                <a:sym typeface="Geomanist Light"/>
              </a:rPr>
              <a:t>A meglévő tudás és lehetőségek a mélyreható reflexió révén válnak láthatóvá, a tudás pedig a konkrét jövőbeli igényekről való közös tanulás révén bővül.</a:t>
            </a:r>
            <a:endParaRPr lang="de-DE" sz="120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Lato Light" panose="020F0502020204030203" pitchFamily="34" charset="0"/>
              <a:sym typeface="Geomanist Light"/>
            </a:endParaRPr>
          </a:p>
        </p:txBody>
      </p:sp>
      <p:sp>
        <p:nvSpPr>
          <p:cNvPr id="22077" name="Shape 22077"/>
          <p:cNvSpPr/>
          <p:nvPr/>
        </p:nvSpPr>
        <p:spPr>
          <a:xfrm>
            <a:off x="5716369" y="5112768"/>
            <a:ext cx="5865076" cy="0"/>
          </a:xfrm>
          <a:prstGeom prst="line">
            <a:avLst/>
          </a:prstGeom>
          <a:ln w="12700">
            <a:solidFill>
              <a:srgbClr val="7F7F7F"/>
            </a:solidFill>
            <a:custDash>
              <a:ds d="200000" sp="200000"/>
            </a:custDash>
            <a:miter lim="400000"/>
          </a:ln>
        </p:spPr>
        <p:txBody>
          <a:bodyPr lIns="25401" tIns="25401" rIns="25401" bIns="25401" anchor="ctr"/>
          <a:lstStyle/>
          <a:p>
            <a:pPr>
              <a:defRPr sz="3200"/>
            </a:pPr>
            <a:endParaRPr sz="1600" dirty="0"/>
          </a:p>
        </p:txBody>
      </p:sp>
      <p:sp>
        <p:nvSpPr>
          <p:cNvPr id="2" name="Rechteck 1"/>
          <p:cNvSpPr/>
          <p:nvPr/>
        </p:nvSpPr>
        <p:spPr>
          <a:xfrm>
            <a:off x="5716369" y="5311683"/>
            <a:ext cx="5963796" cy="737235"/>
          </a:xfrm>
          <a:prstGeom prst="rect">
            <a:avLst/>
          </a:prstGeom>
          <a:ln w="38100"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/>
              <a:t>A DIGI-O projektet az INTERREG AUSZTRIA-MAGYARORSZÁG 2014-2020 program keretében az Európai Regionális Fejlesztési Alap és az Osztrák Köztársaság Szövetségi Munkaügyi Minisztériuma finanszírozza.</a:t>
            </a:r>
            <a:endParaRPr lang="de-DE" sz="1400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172904" y="2009272"/>
            <a:ext cx="6530599" cy="503446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89057" y="1764779"/>
            <a:ext cx="4743361" cy="335334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6369" y="2710278"/>
            <a:ext cx="720000" cy="720000"/>
          </a:xfrm>
          <a:prstGeom prst="rect">
            <a:avLst/>
          </a:prstGeom>
          <a:ln>
            <a:noFill/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630235" y="1540537"/>
            <a:ext cx="720000" cy="72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77032" y="3896905"/>
            <a:ext cx="720000" cy="720000"/>
          </a:xfrm>
          <a:prstGeom prst="rect">
            <a:avLst/>
          </a:prstGeom>
          <a:ln>
            <a:noFill/>
          </a:ln>
        </p:spPr>
      </p:pic>
      <p:sp>
        <p:nvSpPr>
          <p:cNvPr id="23" name="Shape 22071"/>
          <p:cNvSpPr/>
          <p:nvPr/>
        </p:nvSpPr>
        <p:spPr>
          <a:xfrm>
            <a:off x="6558903" y="3852281"/>
            <a:ext cx="4917329" cy="763270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lnSpc>
                <a:spcPct val="110000"/>
              </a:lnSpc>
              <a:defRPr sz="4000">
                <a:solidFill>
                  <a:srgbClr val="00B18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AT" sz="1600" dirty="0">
                <a:solidFill>
                  <a:schemeClr val="accent2"/>
                </a:solidFill>
                <a:latin typeface="+mj-lt"/>
                <a:ea typeface="Geomanist Bold"/>
                <a:cs typeface="Geomanist Bold"/>
                <a:sym typeface="Geomanist Bold"/>
              </a:rPr>
              <a:t>A végrehajtás megerősítése</a:t>
            </a:r>
            <a:endParaRPr lang="de-AT" sz="1600" dirty="0">
              <a:solidFill>
                <a:schemeClr val="accent2"/>
              </a:solidFill>
              <a:latin typeface="+mj-lt"/>
              <a:ea typeface="Geomanist Bold"/>
              <a:cs typeface="Geomanist Bold"/>
              <a:sym typeface="Geomanist Bold"/>
            </a:endParaRPr>
          </a:p>
          <a:p>
            <a:pPr>
              <a:lnSpc>
                <a:spcPct val="120000"/>
              </a:lnSpc>
            </a:pPr>
            <a:r>
              <a:rPr lang="de-DE" sz="1200">
                <a:ea typeface="Lato Light" panose="020F0502020204030203" pitchFamily="34" charset="0"/>
                <a:cs typeface="Lato Light" panose="020F0502020204030203" pitchFamily="34" charset="0"/>
              </a:rPr>
              <a:t>A vezetők, az üzemi tanács tagjai és a munkavállalók bevonása erősíti a vállalaton belüli elfogadottságot és támogatja a sikeres végrehajtást.</a:t>
            </a:r>
            <a:endParaRPr lang="de-DE" sz="120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70" grpId="0" animBg="1"/>
      <p:bldP spid="22072" grpId="0" animBg="1"/>
      <p:bldP spid="22077" grpId="0" animBg="1"/>
      <p:bldP spid="2" grpId="0" bldLvl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de-AT" dirty="0"/>
              <a:t>Tevékenységi területek a tanácsadsában - Szervezet</a:t>
            </a:r>
            <a:endParaRPr lang="de-AT" dirty="0"/>
          </a:p>
        </p:txBody>
      </p:sp>
      <p:sp>
        <p:nvSpPr>
          <p:cNvPr id="3" name="Shape 212"/>
          <p:cNvSpPr txBox="1"/>
          <p:nvPr/>
        </p:nvSpPr>
        <p:spPr>
          <a:xfrm>
            <a:off x="824842" y="2279280"/>
            <a:ext cx="2448000" cy="318901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/>
              <a:buNone/>
            </a:pPr>
            <a:r>
              <a:rPr lang="hu-HU" altLang="en-GB" sz="1200" b="1" spc="-50" dirty="0">
                <a:solidFill>
                  <a:schemeClr val="accent1"/>
                </a:solidFill>
              </a:rPr>
              <a:t>Szervezet</a:t>
            </a:r>
            <a:endParaRPr lang="en-GB" sz="1200" b="1" spc="-5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/>
              <a:buNone/>
            </a:pPr>
            <a:r>
              <a:rPr lang="hu-HU" altLang="de-DE" sz="1200" spc="-50" dirty="0"/>
              <a:t>A szervezet digitalizálása</a:t>
            </a:r>
            <a:r>
              <a:rPr lang="de-DE" sz="1200" spc="-50" dirty="0"/>
              <a:t>:</a:t>
            </a:r>
            <a:br>
              <a:rPr lang="en-GB" sz="1200" spc="-50" dirty="0"/>
            </a:b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folyamatok és struktúrák digitalizálása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Új üzleti területek és kapcsolódó munkahelyek kialakítása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vállalatnál meglévő adatok felhasználása és hálózatba szervezése</a:t>
            </a:r>
            <a:endParaRPr lang="en-GB" sz="1200" spc="-50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6885514" y="1181325"/>
            <a:ext cx="828000" cy="828000"/>
            <a:chOff x="9223214" y="2339621"/>
            <a:chExt cx="828000" cy="828000"/>
          </a:xfrm>
        </p:grpSpPr>
        <p:sp>
          <p:nvSpPr>
            <p:cNvPr id="40" name="Ellipse 39"/>
            <p:cNvSpPr/>
            <p:nvPr/>
          </p:nvSpPr>
          <p:spPr>
            <a:xfrm>
              <a:off x="9223214" y="2339621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1" cstate="hqprint"/>
            <a:stretch>
              <a:fillRect/>
            </a:stretch>
          </p:blipFill>
          <p:spPr>
            <a:xfrm>
              <a:off x="9277214" y="2393621"/>
              <a:ext cx="720000" cy="720000"/>
            </a:xfrm>
            <a:prstGeom prst="rect">
              <a:avLst/>
            </a:prstGeom>
          </p:spPr>
        </p:pic>
      </p:grpSp>
      <p:grpSp>
        <p:nvGrpSpPr>
          <p:cNvPr id="20" name="Gruppieren 19"/>
          <p:cNvGrpSpPr/>
          <p:nvPr/>
        </p:nvGrpSpPr>
        <p:grpSpPr>
          <a:xfrm>
            <a:off x="975030" y="1181325"/>
            <a:ext cx="828000" cy="828000"/>
            <a:chOff x="9223214" y="2339621"/>
            <a:chExt cx="828000" cy="828000"/>
          </a:xfrm>
        </p:grpSpPr>
        <p:sp>
          <p:nvSpPr>
            <p:cNvPr id="21" name="Ellipse 20"/>
            <p:cNvSpPr/>
            <p:nvPr/>
          </p:nvSpPr>
          <p:spPr>
            <a:xfrm>
              <a:off x="9223214" y="2339621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1" cstate="hqprint"/>
            <a:stretch>
              <a:fillRect/>
            </a:stretch>
          </p:blipFill>
          <p:spPr>
            <a:xfrm>
              <a:off x="9277214" y="2393621"/>
              <a:ext cx="720000" cy="720000"/>
            </a:xfrm>
            <a:prstGeom prst="rect">
              <a:avLst/>
            </a:prstGeom>
          </p:spPr>
        </p:pic>
      </p:grpSp>
      <p:sp>
        <p:nvSpPr>
          <p:cNvPr id="25" name="Shape 212"/>
          <p:cNvSpPr txBox="1"/>
          <p:nvPr/>
        </p:nvSpPr>
        <p:spPr>
          <a:xfrm>
            <a:off x="3955317" y="2301153"/>
            <a:ext cx="6842223" cy="318901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/>
              <a:buNone/>
            </a:pPr>
            <a:r>
              <a:rPr lang="hu-HU" altLang="en-GB" sz="1200" b="1" spc="-50" dirty="0">
                <a:solidFill>
                  <a:schemeClr val="accent1"/>
                </a:solidFill>
              </a:rPr>
              <a:t>Példák a vállalatokból</a:t>
            </a:r>
            <a:endParaRPr lang="en-GB" sz="1200" b="1" spc="-5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Font typeface="Arial" panose="020B0604020202020204"/>
              <a:buNone/>
            </a:pPr>
            <a:endParaRPr lang="en-GB" sz="1200" b="1" spc="-5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200" spc="-50" dirty="0"/>
              <a:t>A digitalizációról mint az ügyfelek kompetenciafejlesztésének feladatáról való gondolkodás</a:t>
            </a:r>
            <a:endParaRPr lang="en-GB" sz="1200" spc="-50" dirty="0"/>
          </a:p>
          <a:p>
            <a:pPr>
              <a:spcBef>
                <a:spcPts val="0"/>
              </a:spcBef>
            </a:pPr>
            <a:r>
              <a:rPr lang="en-GB" sz="1200" spc="-50" dirty="0"/>
              <a:t>A folyamatok, dokumentációs eljárások felülvizsgálata és a különböző adatfeldolgozó rendszerek összekapcsolása </a:t>
            </a:r>
            <a:endParaRPr lang="en-GB" sz="1200" spc="-50" dirty="0"/>
          </a:p>
          <a:p>
            <a:pPr>
              <a:spcBef>
                <a:spcPts val="0"/>
              </a:spcBef>
            </a:pPr>
            <a:r>
              <a:rPr lang="en-GB" sz="1200" spc="-50" dirty="0"/>
              <a:t>Új eszközökkel kapcsolatos követelmények összegyűjtése az időgazdálkodáshoz és a dokumentumkezeléshez</a:t>
            </a:r>
            <a:endParaRPr lang="en-GB" sz="1200" spc="-50" dirty="0"/>
          </a:p>
          <a:p>
            <a:pPr>
              <a:spcBef>
                <a:spcPts val="0"/>
              </a:spcBef>
            </a:pPr>
            <a:r>
              <a:rPr lang="en-GB" sz="1200" spc="-50" dirty="0"/>
              <a:t>Intranet-megoldás kifejlesztése</a:t>
            </a:r>
            <a:endParaRPr lang="en-GB" sz="1200" spc="-50" dirty="0"/>
          </a:p>
          <a:p>
            <a:pPr>
              <a:spcBef>
                <a:spcPts val="0"/>
              </a:spcBef>
            </a:pPr>
            <a:r>
              <a:rPr lang="en-GB" sz="1200" spc="-50" dirty="0"/>
              <a:t>A digitális gondozási dokumentáció optimalizálása</a:t>
            </a:r>
            <a:endParaRPr lang="en-GB" sz="1200" spc="-50" dirty="0"/>
          </a:p>
          <a:p>
            <a:pPr>
              <a:spcBef>
                <a:spcPts val="0"/>
              </a:spcBef>
            </a:pPr>
            <a:r>
              <a:rPr lang="en-GB" sz="1200" spc="-50" dirty="0"/>
              <a:t>Az alapfolyamat digitalizálása a tervezéstől az értékesítés utáni támogatásig &gt; Az EGY univerzális eszközzel szemben támasztott követelmények tisztázása</a:t>
            </a:r>
            <a:endParaRPr lang="en-GB" sz="1200" spc="-50" dirty="0"/>
          </a:p>
          <a:p>
            <a:pPr>
              <a:spcBef>
                <a:spcPts val="0"/>
              </a:spcBef>
            </a:pPr>
            <a:r>
              <a:rPr lang="en-GB" sz="1200" spc="-50" dirty="0"/>
              <a:t>A munkaszervezés optimalizálása &gt; A szerelőcsapatok irányítására szolgáló központi eszközzel szemben támasztott követelmények</a:t>
            </a:r>
            <a:endParaRPr lang="en-GB" sz="1200" spc="-50" dirty="0"/>
          </a:p>
          <a:p>
            <a:pPr>
              <a:spcBef>
                <a:spcPts val="0"/>
              </a:spcBef>
            </a:pPr>
            <a:r>
              <a:rPr lang="en-GB" sz="1200" spc="-50" dirty="0"/>
              <a:t>"Digitális jövőkép" kidolgozása többek között a fiatal szakképzett munkaerő toborzásának javítása érdekében.</a:t>
            </a:r>
            <a:endParaRPr lang="en-GB" sz="1200" spc="-50" dirty="0"/>
          </a:p>
          <a:p>
            <a:pPr marL="0" indent="0">
              <a:spcBef>
                <a:spcPts val="0"/>
              </a:spcBef>
              <a:buNone/>
            </a:pPr>
            <a:endParaRPr lang="en-GB" sz="1200" spc="-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de-AT" dirty="0"/>
              <a:t>Tevékenységi területek a tanácsadásban - Kompetenciák</a:t>
            </a:r>
            <a:endParaRPr lang="de-AT" dirty="0"/>
          </a:p>
        </p:txBody>
      </p:sp>
      <p:sp>
        <p:nvSpPr>
          <p:cNvPr id="4" name="Shape 213"/>
          <p:cNvSpPr txBox="1"/>
          <p:nvPr/>
        </p:nvSpPr>
        <p:spPr>
          <a:xfrm>
            <a:off x="609006" y="2401103"/>
            <a:ext cx="2448000" cy="3189600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hu-HU" altLang="en-GB" sz="1200" b="1" spc="-50" dirty="0">
                <a:solidFill>
                  <a:schemeClr val="accent2"/>
                </a:solidFill>
              </a:rPr>
              <a:t>Kompetenciák</a:t>
            </a:r>
            <a:endParaRPr lang="en-GB" sz="1200" b="1" spc="-50" dirty="0">
              <a:solidFill>
                <a:schemeClr val="accent2"/>
              </a:solidFill>
            </a:endParaRPr>
          </a:p>
          <a:p>
            <a:pPr marL="0" indent="0">
              <a:buFont typeface="Arial" panose="020B0604020202020204"/>
              <a:buNone/>
            </a:pPr>
            <a:r>
              <a:rPr lang="hu-HU" altLang="de-DE" sz="1200" spc="-50" dirty="0"/>
              <a:t>A digitalizáció bevonása a kompetenciafejlesztésbe</a:t>
            </a:r>
            <a:r>
              <a:rPr lang="de-DE" sz="1200" spc="-50" dirty="0"/>
              <a:t>:</a:t>
            </a:r>
            <a:br>
              <a:rPr lang="en-GB" sz="1200" spc="-50" dirty="0"/>
            </a:br>
            <a:endParaRPr lang="en-GB" sz="1200" spc="-50" dirty="0"/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A munkavállalók (digitális) kompetenciafejlesztése</a:t>
            </a:r>
            <a:endParaRPr lang="en-GB" sz="1200" spc="-50" dirty="0"/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A digitális tanulási formák használata a továbbképzésben</a:t>
            </a:r>
            <a:endParaRPr lang="en-GB" sz="1200" spc="-50" dirty="0"/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Fokozott hangsúly az egész életen át tartó tanuláson</a:t>
            </a:r>
            <a:endParaRPr lang="en-GB" sz="1200" spc="-50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750370" y="1377585"/>
            <a:ext cx="828000" cy="828000"/>
            <a:chOff x="1685782" y="1290424"/>
            <a:chExt cx="828000" cy="828000"/>
          </a:xfrm>
        </p:grpSpPr>
        <p:sp>
          <p:nvSpPr>
            <p:cNvPr id="43" name="Ellipse 42"/>
            <p:cNvSpPr/>
            <p:nvPr/>
          </p:nvSpPr>
          <p:spPr>
            <a:xfrm>
              <a:off x="1685782" y="1290424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739782" y="1344424"/>
              <a:ext cx="720000" cy="720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67" y="1339878"/>
            <a:ext cx="865707" cy="865707"/>
          </a:xfrm>
          <a:prstGeom prst="rect">
            <a:avLst/>
          </a:prstGeom>
        </p:spPr>
      </p:pic>
      <p:sp>
        <p:nvSpPr>
          <p:cNvPr id="20" name="Shape 213"/>
          <p:cNvSpPr txBox="1"/>
          <p:nvPr/>
        </p:nvSpPr>
        <p:spPr>
          <a:xfrm>
            <a:off x="3425945" y="2401103"/>
            <a:ext cx="7714495" cy="3189600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hu-HU" altLang="de-AT" sz="1200" b="1" spc="-50" dirty="0">
                <a:solidFill>
                  <a:schemeClr val="accent2"/>
                </a:solidFill>
              </a:rPr>
              <a:t>Példák a vállalatokból</a:t>
            </a:r>
            <a:endParaRPr lang="de-AT" sz="1200" b="1" spc="-50" dirty="0">
              <a:solidFill>
                <a:schemeClr val="accent2"/>
              </a:solidFill>
            </a:endParaRPr>
          </a:p>
          <a:p>
            <a:pPr>
              <a:buFont typeface="Arial" panose="020B0604020202020204"/>
              <a:buNone/>
            </a:pPr>
            <a:endParaRPr lang="de-AT" sz="1200" b="1" spc="-50" dirty="0">
              <a:solidFill>
                <a:schemeClr val="accent2"/>
              </a:solidFill>
            </a:endParaRPr>
          </a:p>
          <a:p>
            <a:r>
              <a:rPr lang="de-AT" sz="1200" spc="-50" dirty="0"/>
              <a:t>A munkavállalók továbbfejlesztésének és továbbképzésének támogatása, különös tekintettel a digitális kompetenciákra. </a:t>
            </a:r>
            <a:endParaRPr lang="de-AT" sz="1200" spc="-50" dirty="0"/>
          </a:p>
          <a:p>
            <a:r>
              <a:rPr lang="de-AT" sz="1200" spc="-50" dirty="0"/>
              <a:t>Az Ipar 4.0 támogatása a képzés megvalósításában és dokumentálásában </a:t>
            </a:r>
            <a:endParaRPr lang="de-AT" sz="1200" spc="-50" dirty="0"/>
          </a:p>
          <a:p>
            <a:r>
              <a:rPr lang="de-AT" sz="1200" spc="-50" dirty="0"/>
              <a:t>A digitalizációval és az ipar 4.0 digitális üzleti folyamataival kapcsolatos tudástranszfer megerősítése</a:t>
            </a:r>
            <a:endParaRPr lang="de-AT" sz="1200" spc="-50" dirty="0"/>
          </a:p>
          <a:p>
            <a:r>
              <a:rPr lang="de-AT" sz="1200" spc="-50" dirty="0"/>
              <a:t>Kulcsfelhasználói koncepció bevezetése a digitális kompetenciák megerősítésének és elsajátításának biztosítása érdekében</a:t>
            </a:r>
            <a:endParaRPr lang="de-AT" sz="1200" spc="-50" dirty="0"/>
          </a:p>
          <a:p>
            <a:r>
              <a:rPr lang="de-AT" sz="1200" spc="-50" dirty="0"/>
              <a:t>Horizontális karrierépítés digitális szakértők (kulcsfelhasználók) számára</a:t>
            </a:r>
            <a:endParaRPr lang="de-AT" sz="1200" spc="-50" dirty="0"/>
          </a:p>
          <a:p>
            <a:r>
              <a:rPr lang="de-AT" sz="1200" spc="-50" dirty="0"/>
              <a:t>Szakmai életpályamodell bevezetése a "Digitális és kommunikációs" tevékenységi csoport példáján keresztül</a:t>
            </a:r>
            <a:endParaRPr lang="de-AT" sz="1200" spc="-50" dirty="0"/>
          </a:p>
          <a:p>
            <a:r>
              <a:rPr lang="de-AT" sz="1200" spc="-50" dirty="0"/>
              <a:t>A munkavállalókk know-how-jának rögzítése (beleértve a "szunnyadó kompetenciákat" is) és digitálisan hozzáférhetővé tétele.</a:t>
            </a:r>
            <a:endParaRPr lang="de-AT" sz="1200" spc="-50" dirty="0"/>
          </a:p>
          <a:p>
            <a:r>
              <a:rPr lang="de-AT" sz="1200" spc="-50" dirty="0"/>
              <a:t>A digitális eszközökkel kapcsolatos képzési igények felmérése a munkavállalók szemszögéből</a:t>
            </a:r>
            <a:endParaRPr lang="de-AT" sz="1200" spc="-50" dirty="0"/>
          </a:p>
          <a:p>
            <a:r>
              <a:rPr lang="de-AT" sz="1200" spc="-50" dirty="0"/>
              <a:t>A digitális tanulás személyre szabott módszereinek keresése</a:t>
            </a:r>
            <a:endParaRPr lang="de-AT" sz="1200" spc="-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de-AT" dirty="0">
                <a:sym typeface="+mn-ea"/>
              </a:rPr>
              <a:t>Tevékenységi területek a tanácsadásban</a:t>
            </a:r>
            <a:r>
              <a:rPr lang="de-AT" dirty="0"/>
              <a:t> - </a:t>
            </a:r>
            <a:r>
              <a:rPr lang="hu-HU" altLang="de-AT" dirty="0"/>
              <a:t>Munkakörnyezet</a:t>
            </a:r>
            <a:endParaRPr lang="hu-HU" altLang="de-AT" dirty="0"/>
          </a:p>
        </p:txBody>
      </p:sp>
      <p:sp>
        <p:nvSpPr>
          <p:cNvPr id="5" name="Shape 214"/>
          <p:cNvSpPr txBox="1"/>
          <p:nvPr/>
        </p:nvSpPr>
        <p:spPr>
          <a:xfrm>
            <a:off x="685883" y="2356944"/>
            <a:ext cx="2448000" cy="3189015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hu-HU" altLang="en-GB" sz="1200" b="1" spc="-50" dirty="0">
                <a:solidFill>
                  <a:schemeClr val="accent3"/>
                </a:solidFill>
              </a:rPr>
              <a:t>Munkakörnyezet</a:t>
            </a:r>
            <a:endParaRPr lang="en-GB" sz="1200" b="1" spc="-50" dirty="0">
              <a:solidFill>
                <a:schemeClr val="accent3"/>
              </a:solidFill>
            </a:endParaRPr>
          </a:p>
          <a:p>
            <a:pPr marL="0" indent="0">
              <a:buFont typeface="Arial" panose="020B0604020202020204"/>
              <a:buNone/>
            </a:pPr>
            <a:r>
              <a:rPr lang="hu-HU" altLang="de-DE" sz="1200" spc="-50" dirty="0"/>
              <a:t>A munkavállalók munkakörnyezetének digitalizálása</a:t>
            </a:r>
            <a:r>
              <a:rPr lang="de-DE" sz="1200" spc="-50" dirty="0"/>
              <a:t>: </a:t>
            </a:r>
            <a:br>
              <a:rPr lang="de-DE" sz="1200" spc="-50" dirty="0"/>
            </a:b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Az együttműködés új formáinak kialakítása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Smart Working modellek alkalmazása a vállalaton belül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munkaidő és a munkavégzés helyének rugalmasabbá tétele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Munkaeszközök</a:t>
            </a:r>
            <a:endParaRPr lang="en-GB" sz="1200" spc="-50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937103" y="1243605"/>
            <a:ext cx="828000" cy="828000"/>
            <a:chOff x="4916110" y="1290424"/>
            <a:chExt cx="828000" cy="828000"/>
          </a:xfrm>
        </p:grpSpPr>
        <p:sp>
          <p:nvSpPr>
            <p:cNvPr id="46" name="Ellipse 45"/>
            <p:cNvSpPr/>
            <p:nvPr/>
          </p:nvSpPr>
          <p:spPr>
            <a:xfrm>
              <a:off x="4916110" y="1290424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70110" y="1344424"/>
              <a:ext cx="720000" cy="720000"/>
            </a:xfrm>
            <a:prstGeom prst="rect">
              <a:avLst/>
            </a:prstGeom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568" y="1312042"/>
            <a:ext cx="865707" cy="865707"/>
          </a:xfrm>
          <a:prstGeom prst="rect">
            <a:avLst/>
          </a:prstGeom>
        </p:spPr>
      </p:pic>
      <p:sp>
        <p:nvSpPr>
          <p:cNvPr id="21" name="Shape 214"/>
          <p:cNvSpPr txBox="1"/>
          <p:nvPr/>
        </p:nvSpPr>
        <p:spPr>
          <a:xfrm>
            <a:off x="3796654" y="2356943"/>
            <a:ext cx="6612266" cy="3189015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hu-HU" altLang="de-AT" sz="1200" b="1" spc="-50" dirty="0">
                <a:solidFill>
                  <a:schemeClr val="accent3"/>
                </a:solidFill>
              </a:rPr>
              <a:t>Példák a vállalatokból</a:t>
            </a:r>
            <a:endParaRPr lang="en-GB" sz="1200" spc="-50" dirty="0"/>
          </a:p>
          <a:p>
            <a:pPr>
              <a:buClr>
                <a:schemeClr val="tx1"/>
              </a:buClr>
            </a:pP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Digitális megoldások bevezetése az átláthatóság biztosítása érdekében a jelenlét tekintetében 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home office megállapodások szabványosítása 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Új együttműködési formák kialakítása (analóg, távoli, hibrid)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munkafolyamatok továbbfejlesztése és egyszerűsítése a digitális munkaeszközök használata révén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munkaidő rugalmasabbá tétele a "félnapos home office" irányába (üzemi tanács bevonásával)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Az íróasztal-megosztás megvalósítható formájának kidolgozása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Virtuális ajánlatok létrehozása a rokonokkal való munka optimalizálása érdekében</a:t>
            </a:r>
            <a:endParaRPr lang="en-GB" sz="1200" spc="-50" dirty="0"/>
          </a:p>
          <a:p>
            <a:pPr>
              <a:buClr>
                <a:schemeClr val="tx1"/>
              </a:buClr>
            </a:pPr>
            <a:endParaRPr lang="en-GB" sz="1200" spc="-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de-AT" dirty="0"/>
              <a:t>Tevékenységi területek a tanácsadásban</a:t>
            </a:r>
            <a:r>
              <a:rPr lang="de-AT" dirty="0"/>
              <a:t> - </a:t>
            </a:r>
            <a:r>
              <a:rPr lang="hu-HU" altLang="de-AT" dirty="0"/>
              <a:t>Vezetés</a:t>
            </a:r>
            <a:endParaRPr lang="hu-HU" altLang="de-AT" dirty="0"/>
          </a:p>
        </p:txBody>
      </p:sp>
      <p:sp>
        <p:nvSpPr>
          <p:cNvPr id="26" name="Shape 214"/>
          <p:cNvSpPr txBox="1"/>
          <p:nvPr/>
        </p:nvSpPr>
        <p:spPr>
          <a:xfrm>
            <a:off x="775401" y="2575050"/>
            <a:ext cx="2448000" cy="3189015"/>
          </a:xfrm>
          <a:prstGeom prst="rect">
            <a:avLst/>
          </a:prstGeom>
          <a:ln w="12700">
            <a:solidFill>
              <a:schemeClr val="accent5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hu-HU" altLang="en-GB" sz="1200" b="1" spc="-50" dirty="0"/>
              <a:t>Vezetés</a:t>
            </a:r>
            <a:endParaRPr lang="en-GB" sz="1200" b="1" spc="-50" dirty="0"/>
          </a:p>
          <a:p>
            <a:pPr marL="0" indent="0">
              <a:buFont typeface="Arial" panose="020B0604020202020204"/>
              <a:buNone/>
            </a:pPr>
            <a:r>
              <a:rPr lang="hu-HU" altLang="de-DE" sz="1200" spc="-50" dirty="0"/>
              <a:t>Vezetés a digitális átalakulásban</a:t>
            </a:r>
            <a:r>
              <a:rPr lang="de-DE" sz="1200" spc="-50" dirty="0"/>
              <a:t> :</a:t>
            </a:r>
            <a:br>
              <a:rPr lang="de-DE" sz="1200" spc="-50" dirty="0"/>
            </a:br>
            <a:endParaRPr lang="en-GB" sz="1200" spc="-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A virtuális csapatok vezetésének és a távoli vezetésnek az ismerete</a:t>
            </a:r>
            <a:endParaRPr lang="en-GB" sz="1200" spc="-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Tudás és cselekvési kompetencia a digitalizáció hatásaival kapcsolatban </a:t>
            </a:r>
            <a:endParaRPr lang="en-GB" sz="1200" spc="-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A menedzserek ismerik a vállalat vagy az iparág átalakulását.</a:t>
            </a:r>
            <a:endParaRPr lang="en-GB" sz="1200" spc="-50" dirty="0"/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1200" spc="-50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899478" y="1329210"/>
            <a:ext cx="828000" cy="828000"/>
            <a:chOff x="4916110" y="2339621"/>
            <a:chExt cx="828000" cy="828000"/>
          </a:xfrm>
        </p:grpSpPr>
        <p:sp>
          <p:nvSpPr>
            <p:cNvPr id="49" name="Ellipse 48"/>
            <p:cNvSpPr/>
            <p:nvPr/>
          </p:nvSpPr>
          <p:spPr>
            <a:xfrm>
              <a:off x="4916110" y="2339621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1" cstate="hqprint"/>
            <a:stretch>
              <a:fillRect/>
            </a:stretch>
          </p:blipFill>
          <p:spPr>
            <a:xfrm>
              <a:off x="4970110" y="2393621"/>
              <a:ext cx="720000" cy="720000"/>
            </a:xfrm>
            <a:prstGeom prst="rect">
              <a:avLst/>
            </a:prstGeom>
          </p:spPr>
        </p:pic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369" y="1383210"/>
            <a:ext cx="859611" cy="865707"/>
          </a:xfrm>
          <a:prstGeom prst="rect">
            <a:avLst/>
          </a:prstGeom>
        </p:spPr>
      </p:pic>
      <p:sp>
        <p:nvSpPr>
          <p:cNvPr id="11" name="Shape 214"/>
          <p:cNvSpPr txBox="1"/>
          <p:nvPr/>
        </p:nvSpPr>
        <p:spPr>
          <a:xfrm>
            <a:off x="3571940" y="2575049"/>
            <a:ext cx="7103679" cy="3189015"/>
          </a:xfrm>
          <a:prstGeom prst="rect">
            <a:avLst/>
          </a:prstGeom>
          <a:ln w="12700">
            <a:solidFill>
              <a:schemeClr val="accent5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hu-HU" altLang="de-AT" sz="1200" b="1" spc="-50" dirty="0"/>
              <a:t>Példák a vállalatokból</a:t>
            </a:r>
            <a:br>
              <a:rPr lang="de-DE" sz="1200" spc="-50" dirty="0"/>
            </a:b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digitális együttműködés kialakítása a vállalaton belül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Egy szabványos digitális folyamat bevezetése a vezetők közötti rendszeres információcsere érdekében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Új digitális vezetési térkép bevezetése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Új vezetői struktúrák létrehozása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Virtuális formátumok fejlesztése, hogy tudatosan teret adjunk az informalitásnak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munkavállalók és a vezetők közötti fenntartható kapcsolat erősítése a home office-ban (a bizalom és az ellenőrzés közötti feszültségek területe)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külső csapatok és a vállalat (szociális) kapcsolatának javítása</a:t>
            </a:r>
            <a:endParaRPr lang="en-GB" sz="1200" spc="-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688184" y="2646246"/>
            <a:ext cx="5776616" cy="15655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de-AT" sz="3200" dirty="0">
                <a:solidFill>
                  <a:schemeClr val="accent2"/>
                </a:solidFill>
              </a:rPr>
              <a:t>Tevékenységi területek az ausztriai tanácsadásban</a:t>
            </a:r>
            <a:endParaRPr lang="de-AT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AT" sz="3200" dirty="0">
              <a:solidFill>
                <a:schemeClr val="accent2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-520700" y="2475660"/>
            <a:ext cx="5040000" cy="50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-689584" y="3060915"/>
            <a:ext cx="4876800" cy="48768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platzhalter 24"/>
          <p:cNvPicPr>
            <a:picLocks noGrp="1" noChangeAspect="1"/>
          </p:cNvPicPr>
          <p:nvPr>
            <p:ph type="pic" idx="13"/>
          </p:nvPr>
        </p:nvPicPr>
        <p:blipFill rotWithShape="1">
          <a:blip r:embed="rId1" cstate="hqprint"/>
          <a:srcRect t="-233"/>
          <a:stretch>
            <a:fillRect/>
          </a:stretch>
        </p:blipFill>
        <p:spPr>
          <a:xfrm>
            <a:off x="18609" y="985288"/>
            <a:ext cx="4335027" cy="5888327"/>
          </a:xfrm>
        </p:spPr>
      </p:pic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de-AT" dirty="0"/>
              <a:t>A fejlesztés hatásai</a:t>
            </a:r>
            <a:r>
              <a:rPr lang="de-AT" dirty="0"/>
              <a:t> </a:t>
            </a:r>
            <a:endParaRPr lang="de-AT" dirty="0"/>
          </a:p>
        </p:txBody>
      </p:sp>
      <p:grpSp>
        <p:nvGrpSpPr>
          <p:cNvPr id="5" name="Group 1"/>
          <p:cNvGrpSpPr/>
          <p:nvPr/>
        </p:nvGrpSpPr>
        <p:grpSpPr>
          <a:xfrm>
            <a:off x="4728125" y="1354499"/>
            <a:ext cx="6271971" cy="4759698"/>
            <a:chOff x="7089187" y="1149783"/>
            <a:chExt cx="4394241" cy="3515097"/>
          </a:xfrm>
        </p:grpSpPr>
        <p:grpSp>
          <p:nvGrpSpPr>
            <p:cNvPr id="6" name="Group 31"/>
            <p:cNvGrpSpPr/>
            <p:nvPr/>
          </p:nvGrpSpPr>
          <p:grpSpPr>
            <a:xfrm>
              <a:off x="8468425" y="2036393"/>
              <a:ext cx="1654384" cy="1757559"/>
              <a:chOff x="8468425" y="2036393"/>
              <a:chExt cx="1654384" cy="1757559"/>
            </a:xfrm>
          </p:grpSpPr>
          <p:sp>
            <p:nvSpPr>
              <p:cNvPr id="11" name="Oval 21"/>
              <p:cNvSpPr/>
              <p:nvPr/>
            </p:nvSpPr>
            <p:spPr>
              <a:xfrm>
                <a:off x="8552449" y="2104835"/>
                <a:ext cx="1486336" cy="1565198"/>
              </a:xfrm>
              <a:prstGeom prst="ellipse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de-AT" sz="900" dirty="0"/>
              </a:p>
            </p:txBody>
          </p:sp>
          <p:sp>
            <p:nvSpPr>
              <p:cNvPr id="12" name="Rectangle 25"/>
              <p:cNvSpPr/>
              <p:nvPr/>
            </p:nvSpPr>
            <p:spPr>
              <a:xfrm rot="16200000">
                <a:off x="9982952" y="2820066"/>
                <a:ext cx="110311" cy="1694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de-AT" sz="900" dirty="0"/>
              </a:p>
            </p:txBody>
          </p:sp>
          <p:sp>
            <p:nvSpPr>
              <p:cNvPr id="13" name="Rectangle 23"/>
              <p:cNvSpPr/>
              <p:nvPr/>
            </p:nvSpPr>
            <p:spPr>
              <a:xfrm>
                <a:off x="9226597" y="2036393"/>
                <a:ext cx="123663" cy="185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de-AT" sz="900" dirty="0"/>
              </a:p>
            </p:txBody>
          </p:sp>
          <p:sp>
            <p:nvSpPr>
              <p:cNvPr id="14" name="Rectangle 26"/>
              <p:cNvSpPr/>
              <p:nvPr/>
            </p:nvSpPr>
            <p:spPr>
              <a:xfrm rot="16200000">
                <a:off x="8493365" y="2829360"/>
                <a:ext cx="110310" cy="1601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de-AT" sz="900" dirty="0"/>
              </a:p>
            </p:txBody>
          </p:sp>
          <p:sp>
            <p:nvSpPr>
              <p:cNvPr id="15" name="Rectangle 24"/>
              <p:cNvSpPr/>
              <p:nvPr/>
            </p:nvSpPr>
            <p:spPr>
              <a:xfrm>
                <a:off x="9226123" y="3625901"/>
                <a:ext cx="126111" cy="1680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de-AT" sz="900" dirty="0"/>
              </a:p>
            </p:txBody>
          </p:sp>
        </p:grpSp>
        <p:sp>
          <p:nvSpPr>
            <p:cNvPr id="7" name="Rectangle 32"/>
            <p:cNvSpPr/>
            <p:nvPr/>
          </p:nvSpPr>
          <p:spPr>
            <a:xfrm>
              <a:off x="7089187" y="1149783"/>
              <a:ext cx="2125219" cy="17095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  <a:noAutofit/>
            </a:bodyPr>
            <a:lstStyle/>
            <a:p>
              <a:endParaRPr lang="de-A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33"/>
            <p:cNvSpPr/>
            <p:nvPr/>
          </p:nvSpPr>
          <p:spPr>
            <a:xfrm>
              <a:off x="9358209" y="1149783"/>
              <a:ext cx="2125219" cy="17095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  <a:noAutofit/>
            </a:bodyPr>
            <a:lstStyle/>
            <a:p>
              <a:pPr algn="ctr"/>
              <a:endParaRPr lang="de-A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34"/>
            <p:cNvSpPr/>
            <p:nvPr/>
          </p:nvSpPr>
          <p:spPr>
            <a:xfrm>
              <a:off x="9358208" y="2954774"/>
              <a:ext cx="2125219" cy="1709500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  <a:noAutofit/>
            </a:bodyPr>
            <a:lstStyle/>
            <a:p>
              <a:pPr algn="ctr"/>
              <a:endParaRPr lang="de-A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35"/>
            <p:cNvSpPr/>
            <p:nvPr/>
          </p:nvSpPr>
          <p:spPr>
            <a:xfrm>
              <a:off x="7089187" y="2955380"/>
              <a:ext cx="2125219" cy="17095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  <a:noAutofit/>
            </a:bodyPr>
            <a:lstStyle/>
            <a:p>
              <a:pPr algn="ctr"/>
              <a:endParaRPr lang="de-AT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Shape 22070"/>
          <p:cNvSpPr/>
          <p:nvPr/>
        </p:nvSpPr>
        <p:spPr>
          <a:xfrm>
            <a:off x="4874109" y="1434939"/>
            <a:ext cx="2759488" cy="999490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hu-HU" altLang="de-AT" sz="1600" dirty="0">
                <a:solidFill>
                  <a:schemeClr val="accent1"/>
                </a:solidFill>
                <a:ea typeface="Geomanist Bold"/>
                <a:cs typeface="Geomanist Bold"/>
                <a:sym typeface="Geomanist Bold"/>
              </a:rPr>
              <a:t>Hogyan kell igazodnunk</a:t>
            </a:r>
            <a:r>
              <a:rPr lang="de-AT" sz="1600" dirty="0">
                <a:solidFill>
                  <a:schemeClr val="accent1"/>
                </a:solidFill>
                <a:ea typeface="Geomanist Bold"/>
                <a:cs typeface="Geomanist Bold"/>
                <a:sym typeface="Geomanist Bold"/>
              </a:rPr>
              <a:t>?</a:t>
            </a:r>
            <a:endParaRPr lang="de-AT" sz="1600" dirty="0">
              <a:solidFill>
                <a:schemeClr val="accent1"/>
              </a:solidFill>
              <a:ea typeface="Geomanist Bold"/>
              <a:cs typeface="Geomanist Bold"/>
              <a:sym typeface="Geomanist Bold"/>
            </a:endParaRP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a typeface="Lato Light" panose="020F0502020204030203" pitchFamily="34" charset="0"/>
                <a:cs typeface="Lato Light" panose="020F0502020204030203" pitchFamily="34" charset="0"/>
              </a:rPr>
              <a:t>Egy digitalizációs stratégia kidolgozása</a:t>
            </a:r>
            <a:endParaRPr lang="de-DE" sz="1200" dirty="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a typeface="Lato Light" panose="020F0502020204030203" pitchFamily="34" charset="0"/>
                <a:cs typeface="Lato Light" panose="020F0502020204030203" pitchFamily="34" charset="0"/>
              </a:rPr>
              <a:t>Régi üzleti területek és munkahelyek megszüntetése és újak kialakítása</a:t>
            </a:r>
            <a:endParaRPr lang="de-DE" sz="1200" dirty="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Shape 22071"/>
          <p:cNvSpPr/>
          <p:nvPr/>
        </p:nvSpPr>
        <p:spPr>
          <a:xfrm>
            <a:off x="8538172" y="1434939"/>
            <a:ext cx="2340000" cy="197421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 sz="4000">
                <a:solidFill>
                  <a:srgbClr val="00B18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AT" sz="1600" dirty="0">
                <a:solidFill>
                  <a:schemeClr val="accent2"/>
                </a:solidFill>
                <a:latin typeface="+mj-lt"/>
                <a:ea typeface="Geomanist Bold"/>
                <a:cs typeface="Geomanist Bold"/>
                <a:sym typeface="Geomanist Bold"/>
              </a:rPr>
              <a:t>Milyen kompetenciákra és tanulási formákra van szükség</a:t>
            </a:r>
            <a:r>
              <a:rPr lang="de-AT" sz="1600" dirty="0">
                <a:solidFill>
                  <a:schemeClr val="accent2"/>
                </a:solidFill>
                <a:latin typeface="+mj-lt"/>
                <a:ea typeface="Geomanist Bold"/>
                <a:cs typeface="Geomanist Bold"/>
                <a:sym typeface="Geomanist Bold"/>
              </a:rPr>
              <a:t>?</a:t>
            </a:r>
            <a:endParaRPr lang="de-AT" sz="1600" dirty="0">
              <a:solidFill>
                <a:schemeClr val="accent2"/>
              </a:solidFill>
              <a:latin typeface="+mj-lt"/>
              <a:ea typeface="Geomanist Bold"/>
              <a:cs typeface="Geomanist Bold"/>
              <a:sym typeface="Geomanist Bold"/>
            </a:endParaRPr>
          </a:p>
          <a:p>
            <a:pPr marL="171450" indent="-171450" algn="r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a typeface="Lato Light" panose="020F0502020204030203" pitchFamily="34" charset="0"/>
                <a:cs typeface="Lato Light" panose="020F0502020204030203" pitchFamily="34" charset="0"/>
              </a:rPr>
              <a:t>A digitális kompetenciák és a soft skill-ek, valamint a rugalmasság jelentőségének növekedése.</a:t>
            </a:r>
            <a:endParaRPr lang="de-DE" sz="1200" dirty="0"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 algn="r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a typeface="Lato Light" panose="020F0502020204030203" pitchFamily="34" charset="0"/>
                <a:cs typeface="Lato Light" panose="020F0502020204030203" pitchFamily="34" charset="0"/>
              </a:rPr>
              <a:t>Demográfiai változás</a:t>
            </a:r>
            <a:endParaRPr lang="de-DE" sz="1200" dirty="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0" name="Shape 22072"/>
          <p:cNvSpPr/>
          <p:nvPr/>
        </p:nvSpPr>
        <p:spPr>
          <a:xfrm>
            <a:off x="4874108" y="4525713"/>
            <a:ext cx="2504153" cy="1512570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defRPr sz="4000">
                <a:solidFill>
                  <a:srgbClr val="95C348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AT" sz="1600" dirty="0">
                <a:solidFill>
                  <a:schemeClr val="accent3"/>
                </a:solidFill>
                <a:latin typeface="+mj-lt"/>
                <a:ea typeface="Geomanist Bold"/>
                <a:cs typeface="Geomanist Bold"/>
                <a:sym typeface="Geomanist Bold"/>
              </a:rPr>
              <a:t>Hol és hogyan történik a munkavégzés</a:t>
            </a:r>
            <a:r>
              <a:rPr lang="de-AT" sz="1600" dirty="0">
                <a:solidFill>
                  <a:schemeClr val="accent3"/>
                </a:solidFill>
                <a:latin typeface="+mj-lt"/>
                <a:ea typeface="Geomanist Bold"/>
                <a:cs typeface="Geomanist Bold"/>
                <a:sym typeface="Geomanist Bold"/>
              </a:rPr>
              <a:t>?</a:t>
            </a:r>
            <a:endParaRPr lang="de-AT" sz="1600" dirty="0">
              <a:solidFill>
                <a:schemeClr val="accent3"/>
              </a:solidFill>
              <a:latin typeface="+mj-lt"/>
              <a:ea typeface="Geomanist Bold"/>
              <a:cs typeface="Geomanist Bold"/>
              <a:sym typeface="Geomanist Bold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  <a:defRPr sz="2000">
                <a:solidFill>
                  <a:srgbClr val="4C6077"/>
                </a:solidFill>
                <a:latin typeface="Geomanist Light"/>
                <a:ea typeface="Geomanist Light"/>
                <a:cs typeface="Geomanist Light"/>
                <a:sym typeface="Geomanist Light"/>
              </a:defRPr>
            </a:pPr>
            <a:r>
              <a:rPr lang="de-DE" sz="12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panose="020F0502020204030203" pitchFamily="34" charset="0"/>
                <a:sym typeface="Geomanist Light"/>
              </a:rPr>
              <a:t>Sokoldalú munka- és szervezési formák</a:t>
            </a:r>
            <a:endParaRPr lang="de-DE" sz="120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Lato Light" panose="020F0502020204030203" pitchFamily="34" charset="0"/>
              <a:sym typeface="Geomanist Light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  <a:defRPr sz="2000">
                <a:solidFill>
                  <a:srgbClr val="4C6077"/>
                </a:solidFill>
                <a:latin typeface="Geomanist Light"/>
                <a:ea typeface="Geomanist Light"/>
                <a:cs typeface="Geomanist Light"/>
                <a:sym typeface="Geomanist Light"/>
              </a:defRPr>
            </a:pPr>
            <a:r>
              <a:rPr lang="de-DE" sz="12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panose="020F0502020204030203" pitchFamily="34" charset="0"/>
                <a:sym typeface="Geomanist Light"/>
              </a:rPr>
              <a:t>Az állandó rendelkezésre állás iránti igény</a:t>
            </a:r>
            <a:endParaRPr lang="de-DE" sz="120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Lato Light" panose="020F0502020204030203" pitchFamily="34" charset="0"/>
              <a:sym typeface="Geomanist Light"/>
            </a:endParaRPr>
          </a:p>
        </p:txBody>
      </p:sp>
      <p:sp>
        <p:nvSpPr>
          <p:cNvPr id="31" name="Shape 22073"/>
          <p:cNvSpPr/>
          <p:nvPr/>
        </p:nvSpPr>
        <p:spPr>
          <a:xfrm>
            <a:off x="8163461" y="4720630"/>
            <a:ext cx="2714712" cy="1127760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r">
              <a:lnSpc>
                <a:spcPts val="1800"/>
              </a:lnSpc>
              <a:spcAft>
                <a:spcPts val="600"/>
              </a:spcAft>
              <a:defRPr sz="3200">
                <a:solidFill>
                  <a:srgbClr val="FFA300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AT" sz="1600" dirty="0">
                <a:solidFill>
                  <a:schemeClr val="accent5"/>
                </a:solidFill>
                <a:latin typeface="+mj-lt"/>
                <a:ea typeface="Geomanist Bold"/>
                <a:cs typeface="Geomanist Bold"/>
                <a:sym typeface="Geomanist Bold"/>
              </a:rPr>
              <a:t>Milyen vezetésre van szükség</a:t>
            </a:r>
            <a:r>
              <a:rPr lang="de-AT" sz="1600" dirty="0">
                <a:solidFill>
                  <a:schemeClr val="accent5"/>
                </a:solidFill>
                <a:latin typeface="+mj-lt"/>
                <a:ea typeface="Geomanist Bold"/>
                <a:cs typeface="Geomanist Bold"/>
                <a:sym typeface="Geomanist Bold"/>
              </a:rPr>
              <a:t>?</a:t>
            </a:r>
            <a:endParaRPr lang="de-AT" sz="1600" dirty="0">
              <a:solidFill>
                <a:schemeClr val="accent5"/>
              </a:solidFill>
              <a:latin typeface="+mj-lt"/>
              <a:ea typeface="Geomanist Bold"/>
              <a:cs typeface="Geomanist Bold"/>
              <a:sym typeface="Geomanist Bold"/>
            </a:endParaRPr>
          </a:p>
          <a:p>
            <a:pPr marL="171450" indent="-171450" algn="r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rgbClr val="FFA300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DE" sz="12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panose="020F0502020204030203" pitchFamily="34" charset="0"/>
                <a:sym typeface="Geomanist Bold"/>
              </a:rPr>
              <a:t>Új irányítási- és vezetési megközelítések</a:t>
            </a:r>
            <a:endParaRPr lang="de-DE" sz="120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Lato Light" panose="020F0502020204030203" pitchFamily="34" charset="0"/>
              <a:sym typeface="Geomanist Bold"/>
            </a:endParaRPr>
          </a:p>
          <a:p>
            <a:pPr algn="r">
              <a:lnSpc>
                <a:spcPts val="1800"/>
              </a:lnSpc>
              <a:spcAft>
                <a:spcPts val="600"/>
              </a:spcAft>
              <a:defRPr sz="3200">
                <a:solidFill>
                  <a:srgbClr val="FFA300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endParaRPr lang="de-AT" sz="1600" dirty="0">
              <a:solidFill>
                <a:schemeClr val="accent4"/>
              </a:solidFill>
              <a:latin typeface="+mj-lt"/>
              <a:ea typeface="Geomanist Bold"/>
              <a:cs typeface="Geomanist Bold"/>
              <a:sym typeface="Geomanist Bold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8502" y="2911699"/>
            <a:ext cx="720000" cy="720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3323" y="2937382"/>
            <a:ext cx="720000" cy="720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8209" y="3805562"/>
            <a:ext cx="720000" cy="7200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6111" y="3811961"/>
            <a:ext cx="72000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de-AT" dirty="0"/>
              <a:t>Tevékenységi területek a tanácsadásban</a:t>
            </a:r>
            <a:endParaRPr lang="hu-HU" altLang="de-AT" dirty="0"/>
          </a:p>
        </p:txBody>
      </p:sp>
      <p:sp>
        <p:nvSpPr>
          <p:cNvPr id="3" name="Shape 212"/>
          <p:cNvSpPr txBox="1"/>
          <p:nvPr/>
        </p:nvSpPr>
        <p:spPr>
          <a:xfrm>
            <a:off x="765037" y="2797344"/>
            <a:ext cx="2448000" cy="318901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/>
              <a:buNone/>
            </a:pPr>
            <a:r>
              <a:rPr lang="hu-HU" altLang="en-GB" sz="1200" b="1" spc="-50" dirty="0">
                <a:solidFill>
                  <a:schemeClr val="accent1"/>
                </a:solidFill>
              </a:rPr>
              <a:t>A szervezet</a:t>
            </a:r>
            <a:endParaRPr lang="en-GB" sz="1200" b="1" spc="-5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/>
              <a:buNone/>
            </a:pPr>
            <a:r>
              <a:rPr lang="hu-HU" altLang="de-DE" sz="1200" spc="-50" dirty="0"/>
              <a:t>A szervezet digitalizálása</a:t>
            </a:r>
            <a:r>
              <a:rPr lang="de-DE" sz="1200" spc="-50" dirty="0"/>
              <a:t>:</a:t>
            </a:r>
            <a:br>
              <a:rPr lang="en-GB" sz="1200" spc="-50" dirty="0"/>
            </a:br>
            <a:br>
              <a:rPr lang="en-GB" sz="1200" spc="-50" dirty="0"/>
            </a:b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folyamatok és struktúrák digitalizálása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Új üzleti területek és kapcsolódó munkahelyek kialakítása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vállalatnál meglévő adatok felhasználása és hálózatba szervezése</a:t>
            </a:r>
            <a:endParaRPr lang="en-GB" sz="1200" spc="-50" dirty="0"/>
          </a:p>
        </p:txBody>
      </p:sp>
      <p:sp>
        <p:nvSpPr>
          <p:cNvPr id="4" name="Shape 213"/>
          <p:cNvSpPr txBox="1"/>
          <p:nvPr/>
        </p:nvSpPr>
        <p:spPr>
          <a:xfrm>
            <a:off x="3438617" y="2797343"/>
            <a:ext cx="2448000" cy="3189600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hu-HU" altLang="en-GB" sz="1200" b="1" spc="-50" dirty="0">
                <a:solidFill>
                  <a:schemeClr val="accent2"/>
                </a:solidFill>
              </a:rPr>
              <a:t>Kompetenciák</a:t>
            </a:r>
            <a:endParaRPr lang="en-GB" sz="1200" b="1" spc="-50" dirty="0">
              <a:solidFill>
                <a:schemeClr val="accent2"/>
              </a:solidFill>
            </a:endParaRPr>
          </a:p>
          <a:p>
            <a:pPr marL="0" indent="0">
              <a:buFont typeface="Arial" panose="020B0604020202020204"/>
              <a:buNone/>
            </a:pPr>
            <a:r>
              <a:rPr lang="hu-HU" altLang="de-DE" sz="1200" spc="-50" dirty="0"/>
              <a:t>A digitalizáció beépítése a kompetenciafejlesztésbe</a:t>
            </a:r>
            <a:r>
              <a:rPr lang="de-DE" sz="1200" spc="-50" dirty="0"/>
              <a:t>:</a:t>
            </a:r>
            <a:br>
              <a:rPr lang="en-GB" sz="1200" spc="-50" dirty="0"/>
            </a:br>
            <a:endParaRPr lang="en-GB" sz="1200" spc="-50" dirty="0"/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A munkavállalók (digitális) kompetenciafejlesztése</a:t>
            </a:r>
            <a:endParaRPr lang="en-GB" sz="1200" spc="-50" dirty="0"/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A tanulás digitális formáinak használata a továbbképzéshez</a:t>
            </a:r>
            <a:endParaRPr lang="en-GB" sz="1200" spc="-50" dirty="0"/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Fokozott hangsúly az egész életen át tartó tanuláson</a:t>
            </a:r>
            <a:endParaRPr lang="en-GB" sz="1200" spc="-50" dirty="0"/>
          </a:p>
        </p:txBody>
      </p:sp>
      <p:sp>
        <p:nvSpPr>
          <p:cNvPr id="5" name="Shape 214"/>
          <p:cNvSpPr txBox="1"/>
          <p:nvPr/>
        </p:nvSpPr>
        <p:spPr>
          <a:xfrm>
            <a:off x="6112197" y="2797344"/>
            <a:ext cx="2448000" cy="3189015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hu-HU" altLang="en-GB" sz="1200" b="1" spc="-50" dirty="0">
                <a:solidFill>
                  <a:schemeClr val="accent3"/>
                </a:solidFill>
              </a:rPr>
              <a:t>Munkakörnyezet</a:t>
            </a:r>
            <a:endParaRPr lang="en-GB" sz="1200" b="1" spc="-50" dirty="0">
              <a:solidFill>
                <a:schemeClr val="accent3"/>
              </a:solidFill>
            </a:endParaRPr>
          </a:p>
          <a:p>
            <a:pPr marL="0" indent="0">
              <a:buFont typeface="Arial" panose="020B0604020202020204"/>
              <a:buNone/>
            </a:pPr>
            <a:r>
              <a:rPr lang="hu-HU" altLang="de-DE" sz="1200" spc="-50" dirty="0"/>
              <a:t>A munkavállalók munkakörnyezetének digitalizálása</a:t>
            </a:r>
            <a:r>
              <a:rPr lang="de-DE" sz="1200" spc="-50" dirty="0"/>
              <a:t>: </a:t>
            </a:r>
            <a:br>
              <a:rPr lang="de-DE" sz="1200" spc="-50" dirty="0"/>
            </a:b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Az együttműködés új formáinak kialakítása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Smart Working modellek alkalmazása a vállalaton belül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A munkaidő és a munkavégzés helyének rugalmasabbá tétele</a:t>
            </a:r>
            <a:endParaRPr lang="en-GB" sz="1200" spc="-50" dirty="0"/>
          </a:p>
          <a:p>
            <a:pPr>
              <a:buClr>
                <a:schemeClr val="tx1"/>
              </a:buClr>
            </a:pPr>
            <a:r>
              <a:rPr lang="en-GB" sz="1200" spc="-50" dirty="0"/>
              <a:t>Munkaeszközök</a:t>
            </a:r>
            <a:endParaRPr lang="en-GB" sz="1200" spc="-50" dirty="0"/>
          </a:p>
          <a:p>
            <a:pPr>
              <a:buClr>
                <a:schemeClr val="tx1"/>
              </a:buClr>
            </a:pPr>
            <a:endParaRPr lang="en-GB" sz="1200" spc="-50" dirty="0"/>
          </a:p>
        </p:txBody>
      </p:sp>
      <p:sp>
        <p:nvSpPr>
          <p:cNvPr id="26" name="Shape 214"/>
          <p:cNvSpPr txBox="1"/>
          <p:nvPr/>
        </p:nvSpPr>
        <p:spPr>
          <a:xfrm>
            <a:off x="8785778" y="2797344"/>
            <a:ext cx="2448000" cy="3189015"/>
          </a:xfrm>
          <a:prstGeom prst="rect">
            <a:avLst/>
          </a:prstGeom>
          <a:ln w="12700">
            <a:solidFill>
              <a:schemeClr val="accent5"/>
            </a:solidFill>
          </a:ln>
        </p:spPr>
        <p:txBody>
          <a:bodyPr lIns="36000" tIns="91425" rIns="36000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hu-HU" altLang="en-GB" sz="1200" b="1" spc="-50" dirty="0"/>
              <a:t>Vezetés</a:t>
            </a:r>
            <a:endParaRPr lang="en-GB" sz="1200" b="1" spc="-50" dirty="0"/>
          </a:p>
          <a:p>
            <a:pPr marL="0" indent="0">
              <a:buFont typeface="Arial" panose="020B0604020202020204"/>
              <a:buNone/>
            </a:pPr>
            <a:r>
              <a:rPr lang="hu-HU" altLang="de-DE" sz="1200" spc="-50" dirty="0"/>
              <a:t>Vezetés a digitális átalakulásban</a:t>
            </a:r>
            <a:r>
              <a:rPr lang="de-DE" sz="1200" spc="-50" dirty="0"/>
              <a:t>:</a:t>
            </a:r>
            <a:br>
              <a:rPr lang="de-DE" sz="1200" spc="-50" dirty="0"/>
            </a:br>
            <a:endParaRPr lang="en-GB" sz="1200" spc="-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A virtuális csapatok vezetésének és a távoli vezetésnek az ismerete</a:t>
            </a:r>
            <a:endParaRPr lang="en-GB" sz="1200" spc="-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Tudás és cselekvési kompetencia a digitalizáció hatásaival kapcsolatban </a:t>
            </a:r>
            <a:endParaRPr lang="en-GB" sz="1200" spc="-5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200" spc="-50" dirty="0"/>
              <a:t>A menedzserek ismerik a vállalat vagy az iparág átalakulását</a:t>
            </a:r>
            <a:endParaRPr lang="en-GB" sz="1200" spc="-50" dirty="0"/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1200" spc="-50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891161" y="1791585"/>
            <a:ext cx="828000" cy="828000"/>
            <a:chOff x="9223214" y="2339621"/>
            <a:chExt cx="828000" cy="828000"/>
          </a:xfrm>
        </p:grpSpPr>
        <p:sp>
          <p:nvSpPr>
            <p:cNvPr id="40" name="Ellipse 39"/>
            <p:cNvSpPr/>
            <p:nvPr/>
          </p:nvSpPr>
          <p:spPr>
            <a:xfrm>
              <a:off x="9223214" y="2339621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1" cstate="hqprint"/>
            <a:stretch>
              <a:fillRect/>
            </a:stretch>
          </p:blipFill>
          <p:spPr>
            <a:xfrm>
              <a:off x="9277214" y="2393621"/>
              <a:ext cx="720000" cy="720000"/>
            </a:xfrm>
            <a:prstGeom prst="rect">
              <a:avLst/>
            </a:prstGeom>
          </p:spPr>
        </p:pic>
      </p:grpSp>
      <p:grpSp>
        <p:nvGrpSpPr>
          <p:cNvPr id="42" name="Gruppieren 41"/>
          <p:cNvGrpSpPr/>
          <p:nvPr/>
        </p:nvGrpSpPr>
        <p:grpSpPr>
          <a:xfrm>
            <a:off x="3564741" y="1791585"/>
            <a:ext cx="828000" cy="828000"/>
            <a:chOff x="1685782" y="1290424"/>
            <a:chExt cx="828000" cy="828000"/>
          </a:xfrm>
        </p:grpSpPr>
        <p:sp>
          <p:nvSpPr>
            <p:cNvPr id="43" name="Ellipse 42"/>
            <p:cNvSpPr/>
            <p:nvPr/>
          </p:nvSpPr>
          <p:spPr>
            <a:xfrm>
              <a:off x="1685782" y="1290424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9782" y="1344424"/>
              <a:ext cx="720000" cy="72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5" name="Gruppieren 44"/>
          <p:cNvGrpSpPr/>
          <p:nvPr/>
        </p:nvGrpSpPr>
        <p:grpSpPr>
          <a:xfrm>
            <a:off x="6238321" y="1791585"/>
            <a:ext cx="828000" cy="828000"/>
            <a:chOff x="4916110" y="1290424"/>
            <a:chExt cx="828000" cy="828000"/>
          </a:xfrm>
        </p:grpSpPr>
        <p:sp>
          <p:nvSpPr>
            <p:cNvPr id="46" name="Ellipse 45"/>
            <p:cNvSpPr/>
            <p:nvPr/>
          </p:nvSpPr>
          <p:spPr>
            <a:xfrm>
              <a:off x="4916110" y="1290424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0110" y="1344424"/>
              <a:ext cx="720000" cy="720000"/>
            </a:xfrm>
            <a:prstGeom prst="rect">
              <a:avLst/>
            </a:prstGeom>
          </p:spPr>
        </p:pic>
      </p:grpSp>
      <p:grpSp>
        <p:nvGrpSpPr>
          <p:cNvPr id="48" name="Gruppieren 47"/>
          <p:cNvGrpSpPr/>
          <p:nvPr/>
        </p:nvGrpSpPr>
        <p:grpSpPr>
          <a:xfrm>
            <a:off x="8911902" y="1791585"/>
            <a:ext cx="828000" cy="828000"/>
            <a:chOff x="4916110" y="2339621"/>
            <a:chExt cx="828000" cy="828000"/>
          </a:xfrm>
        </p:grpSpPr>
        <p:sp>
          <p:nvSpPr>
            <p:cNvPr id="49" name="Ellipse 48"/>
            <p:cNvSpPr/>
            <p:nvPr/>
          </p:nvSpPr>
          <p:spPr>
            <a:xfrm>
              <a:off x="4916110" y="2339621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4" cstate="hqprint"/>
            <a:stretch>
              <a:fillRect/>
            </a:stretch>
          </p:blipFill>
          <p:spPr>
            <a:xfrm>
              <a:off x="4970110" y="2393621"/>
              <a:ext cx="720000" cy="72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688184" y="2646246"/>
            <a:ext cx="5776616" cy="15655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hu-HU" altLang="de-AT" sz="3200" dirty="0">
                <a:solidFill>
                  <a:schemeClr val="accent2"/>
                </a:solidFill>
              </a:rPr>
              <a:t>Eszköztár</a:t>
            </a:r>
            <a:endParaRPr lang="de-AT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AT" sz="3200" dirty="0">
              <a:solidFill>
                <a:schemeClr val="accent2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-520700" y="2475660"/>
            <a:ext cx="5040000" cy="50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3" r="16653"/>
          <a:stretch>
            <a:fillRect/>
          </a:stretch>
        </p:blipFill>
        <p:spPr>
          <a:xfrm>
            <a:off x="-689584" y="3060915"/>
            <a:ext cx="4876800" cy="48768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Ein Bild, das Person, Frau, sitzend, Personen enthält.&#10;&#10;Automatisch generierte Beschreibung"/>
          <p:cNvPicPr>
            <a:picLocks noGrp="1" noChangeAspect="1"/>
          </p:cNvPicPr>
          <p:nvPr>
            <p:ph type="pic" sz="half" idx="13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12623" name="Shape 12623"/>
          <p:cNvSpPr>
            <a:spLocks noGrp="1"/>
          </p:cNvSpPr>
          <p:nvPr>
            <p:ph type="title"/>
          </p:nvPr>
        </p:nvSpPr>
        <p:spPr>
          <a:xfrm>
            <a:off x="611441" y="552238"/>
            <a:ext cx="3041826" cy="3202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AT" dirty="0"/>
              <a:t>DIGI-Quick Check</a:t>
            </a:r>
            <a:endParaRPr dirty="0"/>
          </a:p>
        </p:txBody>
      </p:sp>
      <p:sp>
        <p:nvSpPr>
          <p:cNvPr id="12624" name="Shape 12624"/>
          <p:cNvSpPr/>
          <p:nvPr/>
        </p:nvSpPr>
        <p:spPr>
          <a:xfrm rot="20479966">
            <a:off x="86543" y="1356881"/>
            <a:ext cx="7905600" cy="4944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" y="0"/>
                </a:moveTo>
                <a:cubicBezTo>
                  <a:pt x="89" y="0"/>
                  <a:pt x="0" y="141"/>
                  <a:pt x="0" y="315"/>
                </a:cubicBezTo>
                <a:lnTo>
                  <a:pt x="0" y="1716"/>
                </a:lnTo>
                <a:lnTo>
                  <a:pt x="0" y="4226"/>
                </a:lnTo>
                <a:lnTo>
                  <a:pt x="0" y="21284"/>
                </a:lnTo>
                <a:cubicBezTo>
                  <a:pt x="0" y="21459"/>
                  <a:pt x="88" y="21600"/>
                  <a:pt x="198" y="21600"/>
                </a:cubicBezTo>
                <a:lnTo>
                  <a:pt x="21402" y="21600"/>
                </a:lnTo>
                <a:cubicBezTo>
                  <a:pt x="21511" y="21600"/>
                  <a:pt x="21600" y="21459"/>
                  <a:pt x="21600" y="21284"/>
                </a:cubicBezTo>
                <a:lnTo>
                  <a:pt x="21600" y="3384"/>
                </a:lnTo>
                <a:cubicBezTo>
                  <a:pt x="21600" y="2627"/>
                  <a:pt x="21600" y="1674"/>
                  <a:pt x="21600" y="1674"/>
                </a:cubicBezTo>
                <a:lnTo>
                  <a:pt x="21600" y="315"/>
                </a:lnTo>
                <a:cubicBezTo>
                  <a:pt x="21600" y="141"/>
                  <a:pt x="21511" y="0"/>
                  <a:pt x="21402" y="0"/>
                </a:cubicBezTo>
                <a:lnTo>
                  <a:pt x="198" y="0"/>
                </a:lnTo>
                <a:close/>
              </a:path>
            </a:pathLst>
          </a:custGeom>
          <a:solidFill>
            <a:srgbClr val="F5F5F6"/>
          </a:solidFill>
          <a:ln w="12700">
            <a:miter lim="400000"/>
          </a:ln>
          <a:effectLst>
            <a:outerShdw blurRad="88900" dist="25400" dir="12263789" rotWithShape="0">
              <a:srgbClr val="000000">
                <a:alpha val="11382"/>
              </a:srgbClr>
            </a:outerShdw>
          </a:effectLst>
        </p:spPr>
        <p:txBody>
          <a:bodyPr lIns="19051" tIns="19051" rIns="19051" bIns="19051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grpSp>
        <p:nvGrpSpPr>
          <p:cNvPr id="12636" name="Group 12636"/>
          <p:cNvGrpSpPr/>
          <p:nvPr/>
        </p:nvGrpSpPr>
        <p:grpSpPr>
          <a:xfrm>
            <a:off x="-496873" y="221766"/>
            <a:ext cx="7799468" cy="3446980"/>
            <a:chOff x="0" y="2"/>
            <a:chExt cx="15598934" cy="6893959"/>
          </a:xfrm>
        </p:grpSpPr>
        <p:sp>
          <p:nvSpPr>
            <p:cNvPr id="12626" name="Shape 12626"/>
            <p:cNvSpPr/>
            <p:nvPr/>
          </p:nvSpPr>
          <p:spPr>
            <a:xfrm rot="20479966">
              <a:off x="-290150" y="2509695"/>
              <a:ext cx="15811228" cy="78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975"/>
                  </a:lnTo>
                  <a:cubicBezTo>
                    <a:pt x="21600" y="1779"/>
                    <a:pt x="21512" y="0"/>
                    <a:pt x="21402" y="0"/>
                  </a:cubicBezTo>
                  <a:lnTo>
                    <a:pt x="198" y="0"/>
                  </a:lnTo>
                  <a:cubicBezTo>
                    <a:pt x="88" y="0"/>
                    <a:pt x="0" y="1779"/>
                    <a:pt x="0" y="3975"/>
                  </a:cubicBez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4E6E7"/>
                </a:gs>
                <a:gs pos="100000">
                  <a:srgbClr val="C2C6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627" name="Shape 12627"/>
            <p:cNvSpPr/>
            <p:nvPr/>
          </p:nvSpPr>
          <p:spPr>
            <a:xfrm rot="20479966">
              <a:off x="2395455" y="4024266"/>
              <a:ext cx="2794816" cy="54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93"/>
                  </a:moveTo>
                  <a:cubicBezTo>
                    <a:pt x="1647" y="21597"/>
                    <a:pt x="1578" y="0"/>
                    <a:pt x="2951" y="0"/>
                  </a:cubicBezTo>
                  <a:lnTo>
                    <a:pt x="18649" y="7"/>
                  </a:lnTo>
                  <a:cubicBezTo>
                    <a:pt x="20296" y="1"/>
                    <a:pt x="20227" y="21600"/>
                    <a:pt x="21600" y="21600"/>
                  </a:cubicBezTo>
                  <a:cubicBezTo>
                    <a:pt x="21600" y="21600"/>
                    <a:pt x="0" y="21593"/>
                    <a:pt x="0" y="21593"/>
                  </a:cubicBezTo>
                  <a:close/>
                </a:path>
              </a:pathLst>
            </a:custGeom>
            <a:gradFill flip="none" rotWithShape="1">
              <a:gsLst>
                <a:gs pos="967">
                  <a:srgbClr val="F5F6F7"/>
                </a:gs>
                <a:gs pos="100000">
                  <a:srgbClr val="C2C6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628" name="Shape 12628"/>
            <p:cNvSpPr/>
            <p:nvPr/>
          </p:nvSpPr>
          <p:spPr>
            <a:xfrm rot="20479966">
              <a:off x="-70269" y="2699203"/>
              <a:ext cx="15811548" cy="170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5" y="0"/>
                  </a:moveTo>
                  <a:cubicBezTo>
                    <a:pt x="329" y="0"/>
                    <a:pt x="324" y="6021"/>
                    <a:pt x="89" y="6832"/>
                  </a:cubicBezTo>
                  <a:lnTo>
                    <a:pt x="0" y="6832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6832"/>
                    <a:pt x="21600" y="6832"/>
                  </a:cubicBezTo>
                  <a:lnTo>
                    <a:pt x="3806" y="6832"/>
                  </a:lnTo>
                  <a:cubicBezTo>
                    <a:pt x="3610" y="6021"/>
                    <a:pt x="3602" y="4"/>
                    <a:pt x="3330" y="5"/>
                  </a:cubicBezTo>
                  <a:lnTo>
                    <a:pt x="555" y="0"/>
                  </a:lnTo>
                  <a:close/>
                </a:path>
              </a:pathLst>
            </a:custGeom>
            <a:gradFill flip="none" rotWithShape="1">
              <a:gsLst>
                <a:gs pos="31527">
                  <a:srgbClr val="F5F6F7"/>
                </a:gs>
                <a:gs pos="100000">
                  <a:srgbClr val="C2C6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629" name="Shape 12629"/>
            <p:cNvSpPr/>
            <p:nvPr/>
          </p:nvSpPr>
          <p:spPr>
            <a:xfrm rot="20479966">
              <a:off x="13499056" y="675403"/>
              <a:ext cx="324600" cy="324593"/>
            </a:xfrm>
            <a:prstGeom prst="ellipse">
              <a:avLst/>
            </a:prstGeom>
            <a:solidFill>
              <a:srgbClr val="83CB01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630" name="Shape 12630"/>
            <p:cNvSpPr/>
            <p:nvPr/>
          </p:nvSpPr>
          <p:spPr>
            <a:xfrm rot="20479966">
              <a:off x="14018775" y="499821"/>
              <a:ext cx="324593" cy="324592"/>
            </a:xfrm>
            <a:prstGeom prst="ellipse">
              <a:avLst/>
            </a:prstGeom>
            <a:solidFill>
              <a:srgbClr val="FFC25B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631" name="Shape 12631"/>
            <p:cNvSpPr/>
            <p:nvPr/>
          </p:nvSpPr>
          <p:spPr>
            <a:xfrm rot="20479966">
              <a:off x="14546253" y="321615"/>
              <a:ext cx="324592" cy="324593"/>
            </a:xfrm>
            <a:prstGeom prst="ellipse">
              <a:avLst/>
            </a:prstGeom>
            <a:solidFill>
              <a:srgbClr val="EF5D00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632" name="Shape 12632"/>
            <p:cNvSpPr/>
            <p:nvPr/>
          </p:nvSpPr>
          <p:spPr>
            <a:xfrm rot="20479966">
              <a:off x="2208781" y="3387705"/>
              <a:ext cx="12073550" cy="67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863"/>
                  </a:moveTo>
                  <a:cubicBezTo>
                    <a:pt x="21600" y="20374"/>
                    <a:pt x="21532" y="21600"/>
                    <a:pt x="21447" y="21600"/>
                  </a:cubicBezTo>
                  <a:lnTo>
                    <a:pt x="153" y="20674"/>
                  </a:lnTo>
                  <a:cubicBezTo>
                    <a:pt x="68" y="20674"/>
                    <a:pt x="0" y="19448"/>
                    <a:pt x="0" y="17937"/>
                  </a:cubicBezTo>
                  <a:lnTo>
                    <a:pt x="0" y="2738"/>
                  </a:lnTo>
                  <a:cubicBezTo>
                    <a:pt x="0" y="1227"/>
                    <a:pt x="68" y="0"/>
                    <a:pt x="153" y="0"/>
                  </a:cubicBezTo>
                  <a:lnTo>
                    <a:pt x="21447" y="926"/>
                  </a:lnTo>
                  <a:cubicBezTo>
                    <a:pt x="21532" y="926"/>
                    <a:pt x="21600" y="2152"/>
                    <a:pt x="21600" y="3663"/>
                  </a:cubicBezTo>
                  <a:cubicBezTo>
                    <a:pt x="21600" y="3663"/>
                    <a:pt x="21600" y="18863"/>
                    <a:pt x="21600" y="188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633" name="Shape 12633"/>
            <p:cNvSpPr/>
            <p:nvPr/>
          </p:nvSpPr>
          <p:spPr>
            <a:xfrm rot="20479966">
              <a:off x="2706858" y="5351240"/>
              <a:ext cx="271024" cy="35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67" y="0"/>
                  </a:moveTo>
                  <a:lnTo>
                    <a:pt x="344" y="0"/>
                  </a:lnTo>
                  <a:cubicBezTo>
                    <a:pt x="153" y="0"/>
                    <a:pt x="0" y="128"/>
                    <a:pt x="0" y="288"/>
                  </a:cubicBezTo>
                  <a:lnTo>
                    <a:pt x="0" y="21314"/>
                  </a:lnTo>
                  <a:cubicBezTo>
                    <a:pt x="0" y="21472"/>
                    <a:pt x="153" y="21600"/>
                    <a:pt x="344" y="21600"/>
                  </a:cubicBezTo>
                  <a:lnTo>
                    <a:pt x="21253" y="21600"/>
                  </a:lnTo>
                  <a:cubicBezTo>
                    <a:pt x="21445" y="21600"/>
                    <a:pt x="21600" y="21472"/>
                    <a:pt x="21600" y="21314"/>
                  </a:cubicBezTo>
                  <a:lnTo>
                    <a:pt x="21600" y="5943"/>
                  </a:lnTo>
                  <a:cubicBezTo>
                    <a:pt x="21600" y="5943"/>
                    <a:pt x="14067" y="0"/>
                    <a:pt x="14067" y="0"/>
                  </a:cubicBezTo>
                  <a:close/>
                </a:path>
              </a:pathLst>
            </a:custGeom>
            <a:solidFill>
              <a:srgbClr val="E2E2E1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634" name="Shape 12634"/>
            <p:cNvSpPr/>
            <p:nvPr/>
          </p:nvSpPr>
          <p:spPr>
            <a:xfrm rot="20479966">
              <a:off x="2840736" y="5328641"/>
              <a:ext cx="94516" cy="9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452" y="21406"/>
                  </a:lnTo>
                  <a:cubicBezTo>
                    <a:pt x="1452" y="21406"/>
                    <a:pt x="13" y="21204"/>
                    <a:pt x="25" y="19598"/>
                  </a:cubicBezTo>
                  <a:cubicBezTo>
                    <a:pt x="45" y="17985"/>
                    <a:pt x="0" y="0"/>
                    <a:pt x="0" y="0"/>
                  </a:cubicBezTo>
                </a:path>
              </a:pathLst>
            </a:custGeom>
            <a:solidFill>
              <a:srgbClr val="C6C6C7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635" name="Shape 12635"/>
            <p:cNvSpPr/>
            <p:nvPr/>
          </p:nvSpPr>
          <p:spPr>
            <a:xfrm rot="20479966">
              <a:off x="196184" y="2959732"/>
              <a:ext cx="14920562" cy="112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6481" y="0"/>
                  </a:moveTo>
                  <a:cubicBezTo>
                    <a:pt x="6476" y="0"/>
                    <a:pt x="6470" y="28"/>
                    <a:pt x="6466" y="84"/>
                  </a:cubicBezTo>
                  <a:cubicBezTo>
                    <a:pt x="6458" y="193"/>
                    <a:pt x="6458" y="366"/>
                    <a:pt x="6466" y="475"/>
                  </a:cubicBezTo>
                  <a:lnTo>
                    <a:pt x="6515" y="1217"/>
                  </a:lnTo>
                  <a:lnTo>
                    <a:pt x="6466" y="1958"/>
                  </a:lnTo>
                  <a:cubicBezTo>
                    <a:pt x="6458" y="2068"/>
                    <a:pt x="6458" y="2248"/>
                    <a:pt x="6466" y="2358"/>
                  </a:cubicBezTo>
                  <a:cubicBezTo>
                    <a:pt x="6474" y="2467"/>
                    <a:pt x="6488" y="2467"/>
                    <a:pt x="6496" y="2358"/>
                  </a:cubicBezTo>
                  <a:lnTo>
                    <a:pt x="6543" y="1641"/>
                  </a:lnTo>
                  <a:lnTo>
                    <a:pt x="6590" y="2358"/>
                  </a:lnTo>
                  <a:cubicBezTo>
                    <a:pt x="6598" y="2467"/>
                    <a:pt x="6611" y="2467"/>
                    <a:pt x="6620" y="2358"/>
                  </a:cubicBezTo>
                  <a:cubicBezTo>
                    <a:pt x="6628" y="2248"/>
                    <a:pt x="6628" y="2068"/>
                    <a:pt x="6620" y="1958"/>
                  </a:cubicBezTo>
                  <a:lnTo>
                    <a:pt x="6571" y="1217"/>
                  </a:lnTo>
                  <a:lnTo>
                    <a:pt x="6620" y="475"/>
                  </a:lnTo>
                  <a:cubicBezTo>
                    <a:pt x="6628" y="366"/>
                    <a:pt x="6628" y="193"/>
                    <a:pt x="6620" y="84"/>
                  </a:cubicBezTo>
                  <a:cubicBezTo>
                    <a:pt x="6611" y="-27"/>
                    <a:pt x="6598" y="-26"/>
                    <a:pt x="6590" y="84"/>
                  </a:cubicBezTo>
                  <a:lnTo>
                    <a:pt x="6543" y="792"/>
                  </a:lnTo>
                  <a:lnTo>
                    <a:pt x="6496" y="84"/>
                  </a:lnTo>
                  <a:cubicBezTo>
                    <a:pt x="6492" y="29"/>
                    <a:pt x="6487" y="1"/>
                    <a:pt x="6481" y="0"/>
                  </a:cubicBezTo>
                  <a:close/>
                  <a:moveTo>
                    <a:pt x="463" y="309"/>
                  </a:moveTo>
                  <a:cubicBezTo>
                    <a:pt x="449" y="309"/>
                    <a:pt x="435" y="350"/>
                    <a:pt x="425" y="434"/>
                  </a:cubicBezTo>
                  <a:cubicBezTo>
                    <a:pt x="414" y="517"/>
                    <a:pt x="405" y="637"/>
                    <a:pt x="399" y="792"/>
                  </a:cubicBezTo>
                  <a:cubicBezTo>
                    <a:pt x="394" y="946"/>
                    <a:pt x="391" y="1128"/>
                    <a:pt x="391" y="1333"/>
                  </a:cubicBezTo>
                  <a:cubicBezTo>
                    <a:pt x="391" y="1660"/>
                    <a:pt x="397" y="1913"/>
                    <a:pt x="409" y="2091"/>
                  </a:cubicBezTo>
                  <a:cubicBezTo>
                    <a:pt x="421" y="2269"/>
                    <a:pt x="438" y="2358"/>
                    <a:pt x="460" y="2358"/>
                  </a:cubicBezTo>
                  <a:cubicBezTo>
                    <a:pt x="475" y="2358"/>
                    <a:pt x="488" y="2334"/>
                    <a:pt x="498" y="2283"/>
                  </a:cubicBezTo>
                  <a:lnTo>
                    <a:pt x="498" y="2074"/>
                  </a:lnTo>
                  <a:cubicBezTo>
                    <a:pt x="485" y="2124"/>
                    <a:pt x="473" y="2149"/>
                    <a:pt x="463" y="2149"/>
                  </a:cubicBezTo>
                  <a:cubicBezTo>
                    <a:pt x="446" y="2149"/>
                    <a:pt x="432" y="2083"/>
                    <a:pt x="423" y="1941"/>
                  </a:cubicBezTo>
                  <a:cubicBezTo>
                    <a:pt x="414" y="1799"/>
                    <a:pt x="409" y="1593"/>
                    <a:pt x="409" y="1333"/>
                  </a:cubicBezTo>
                  <a:cubicBezTo>
                    <a:pt x="409" y="1080"/>
                    <a:pt x="414" y="887"/>
                    <a:pt x="424" y="742"/>
                  </a:cubicBezTo>
                  <a:cubicBezTo>
                    <a:pt x="433" y="596"/>
                    <a:pt x="446" y="517"/>
                    <a:pt x="463" y="517"/>
                  </a:cubicBezTo>
                  <a:cubicBezTo>
                    <a:pt x="474" y="517"/>
                    <a:pt x="485" y="555"/>
                    <a:pt x="497" y="625"/>
                  </a:cubicBezTo>
                  <a:lnTo>
                    <a:pt x="504" y="425"/>
                  </a:lnTo>
                  <a:cubicBezTo>
                    <a:pt x="492" y="349"/>
                    <a:pt x="479" y="309"/>
                    <a:pt x="463" y="309"/>
                  </a:cubicBezTo>
                  <a:close/>
                  <a:moveTo>
                    <a:pt x="818" y="309"/>
                  </a:moveTo>
                  <a:lnTo>
                    <a:pt x="758" y="2308"/>
                  </a:lnTo>
                  <a:lnTo>
                    <a:pt x="776" y="2308"/>
                  </a:lnTo>
                  <a:lnTo>
                    <a:pt x="795" y="1675"/>
                  </a:lnTo>
                  <a:lnTo>
                    <a:pt x="855" y="1675"/>
                  </a:lnTo>
                  <a:lnTo>
                    <a:pt x="873" y="2308"/>
                  </a:lnTo>
                  <a:cubicBezTo>
                    <a:pt x="873" y="2308"/>
                    <a:pt x="891" y="2308"/>
                    <a:pt x="891" y="2308"/>
                  </a:cubicBezTo>
                  <a:lnTo>
                    <a:pt x="832" y="309"/>
                  </a:lnTo>
                  <a:lnTo>
                    <a:pt x="818" y="309"/>
                  </a:lnTo>
                  <a:close/>
                  <a:moveTo>
                    <a:pt x="1114" y="309"/>
                  </a:moveTo>
                  <a:lnTo>
                    <a:pt x="1114" y="2424"/>
                  </a:lnTo>
                  <a:lnTo>
                    <a:pt x="1131" y="2424"/>
                  </a:lnTo>
                  <a:lnTo>
                    <a:pt x="1131" y="1650"/>
                  </a:lnTo>
                  <a:cubicBezTo>
                    <a:pt x="1131" y="1456"/>
                    <a:pt x="1134" y="1319"/>
                    <a:pt x="1139" y="1233"/>
                  </a:cubicBezTo>
                  <a:cubicBezTo>
                    <a:pt x="1144" y="1148"/>
                    <a:pt x="1153" y="1100"/>
                    <a:pt x="1165" y="1100"/>
                  </a:cubicBezTo>
                  <a:cubicBezTo>
                    <a:pt x="1174" y="1100"/>
                    <a:pt x="1181" y="1132"/>
                    <a:pt x="1185" y="1192"/>
                  </a:cubicBezTo>
                  <a:cubicBezTo>
                    <a:pt x="1189" y="1251"/>
                    <a:pt x="1191" y="1345"/>
                    <a:pt x="1191" y="1466"/>
                  </a:cubicBezTo>
                  <a:lnTo>
                    <a:pt x="1191" y="2424"/>
                  </a:lnTo>
                  <a:cubicBezTo>
                    <a:pt x="1191" y="2424"/>
                    <a:pt x="1208" y="2424"/>
                    <a:pt x="1208" y="2424"/>
                  </a:cubicBezTo>
                  <a:lnTo>
                    <a:pt x="1208" y="1458"/>
                  </a:lnTo>
                  <a:cubicBezTo>
                    <a:pt x="1208" y="1269"/>
                    <a:pt x="1205" y="1128"/>
                    <a:pt x="1198" y="1042"/>
                  </a:cubicBezTo>
                  <a:cubicBezTo>
                    <a:pt x="1191" y="955"/>
                    <a:pt x="1180" y="917"/>
                    <a:pt x="1167" y="917"/>
                  </a:cubicBezTo>
                  <a:cubicBezTo>
                    <a:pt x="1159" y="917"/>
                    <a:pt x="1152" y="934"/>
                    <a:pt x="1146" y="975"/>
                  </a:cubicBezTo>
                  <a:cubicBezTo>
                    <a:pt x="1140" y="1016"/>
                    <a:pt x="1135" y="1070"/>
                    <a:pt x="1131" y="1142"/>
                  </a:cubicBezTo>
                  <a:lnTo>
                    <a:pt x="1130" y="1142"/>
                  </a:lnTo>
                  <a:cubicBezTo>
                    <a:pt x="1131" y="1091"/>
                    <a:pt x="1131" y="1027"/>
                    <a:pt x="1131" y="950"/>
                  </a:cubicBezTo>
                  <a:lnTo>
                    <a:pt x="1131" y="309"/>
                  </a:lnTo>
                  <a:lnTo>
                    <a:pt x="1114" y="309"/>
                  </a:lnTo>
                  <a:close/>
                  <a:moveTo>
                    <a:pt x="1707" y="309"/>
                  </a:moveTo>
                  <a:lnTo>
                    <a:pt x="1746" y="2299"/>
                  </a:lnTo>
                  <a:lnTo>
                    <a:pt x="1764" y="2299"/>
                  </a:lnTo>
                  <a:lnTo>
                    <a:pt x="1793" y="975"/>
                  </a:lnTo>
                  <a:cubicBezTo>
                    <a:pt x="1797" y="833"/>
                    <a:pt x="1799" y="703"/>
                    <a:pt x="1800" y="584"/>
                  </a:cubicBezTo>
                  <a:cubicBezTo>
                    <a:pt x="1800" y="602"/>
                    <a:pt x="1801" y="660"/>
                    <a:pt x="1803" y="750"/>
                  </a:cubicBezTo>
                  <a:cubicBezTo>
                    <a:pt x="1804" y="840"/>
                    <a:pt x="1806" y="908"/>
                    <a:pt x="1808" y="967"/>
                  </a:cubicBezTo>
                  <a:lnTo>
                    <a:pt x="1838" y="2299"/>
                  </a:lnTo>
                  <a:lnTo>
                    <a:pt x="1855" y="2299"/>
                  </a:lnTo>
                  <a:cubicBezTo>
                    <a:pt x="1855" y="2299"/>
                    <a:pt x="1895" y="309"/>
                    <a:pt x="1895" y="309"/>
                  </a:cubicBezTo>
                  <a:lnTo>
                    <a:pt x="1877" y="309"/>
                  </a:lnTo>
                  <a:lnTo>
                    <a:pt x="1853" y="1541"/>
                  </a:lnTo>
                  <a:cubicBezTo>
                    <a:pt x="1850" y="1726"/>
                    <a:pt x="1847" y="1879"/>
                    <a:pt x="1846" y="2008"/>
                  </a:cubicBezTo>
                  <a:cubicBezTo>
                    <a:pt x="1844" y="1831"/>
                    <a:pt x="1841" y="1674"/>
                    <a:pt x="1838" y="1533"/>
                  </a:cubicBezTo>
                  <a:lnTo>
                    <a:pt x="1810" y="309"/>
                  </a:lnTo>
                  <a:lnTo>
                    <a:pt x="1791" y="309"/>
                  </a:lnTo>
                  <a:lnTo>
                    <a:pt x="1764" y="1525"/>
                  </a:lnTo>
                  <a:cubicBezTo>
                    <a:pt x="1760" y="1683"/>
                    <a:pt x="1758" y="1842"/>
                    <a:pt x="1756" y="2008"/>
                  </a:cubicBezTo>
                  <a:cubicBezTo>
                    <a:pt x="1754" y="1868"/>
                    <a:pt x="1752" y="1714"/>
                    <a:pt x="1749" y="1541"/>
                  </a:cubicBezTo>
                  <a:lnTo>
                    <a:pt x="1725" y="309"/>
                  </a:lnTo>
                  <a:lnTo>
                    <a:pt x="1707" y="309"/>
                  </a:lnTo>
                  <a:close/>
                  <a:moveTo>
                    <a:pt x="2039" y="309"/>
                  </a:moveTo>
                  <a:lnTo>
                    <a:pt x="2039" y="2424"/>
                  </a:lnTo>
                  <a:lnTo>
                    <a:pt x="2051" y="2424"/>
                  </a:lnTo>
                  <a:lnTo>
                    <a:pt x="2054" y="2233"/>
                  </a:lnTo>
                  <a:lnTo>
                    <a:pt x="2056" y="2233"/>
                  </a:lnTo>
                  <a:cubicBezTo>
                    <a:pt x="2060" y="2307"/>
                    <a:pt x="2065" y="2364"/>
                    <a:pt x="2071" y="2399"/>
                  </a:cubicBezTo>
                  <a:cubicBezTo>
                    <a:pt x="2077" y="2435"/>
                    <a:pt x="2083" y="2458"/>
                    <a:pt x="2091" y="2458"/>
                  </a:cubicBezTo>
                  <a:cubicBezTo>
                    <a:pt x="2105" y="2458"/>
                    <a:pt x="2117" y="2385"/>
                    <a:pt x="2125" y="2249"/>
                  </a:cubicBezTo>
                  <a:cubicBezTo>
                    <a:pt x="2133" y="2114"/>
                    <a:pt x="2138" y="1928"/>
                    <a:pt x="2138" y="1683"/>
                  </a:cubicBezTo>
                  <a:cubicBezTo>
                    <a:pt x="2138" y="1438"/>
                    <a:pt x="2133" y="1250"/>
                    <a:pt x="2125" y="1117"/>
                  </a:cubicBezTo>
                  <a:cubicBezTo>
                    <a:pt x="2117" y="983"/>
                    <a:pt x="2105" y="917"/>
                    <a:pt x="2091" y="917"/>
                  </a:cubicBezTo>
                  <a:cubicBezTo>
                    <a:pt x="2075" y="917"/>
                    <a:pt x="2064" y="984"/>
                    <a:pt x="2056" y="1133"/>
                  </a:cubicBezTo>
                  <a:lnTo>
                    <a:pt x="2055" y="1133"/>
                  </a:lnTo>
                  <a:cubicBezTo>
                    <a:pt x="2056" y="1042"/>
                    <a:pt x="2056" y="940"/>
                    <a:pt x="2056" y="825"/>
                  </a:cubicBezTo>
                  <a:lnTo>
                    <a:pt x="2056" y="309"/>
                  </a:lnTo>
                  <a:lnTo>
                    <a:pt x="2039" y="309"/>
                  </a:lnTo>
                  <a:close/>
                  <a:moveTo>
                    <a:pt x="2201" y="309"/>
                  </a:moveTo>
                  <a:lnTo>
                    <a:pt x="2145" y="2299"/>
                  </a:lnTo>
                  <a:lnTo>
                    <a:pt x="2162" y="2299"/>
                  </a:lnTo>
                  <a:lnTo>
                    <a:pt x="2218" y="309"/>
                  </a:lnTo>
                  <a:cubicBezTo>
                    <a:pt x="2218" y="309"/>
                    <a:pt x="2201" y="309"/>
                    <a:pt x="2201" y="309"/>
                  </a:cubicBezTo>
                  <a:close/>
                  <a:moveTo>
                    <a:pt x="2240" y="309"/>
                  </a:moveTo>
                  <a:lnTo>
                    <a:pt x="2240" y="1591"/>
                  </a:lnTo>
                  <a:cubicBezTo>
                    <a:pt x="2240" y="1820"/>
                    <a:pt x="2245" y="2002"/>
                    <a:pt x="2255" y="2133"/>
                  </a:cubicBezTo>
                  <a:cubicBezTo>
                    <a:pt x="2265" y="2263"/>
                    <a:pt x="2279" y="2324"/>
                    <a:pt x="2297" y="2324"/>
                  </a:cubicBezTo>
                  <a:cubicBezTo>
                    <a:pt x="2315" y="2324"/>
                    <a:pt x="2329" y="2262"/>
                    <a:pt x="2339" y="2133"/>
                  </a:cubicBezTo>
                  <a:cubicBezTo>
                    <a:pt x="2350" y="2003"/>
                    <a:pt x="2354" y="1826"/>
                    <a:pt x="2354" y="1600"/>
                  </a:cubicBezTo>
                  <a:lnTo>
                    <a:pt x="2354" y="309"/>
                  </a:lnTo>
                  <a:cubicBezTo>
                    <a:pt x="2354" y="309"/>
                    <a:pt x="2337" y="309"/>
                    <a:pt x="2337" y="309"/>
                  </a:cubicBezTo>
                  <a:lnTo>
                    <a:pt x="2337" y="1608"/>
                  </a:lnTo>
                  <a:cubicBezTo>
                    <a:pt x="2337" y="1775"/>
                    <a:pt x="2334" y="1902"/>
                    <a:pt x="2327" y="1991"/>
                  </a:cubicBezTo>
                  <a:cubicBezTo>
                    <a:pt x="2320" y="2080"/>
                    <a:pt x="2311" y="2124"/>
                    <a:pt x="2298" y="2124"/>
                  </a:cubicBezTo>
                  <a:cubicBezTo>
                    <a:pt x="2285" y="2124"/>
                    <a:pt x="2275" y="2080"/>
                    <a:pt x="2268" y="1991"/>
                  </a:cubicBezTo>
                  <a:cubicBezTo>
                    <a:pt x="2261" y="1902"/>
                    <a:pt x="2258" y="1774"/>
                    <a:pt x="2258" y="1608"/>
                  </a:cubicBezTo>
                  <a:lnTo>
                    <a:pt x="2258" y="309"/>
                  </a:lnTo>
                  <a:lnTo>
                    <a:pt x="2240" y="309"/>
                  </a:lnTo>
                  <a:close/>
                  <a:moveTo>
                    <a:pt x="2404" y="309"/>
                  </a:moveTo>
                  <a:cubicBezTo>
                    <a:pt x="2402" y="309"/>
                    <a:pt x="2399" y="326"/>
                    <a:pt x="2397" y="350"/>
                  </a:cubicBezTo>
                  <a:cubicBezTo>
                    <a:pt x="2395" y="374"/>
                    <a:pt x="2394" y="407"/>
                    <a:pt x="2394" y="459"/>
                  </a:cubicBezTo>
                  <a:cubicBezTo>
                    <a:pt x="2394" y="510"/>
                    <a:pt x="2395" y="550"/>
                    <a:pt x="2397" y="575"/>
                  </a:cubicBezTo>
                  <a:cubicBezTo>
                    <a:pt x="2399" y="600"/>
                    <a:pt x="2402" y="617"/>
                    <a:pt x="2404" y="617"/>
                  </a:cubicBezTo>
                  <a:cubicBezTo>
                    <a:pt x="2407" y="617"/>
                    <a:pt x="2409" y="600"/>
                    <a:pt x="2411" y="575"/>
                  </a:cubicBezTo>
                  <a:cubicBezTo>
                    <a:pt x="2413" y="550"/>
                    <a:pt x="2414" y="510"/>
                    <a:pt x="2414" y="459"/>
                  </a:cubicBezTo>
                  <a:cubicBezTo>
                    <a:pt x="2414" y="408"/>
                    <a:pt x="2413" y="375"/>
                    <a:pt x="2411" y="350"/>
                  </a:cubicBezTo>
                  <a:cubicBezTo>
                    <a:pt x="2409" y="326"/>
                    <a:pt x="2407" y="309"/>
                    <a:pt x="2404" y="309"/>
                  </a:cubicBezTo>
                  <a:close/>
                  <a:moveTo>
                    <a:pt x="4658" y="309"/>
                  </a:moveTo>
                  <a:lnTo>
                    <a:pt x="4658" y="2424"/>
                  </a:lnTo>
                  <a:lnTo>
                    <a:pt x="4670" y="2424"/>
                  </a:lnTo>
                  <a:lnTo>
                    <a:pt x="4674" y="2233"/>
                  </a:lnTo>
                  <a:lnTo>
                    <a:pt x="4675" y="2233"/>
                  </a:lnTo>
                  <a:cubicBezTo>
                    <a:pt x="4679" y="2307"/>
                    <a:pt x="4684" y="2364"/>
                    <a:pt x="4690" y="2399"/>
                  </a:cubicBezTo>
                  <a:cubicBezTo>
                    <a:pt x="4696" y="2435"/>
                    <a:pt x="4703" y="2458"/>
                    <a:pt x="4710" y="2458"/>
                  </a:cubicBezTo>
                  <a:cubicBezTo>
                    <a:pt x="4725" y="2458"/>
                    <a:pt x="4736" y="2385"/>
                    <a:pt x="4744" y="2249"/>
                  </a:cubicBezTo>
                  <a:cubicBezTo>
                    <a:pt x="4752" y="2114"/>
                    <a:pt x="4757" y="1928"/>
                    <a:pt x="4757" y="1683"/>
                  </a:cubicBezTo>
                  <a:cubicBezTo>
                    <a:pt x="4757" y="1438"/>
                    <a:pt x="4753" y="1250"/>
                    <a:pt x="4745" y="1117"/>
                  </a:cubicBezTo>
                  <a:cubicBezTo>
                    <a:pt x="4737" y="983"/>
                    <a:pt x="4725" y="917"/>
                    <a:pt x="4710" y="917"/>
                  </a:cubicBezTo>
                  <a:cubicBezTo>
                    <a:pt x="4695" y="917"/>
                    <a:pt x="4683" y="984"/>
                    <a:pt x="4675" y="1133"/>
                  </a:cubicBezTo>
                  <a:lnTo>
                    <a:pt x="4674" y="1133"/>
                  </a:lnTo>
                  <a:cubicBezTo>
                    <a:pt x="4675" y="1042"/>
                    <a:pt x="4675" y="940"/>
                    <a:pt x="4675" y="825"/>
                  </a:cubicBezTo>
                  <a:lnTo>
                    <a:pt x="4675" y="309"/>
                  </a:lnTo>
                  <a:lnTo>
                    <a:pt x="4658" y="309"/>
                  </a:lnTo>
                  <a:close/>
                  <a:moveTo>
                    <a:pt x="1054" y="467"/>
                  </a:moveTo>
                  <a:lnTo>
                    <a:pt x="1048" y="792"/>
                  </a:lnTo>
                  <a:lnTo>
                    <a:pt x="1031" y="883"/>
                  </a:lnTo>
                  <a:lnTo>
                    <a:pt x="1031" y="992"/>
                  </a:lnTo>
                  <a:lnTo>
                    <a:pt x="1048" y="992"/>
                  </a:lnTo>
                  <a:lnTo>
                    <a:pt x="1048" y="1875"/>
                  </a:lnTo>
                  <a:cubicBezTo>
                    <a:pt x="1048" y="2178"/>
                    <a:pt x="1058" y="2333"/>
                    <a:pt x="1079" y="2333"/>
                  </a:cubicBezTo>
                  <a:cubicBezTo>
                    <a:pt x="1082" y="2333"/>
                    <a:pt x="1086" y="2332"/>
                    <a:pt x="1089" y="2324"/>
                  </a:cubicBezTo>
                  <a:cubicBezTo>
                    <a:pt x="1093" y="2316"/>
                    <a:pt x="1096" y="2303"/>
                    <a:pt x="1098" y="2291"/>
                  </a:cubicBezTo>
                  <a:lnTo>
                    <a:pt x="1098" y="2116"/>
                  </a:lnTo>
                  <a:cubicBezTo>
                    <a:pt x="1096" y="2123"/>
                    <a:pt x="1094" y="2135"/>
                    <a:pt x="1091" y="2141"/>
                  </a:cubicBezTo>
                  <a:cubicBezTo>
                    <a:pt x="1088" y="2147"/>
                    <a:pt x="1085" y="2149"/>
                    <a:pt x="1082" y="2149"/>
                  </a:cubicBezTo>
                  <a:cubicBezTo>
                    <a:pt x="1076" y="2149"/>
                    <a:pt x="1072" y="2122"/>
                    <a:pt x="1069" y="2074"/>
                  </a:cubicBezTo>
                  <a:cubicBezTo>
                    <a:pt x="1066" y="2026"/>
                    <a:pt x="1064" y="1956"/>
                    <a:pt x="1064" y="1866"/>
                  </a:cubicBezTo>
                  <a:lnTo>
                    <a:pt x="1064" y="992"/>
                  </a:lnTo>
                  <a:lnTo>
                    <a:pt x="1097" y="992"/>
                  </a:lnTo>
                  <a:lnTo>
                    <a:pt x="1097" y="817"/>
                  </a:lnTo>
                  <a:lnTo>
                    <a:pt x="1064" y="817"/>
                  </a:lnTo>
                  <a:lnTo>
                    <a:pt x="1064" y="467"/>
                  </a:lnTo>
                  <a:lnTo>
                    <a:pt x="1054" y="467"/>
                  </a:lnTo>
                  <a:close/>
                  <a:moveTo>
                    <a:pt x="2972" y="467"/>
                  </a:moveTo>
                  <a:cubicBezTo>
                    <a:pt x="2967" y="467"/>
                    <a:pt x="2962" y="495"/>
                    <a:pt x="2958" y="550"/>
                  </a:cubicBezTo>
                  <a:cubicBezTo>
                    <a:pt x="2950" y="660"/>
                    <a:pt x="2950" y="839"/>
                    <a:pt x="2958" y="950"/>
                  </a:cubicBezTo>
                  <a:lnTo>
                    <a:pt x="3006" y="1691"/>
                  </a:lnTo>
                  <a:lnTo>
                    <a:pt x="2958" y="2433"/>
                  </a:lnTo>
                  <a:cubicBezTo>
                    <a:pt x="2950" y="2543"/>
                    <a:pt x="2950" y="2715"/>
                    <a:pt x="2958" y="2824"/>
                  </a:cubicBezTo>
                  <a:cubicBezTo>
                    <a:pt x="2966" y="2935"/>
                    <a:pt x="2979" y="2935"/>
                    <a:pt x="2987" y="2824"/>
                  </a:cubicBezTo>
                  <a:lnTo>
                    <a:pt x="3034" y="2116"/>
                  </a:lnTo>
                  <a:lnTo>
                    <a:pt x="3081" y="2824"/>
                  </a:lnTo>
                  <a:cubicBezTo>
                    <a:pt x="3089" y="2935"/>
                    <a:pt x="3103" y="2935"/>
                    <a:pt x="3111" y="2824"/>
                  </a:cubicBezTo>
                  <a:cubicBezTo>
                    <a:pt x="3120" y="2715"/>
                    <a:pt x="3120" y="2543"/>
                    <a:pt x="3111" y="2433"/>
                  </a:cubicBezTo>
                  <a:lnTo>
                    <a:pt x="3062" y="1691"/>
                  </a:lnTo>
                  <a:lnTo>
                    <a:pt x="3111" y="950"/>
                  </a:lnTo>
                  <a:cubicBezTo>
                    <a:pt x="3120" y="839"/>
                    <a:pt x="3120" y="660"/>
                    <a:pt x="3111" y="550"/>
                  </a:cubicBezTo>
                  <a:cubicBezTo>
                    <a:pt x="3103" y="440"/>
                    <a:pt x="3089" y="440"/>
                    <a:pt x="3081" y="550"/>
                  </a:cubicBezTo>
                  <a:lnTo>
                    <a:pt x="3034" y="1267"/>
                  </a:lnTo>
                  <a:lnTo>
                    <a:pt x="2987" y="550"/>
                  </a:lnTo>
                  <a:cubicBezTo>
                    <a:pt x="2983" y="495"/>
                    <a:pt x="2978" y="467"/>
                    <a:pt x="2972" y="467"/>
                  </a:cubicBezTo>
                  <a:close/>
                  <a:moveTo>
                    <a:pt x="3935" y="467"/>
                  </a:moveTo>
                  <a:lnTo>
                    <a:pt x="3935" y="2458"/>
                  </a:lnTo>
                  <a:lnTo>
                    <a:pt x="3951" y="2458"/>
                  </a:lnTo>
                  <a:lnTo>
                    <a:pt x="3951" y="1325"/>
                  </a:lnTo>
                  <a:cubicBezTo>
                    <a:pt x="3951" y="1162"/>
                    <a:pt x="3951" y="988"/>
                    <a:pt x="3950" y="792"/>
                  </a:cubicBezTo>
                  <a:lnTo>
                    <a:pt x="3950" y="792"/>
                  </a:lnTo>
                  <a:lnTo>
                    <a:pt x="4032" y="2458"/>
                  </a:lnTo>
                  <a:lnTo>
                    <a:pt x="4052" y="2458"/>
                  </a:lnTo>
                  <a:cubicBezTo>
                    <a:pt x="4052" y="2458"/>
                    <a:pt x="4052" y="467"/>
                    <a:pt x="4052" y="467"/>
                  </a:cubicBezTo>
                  <a:lnTo>
                    <a:pt x="4035" y="467"/>
                  </a:lnTo>
                  <a:lnTo>
                    <a:pt x="4035" y="1608"/>
                  </a:lnTo>
                  <a:cubicBezTo>
                    <a:pt x="4035" y="1665"/>
                    <a:pt x="4036" y="1767"/>
                    <a:pt x="4036" y="1900"/>
                  </a:cubicBezTo>
                  <a:cubicBezTo>
                    <a:pt x="4037" y="2032"/>
                    <a:pt x="4037" y="2108"/>
                    <a:pt x="4037" y="2133"/>
                  </a:cubicBezTo>
                  <a:lnTo>
                    <a:pt x="4036" y="2133"/>
                  </a:lnTo>
                  <a:lnTo>
                    <a:pt x="3955" y="467"/>
                  </a:lnTo>
                  <a:lnTo>
                    <a:pt x="3935" y="467"/>
                  </a:lnTo>
                  <a:close/>
                  <a:moveTo>
                    <a:pt x="4409" y="467"/>
                  </a:moveTo>
                  <a:lnTo>
                    <a:pt x="4409" y="675"/>
                  </a:lnTo>
                  <a:lnTo>
                    <a:pt x="4457" y="675"/>
                  </a:lnTo>
                  <a:lnTo>
                    <a:pt x="4457" y="2458"/>
                  </a:lnTo>
                  <a:lnTo>
                    <a:pt x="4474" y="2458"/>
                  </a:lnTo>
                  <a:cubicBezTo>
                    <a:pt x="4474" y="2458"/>
                    <a:pt x="4474" y="675"/>
                    <a:pt x="4474" y="675"/>
                  </a:cubicBezTo>
                  <a:lnTo>
                    <a:pt x="4521" y="675"/>
                  </a:lnTo>
                  <a:lnTo>
                    <a:pt x="4521" y="467"/>
                  </a:lnTo>
                  <a:lnTo>
                    <a:pt x="4409" y="467"/>
                  </a:lnTo>
                  <a:close/>
                  <a:moveTo>
                    <a:pt x="825" y="567"/>
                  </a:moveTo>
                  <a:cubicBezTo>
                    <a:pt x="827" y="680"/>
                    <a:pt x="829" y="772"/>
                    <a:pt x="832" y="850"/>
                  </a:cubicBezTo>
                  <a:lnTo>
                    <a:pt x="849" y="1466"/>
                  </a:lnTo>
                  <a:cubicBezTo>
                    <a:pt x="849" y="1466"/>
                    <a:pt x="801" y="1466"/>
                    <a:pt x="801" y="1466"/>
                  </a:cubicBezTo>
                  <a:lnTo>
                    <a:pt x="818" y="850"/>
                  </a:lnTo>
                  <a:cubicBezTo>
                    <a:pt x="821" y="746"/>
                    <a:pt x="823" y="654"/>
                    <a:pt x="825" y="567"/>
                  </a:cubicBezTo>
                  <a:close/>
                  <a:moveTo>
                    <a:pt x="563" y="783"/>
                  </a:moveTo>
                  <a:cubicBezTo>
                    <a:pt x="550" y="783"/>
                    <a:pt x="540" y="821"/>
                    <a:pt x="533" y="892"/>
                  </a:cubicBezTo>
                  <a:cubicBezTo>
                    <a:pt x="525" y="962"/>
                    <a:pt x="522" y="1054"/>
                    <a:pt x="522" y="1175"/>
                  </a:cubicBezTo>
                  <a:cubicBezTo>
                    <a:pt x="522" y="1243"/>
                    <a:pt x="523" y="1301"/>
                    <a:pt x="525" y="1350"/>
                  </a:cubicBezTo>
                  <a:cubicBezTo>
                    <a:pt x="527" y="1399"/>
                    <a:pt x="530" y="1445"/>
                    <a:pt x="535" y="1483"/>
                  </a:cubicBezTo>
                  <a:cubicBezTo>
                    <a:pt x="539" y="1522"/>
                    <a:pt x="546" y="1565"/>
                    <a:pt x="557" y="1616"/>
                  </a:cubicBezTo>
                  <a:cubicBezTo>
                    <a:pt x="568" y="1673"/>
                    <a:pt x="575" y="1725"/>
                    <a:pt x="579" y="1766"/>
                  </a:cubicBezTo>
                  <a:cubicBezTo>
                    <a:pt x="583" y="1808"/>
                    <a:pt x="585" y="1858"/>
                    <a:pt x="585" y="1916"/>
                  </a:cubicBezTo>
                  <a:cubicBezTo>
                    <a:pt x="585" y="1993"/>
                    <a:pt x="582" y="2053"/>
                    <a:pt x="577" y="2091"/>
                  </a:cubicBezTo>
                  <a:cubicBezTo>
                    <a:pt x="573" y="2129"/>
                    <a:pt x="566" y="2141"/>
                    <a:pt x="557" y="2141"/>
                  </a:cubicBezTo>
                  <a:cubicBezTo>
                    <a:pt x="552" y="2141"/>
                    <a:pt x="545" y="2137"/>
                    <a:pt x="539" y="2116"/>
                  </a:cubicBezTo>
                  <a:cubicBezTo>
                    <a:pt x="533" y="2095"/>
                    <a:pt x="527" y="2061"/>
                    <a:pt x="522" y="2024"/>
                  </a:cubicBezTo>
                  <a:lnTo>
                    <a:pt x="522" y="2233"/>
                  </a:lnTo>
                  <a:cubicBezTo>
                    <a:pt x="530" y="2295"/>
                    <a:pt x="542" y="2333"/>
                    <a:pt x="557" y="2333"/>
                  </a:cubicBezTo>
                  <a:cubicBezTo>
                    <a:pt x="571" y="2333"/>
                    <a:pt x="581" y="2291"/>
                    <a:pt x="589" y="2216"/>
                  </a:cubicBezTo>
                  <a:cubicBezTo>
                    <a:pt x="597" y="2141"/>
                    <a:pt x="601" y="2038"/>
                    <a:pt x="601" y="1900"/>
                  </a:cubicBezTo>
                  <a:cubicBezTo>
                    <a:pt x="601" y="1801"/>
                    <a:pt x="599" y="1715"/>
                    <a:pt x="594" y="1650"/>
                  </a:cubicBezTo>
                  <a:cubicBezTo>
                    <a:pt x="590" y="1584"/>
                    <a:pt x="581" y="1523"/>
                    <a:pt x="567" y="1458"/>
                  </a:cubicBezTo>
                  <a:cubicBezTo>
                    <a:pt x="558" y="1410"/>
                    <a:pt x="551" y="1367"/>
                    <a:pt x="547" y="1341"/>
                  </a:cubicBezTo>
                  <a:cubicBezTo>
                    <a:pt x="544" y="1316"/>
                    <a:pt x="541" y="1295"/>
                    <a:pt x="540" y="1267"/>
                  </a:cubicBezTo>
                  <a:cubicBezTo>
                    <a:pt x="538" y="1238"/>
                    <a:pt x="538" y="1206"/>
                    <a:pt x="538" y="1167"/>
                  </a:cubicBezTo>
                  <a:cubicBezTo>
                    <a:pt x="538" y="1108"/>
                    <a:pt x="539" y="1059"/>
                    <a:pt x="543" y="1025"/>
                  </a:cubicBezTo>
                  <a:cubicBezTo>
                    <a:pt x="548" y="991"/>
                    <a:pt x="554" y="975"/>
                    <a:pt x="562" y="975"/>
                  </a:cubicBezTo>
                  <a:cubicBezTo>
                    <a:pt x="571" y="975"/>
                    <a:pt x="581" y="1005"/>
                    <a:pt x="592" y="1067"/>
                  </a:cubicBezTo>
                  <a:lnTo>
                    <a:pt x="599" y="883"/>
                  </a:lnTo>
                  <a:cubicBezTo>
                    <a:pt x="587" y="818"/>
                    <a:pt x="575" y="783"/>
                    <a:pt x="563" y="783"/>
                  </a:cubicBezTo>
                  <a:close/>
                  <a:moveTo>
                    <a:pt x="658" y="783"/>
                  </a:moveTo>
                  <a:cubicBezTo>
                    <a:pt x="645" y="783"/>
                    <a:pt x="635" y="821"/>
                    <a:pt x="627" y="892"/>
                  </a:cubicBezTo>
                  <a:cubicBezTo>
                    <a:pt x="620" y="962"/>
                    <a:pt x="616" y="1054"/>
                    <a:pt x="616" y="1175"/>
                  </a:cubicBezTo>
                  <a:cubicBezTo>
                    <a:pt x="616" y="1243"/>
                    <a:pt x="617" y="1301"/>
                    <a:pt x="619" y="1350"/>
                  </a:cubicBezTo>
                  <a:cubicBezTo>
                    <a:pt x="621" y="1399"/>
                    <a:pt x="625" y="1445"/>
                    <a:pt x="629" y="1483"/>
                  </a:cubicBezTo>
                  <a:cubicBezTo>
                    <a:pt x="634" y="1522"/>
                    <a:pt x="641" y="1565"/>
                    <a:pt x="652" y="1616"/>
                  </a:cubicBezTo>
                  <a:cubicBezTo>
                    <a:pt x="663" y="1673"/>
                    <a:pt x="670" y="1725"/>
                    <a:pt x="674" y="1766"/>
                  </a:cubicBezTo>
                  <a:cubicBezTo>
                    <a:pt x="678" y="1808"/>
                    <a:pt x="679" y="1858"/>
                    <a:pt x="679" y="1916"/>
                  </a:cubicBezTo>
                  <a:cubicBezTo>
                    <a:pt x="679" y="1993"/>
                    <a:pt x="677" y="2053"/>
                    <a:pt x="672" y="2091"/>
                  </a:cubicBezTo>
                  <a:cubicBezTo>
                    <a:pt x="668" y="2129"/>
                    <a:pt x="661" y="2141"/>
                    <a:pt x="652" y="2141"/>
                  </a:cubicBezTo>
                  <a:cubicBezTo>
                    <a:pt x="646" y="2141"/>
                    <a:pt x="640" y="2137"/>
                    <a:pt x="634" y="2116"/>
                  </a:cubicBezTo>
                  <a:cubicBezTo>
                    <a:pt x="628" y="2095"/>
                    <a:pt x="622" y="2061"/>
                    <a:pt x="617" y="2024"/>
                  </a:cubicBezTo>
                  <a:lnTo>
                    <a:pt x="617" y="2233"/>
                  </a:lnTo>
                  <a:cubicBezTo>
                    <a:pt x="625" y="2295"/>
                    <a:pt x="636" y="2333"/>
                    <a:pt x="651" y="2333"/>
                  </a:cubicBezTo>
                  <a:cubicBezTo>
                    <a:pt x="665" y="2333"/>
                    <a:pt x="677" y="2291"/>
                    <a:pt x="684" y="2216"/>
                  </a:cubicBezTo>
                  <a:cubicBezTo>
                    <a:pt x="692" y="2141"/>
                    <a:pt x="696" y="2038"/>
                    <a:pt x="696" y="1900"/>
                  </a:cubicBezTo>
                  <a:cubicBezTo>
                    <a:pt x="696" y="1801"/>
                    <a:pt x="693" y="1715"/>
                    <a:pt x="689" y="1650"/>
                  </a:cubicBezTo>
                  <a:cubicBezTo>
                    <a:pt x="684" y="1584"/>
                    <a:pt x="675" y="1523"/>
                    <a:pt x="662" y="1458"/>
                  </a:cubicBezTo>
                  <a:cubicBezTo>
                    <a:pt x="652" y="1410"/>
                    <a:pt x="646" y="1367"/>
                    <a:pt x="642" y="1341"/>
                  </a:cubicBezTo>
                  <a:cubicBezTo>
                    <a:pt x="639" y="1316"/>
                    <a:pt x="636" y="1295"/>
                    <a:pt x="635" y="1267"/>
                  </a:cubicBezTo>
                  <a:cubicBezTo>
                    <a:pt x="633" y="1238"/>
                    <a:pt x="632" y="1206"/>
                    <a:pt x="632" y="1167"/>
                  </a:cubicBezTo>
                  <a:cubicBezTo>
                    <a:pt x="632" y="1108"/>
                    <a:pt x="635" y="1059"/>
                    <a:pt x="639" y="1025"/>
                  </a:cubicBezTo>
                  <a:cubicBezTo>
                    <a:pt x="643" y="991"/>
                    <a:pt x="649" y="975"/>
                    <a:pt x="657" y="975"/>
                  </a:cubicBezTo>
                  <a:cubicBezTo>
                    <a:pt x="666" y="975"/>
                    <a:pt x="676" y="1005"/>
                    <a:pt x="688" y="1067"/>
                  </a:cubicBezTo>
                  <a:lnTo>
                    <a:pt x="693" y="883"/>
                  </a:lnTo>
                  <a:cubicBezTo>
                    <a:pt x="682" y="818"/>
                    <a:pt x="670" y="783"/>
                    <a:pt x="658" y="783"/>
                  </a:cubicBezTo>
                  <a:close/>
                  <a:moveTo>
                    <a:pt x="1284" y="783"/>
                  </a:moveTo>
                  <a:cubicBezTo>
                    <a:pt x="1268" y="783"/>
                    <a:pt x="1256" y="856"/>
                    <a:pt x="1247" y="992"/>
                  </a:cubicBezTo>
                  <a:cubicBezTo>
                    <a:pt x="1238" y="1127"/>
                    <a:pt x="1233" y="1315"/>
                    <a:pt x="1233" y="1558"/>
                  </a:cubicBezTo>
                  <a:cubicBezTo>
                    <a:pt x="1233" y="1715"/>
                    <a:pt x="1235" y="1849"/>
                    <a:pt x="1239" y="1966"/>
                  </a:cubicBezTo>
                  <a:cubicBezTo>
                    <a:pt x="1243" y="2083"/>
                    <a:pt x="1250" y="2170"/>
                    <a:pt x="1257" y="2233"/>
                  </a:cubicBezTo>
                  <a:cubicBezTo>
                    <a:pt x="1265" y="2295"/>
                    <a:pt x="1274" y="2333"/>
                    <a:pt x="1284" y="2333"/>
                  </a:cubicBezTo>
                  <a:cubicBezTo>
                    <a:pt x="1300" y="2333"/>
                    <a:pt x="1313" y="2261"/>
                    <a:pt x="1322" y="2124"/>
                  </a:cubicBezTo>
                  <a:cubicBezTo>
                    <a:pt x="1331" y="1988"/>
                    <a:pt x="1336" y="1801"/>
                    <a:pt x="1336" y="1558"/>
                  </a:cubicBezTo>
                  <a:cubicBezTo>
                    <a:pt x="1336" y="1322"/>
                    <a:pt x="1331" y="1130"/>
                    <a:pt x="1322" y="992"/>
                  </a:cubicBezTo>
                  <a:cubicBezTo>
                    <a:pt x="1313" y="853"/>
                    <a:pt x="1300" y="783"/>
                    <a:pt x="1284" y="783"/>
                  </a:cubicBezTo>
                  <a:close/>
                  <a:moveTo>
                    <a:pt x="1426" y="783"/>
                  </a:moveTo>
                  <a:cubicBezTo>
                    <a:pt x="1419" y="783"/>
                    <a:pt x="1413" y="814"/>
                    <a:pt x="1407" y="867"/>
                  </a:cubicBezTo>
                  <a:cubicBezTo>
                    <a:pt x="1401" y="919"/>
                    <a:pt x="1396" y="994"/>
                    <a:pt x="1392" y="1092"/>
                  </a:cubicBezTo>
                  <a:lnTo>
                    <a:pt x="1391" y="1092"/>
                  </a:lnTo>
                  <a:lnTo>
                    <a:pt x="1389" y="817"/>
                  </a:lnTo>
                  <a:lnTo>
                    <a:pt x="1375" y="817"/>
                  </a:lnTo>
                  <a:lnTo>
                    <a:pt x="1375" y="2299"/>
                  </a:lnTo>
                  <a:lnTo>
                    <a:pt x="1392" y="2299"/>
                  </a:lnTo>
                  <a:lnTo>
                    <a:pt x="1392" y="1500"/>
                  </a:lnTo>
                  <a:cubicBezTo>
                    <a:pt x="1392" y="1354"/>
                    <a:pt x="1395" y="1239"/>
                    <a:pt x="1401" y="1142"/>
                  </a:cubicBezTo>
                  <a:cubicBezTo>
                    <a:pt x="1408" y="1044"/>
                    <a:pt x="1416" y="992"/>
                    <a:pt x="1425" y="992"/>
                  </a:cubicBezTo>
                  <a:cubicBezTo>
                    <a:pt x="1429" y="992"/>
                    <a:pt x="1432" y="995"/>
                    <a:pt x="1437" y="1008"/>
                  </a:cubicBezTo>
                  <a:lnTo>
                    <a:pt x="1439" y="800"/>
                  </a:lnTo>
                  <a:cubicBezTo>
                    <a:pt x="1436" y="789"/>
                    <a:pt x="1431" y="783"/>
                    <a:pt x="1426" y="783"/>
                  </a:cubicBezTo>
                  <a:close/>
                  <a:moveTo>
                    <a:pt x="1969" y="783"/>
                  </a:moveTo>
                  <a:cubicBezTo>
                    <a:pt x="1954" y="783"/>
                    <a:pt x="1942" y="859"/>
                    <a:pt x="1934" y="1000"/>
                  </a:cubicBezTo>
                  <a:cubicBezTo>
                    <a:pt x="1925" y="1141"/>
                    <a:pt x="1920" y="1326"/>
                    <a:pt x="1920" y="1566"/>
                  </a:cubicBezTo>
                  <a:cubicBezTo>
                    <a:pt x="1920" y="1805"/>
                    <a:pt x="1925" y="1999"/>
                    <a:pt x="1935" y="2133"/>
                  </a:cubicBezTo>
                  <a:cubicBezTo>
                    <a:pt x="1944" y="2267"/>
                    <a:pt x="1957" y="2333"/>
                    <a:pt x="1974" y="2333"/>
                  </a:cubicBezTo>
                  <a:cubicBezTo>
                    <a:pt x="1981" y="2333"/>
                    <a:pt x="1988" y="2323"/>
                    <a:pt x="1993" y="2308"/>
                  </a:cubicBezTo>
                  <a:cubicBezTo>
                    <a:pt x="1998" y="2293"/>
                    <a:pt x="2004" y="2267"/>
                    <a:pt x="2010" y="2233"/>
                  </a:cubicBezTo>
                  <a:lnTo>
                    <a:pt x="2010" y="2033"/>
                  </a:lnTo>
                  <a:cubicBezTo>
                    <a:pt x="1998" y="2100"/>
                    <a:pt x="1986" y="2133"/>
                    <a:pt x="1974" y="2133"/>
                  </a:cubicBezTo>
                  <a:cubicBezTo>
                    <a:pt x="1963" y="2133"/>
                    <a:pt x="1954" y="2090"/>
                    <a:pt x="1948" y="1999"/>
                  </a:cubicBezTo>
                  <a:cubicBezTo>
                    <a:pt x="1942" y="1909"/>
                    <a:pt x="1938" y="1775"/>
                    <a:pt x="1938" y="1600"/>
                  </a:cubicBezTo>
                  <a:lnTo>
                    <a:pt x="2015" y="1600"/>
                  </a:lnTo>
                  <a:lnTo>
                    <a:pt x="2015" y="1458"/>
                  </a:lnTo>
                  <a:cubicBezTo>
                    <a:pt x="2015" y="1257"/>
                    <a:pt x="2011" y="1089"/>
                    <a:pt x="2002" y="967"/>
                  </a:cubicBezTo>
                  <a:cubicBezTo>
                    <a:pt x="1994" y="844"/>
                    <a:pt x="1983" y="783"/>
                    <a:pt x="1969" y="783"/>
                  </a:cubicBezTo>
                  <a:close/>
                  <a:moveTo>
                    <a:pt x="2396" y="867"/>
                  </a:moveTo>
                  <a:lnTo>
                    <a:pt x="2396" y="2358"/>
                  </a:lnTo>
                  <a:lnTo>
                    <a:pt x="2413" y="2358"/>
                  </a:lnTo>
                  <a:cubicBezTo>
                    <a:pt x="2413" y="2358"/>
                    <a:pt x="2413" y="867"/>
                    <a:pt x="2413" y="867"/>
                  </a:cubicBezTo>
                  <a:lnTo>
                    <a:pt x="2396" y="867"/>
                  </a:lnTo>
                  <a:close/>
                  <a:moveTo>
                    <a:pt x="913" y="942"/>
                  </a:moveTo>
                  <a:lnTo>
                    <a:pt x="913" y="1916"/>
                  </a:lnTo>
                  <a:cubicBezTo>
                    <a:pt x="913" y="2105"/>
                    <a:pt x="916" y="2247"/>
                    <a:pt x="923" y="2333"/>
                  </a:cubicBezTo>
                  <a:cubicBezTo>
                    <a:pt x="930" y="2419"/>
                    <a:pt x="940" y="2458"/>
                    <a:pt x="954" y="2458"/>
                  </a:cubicBezTo>
                  <a:cubicBezTo>
                    <a:pt x="962" y="2458"/>
                    <a:pt x="968" y="2438"/>
                    <a:pt x="974" y="2399"/>
                  </a:cubicBezTo>
                  <a:cubicBezTo>
                    <a:pt x="980" y="2360"/>
                    <a:pt x="986" y="2306"/>
                    <a:pt x="989" y="2233"/>
                  </a:cubicBezTo>
                  <a:lnTo>
                    <a:pt x="990" y="2233"/>
                  </a:lnTo>
                  <a:lnTo>
                    <a:pt x="992" y="2433"/>
                  </a:lnTo>
                  <a:lnTo>
                    <a:pt x="1006" y="2433"/>
                  </a:lnTo>
                  <a:lnTo>
                    <a:pt x="1006" y="942"/>
                  </a:lnTo>
                  <a:lnTo>
                    <a:pt x="989" y="942"/>
                  </a:lnTo>
                  <a:lnTo>
                    <a:pt x="989" y="1725"/>
                  </a:lnTo>
                  <a:cubicBezTo>
                    <a:pt x="989" y="1918"/>
                    <a:pt x="987" y="2056"/>
                    <a:pt x="981" y="2141"/>
                  </a:cubicBezTo>
                  <a:cubicBezTo>
                    <a:pt x="976" y="2226"/>
                    <a:pt x="967" y="2274"/>
                    <a:pt x="955" y="2274"/>
                  </a:cubicBezTo>
                  <a:cubicBezTo>
                    <a:pt x="947" y="2274"/>
                    <a:pt x="940" y="2243"/>
                    <a:pt x="936" y="2183"/>
                  </a:cubicBezTo>
                  <a:cubicBezTo>
                    <a:pt x="932" y="2123"/>
                    <a:pt x="930" y="2029"/>
                    <a:pt x="930" y="1908"/>
                  </a:cubicBezTo>
                  <a:lnTo>
                    <a:pt x="930" y="942"/>
                  </a:lnTo>
                  <a:cubicBezTo>
                    <a:pt x="930" y="942"/>
                    <a:pt x="913" y="942"/>
                    <a:pt x="913" y="942"/>
                  </a:cubicBezTo>
                  <a:close/>
                  <a:moveTo>
                    <a:pt x="4138" y="942"/>
                  </a:moveTo>
                  <a:cubicBezTo>
                    <a:pt x="4123" y="942"/>
                    <a:pt x="4111" y="1017"/>
                    <a:pt x="4102" y="1158"/>
                  </a:cubicBezTo>
                  <a:cubicBezTo>
                    <a:pt x="4094" y="1300"/>
                    <a:pt x="4089" y="1484"/>
                    <a:pt x="4089" y="1725"/>
                  </a:cubicBezTo>
                  <a:cubicBezTo>
                    <a:pt x="4089" y="1963"/>
                    <a:pt x="4094" y="2148"/>
                    <a:pt x="4104" y="2283"/>
                  </a:cubicBezTo>
                  <a:cubicBezTo>
                    <a:pt x="4113" y="2417"/>
                    <a:pt x="4126" y="2491"/>
                    <a:pt x="4143" y="2491"/>
                  </a:cubicBezTo>
                  <a:cubicBezTo>
                    <a:pt x="4150" y="2491"/>
                    <a:pt x="4157" y="2481"/>
                    <a:pt x="4162" y="2466"/>
                  </a:cubicBezTo>
                  <a:cubicBezTo>
                    <a:pt x="4167" y="2451"/>
                    <a:pt x="4173" y="2425"/>
                    <a:pt x="4179" y="2391"/>
                  </a:cubicBezTo>
                  <a:lnTo>
                    <a:pt x="4179" y="2191"/>
                  </a:lnTo>
                  <a:cubicBezTo>
                    <a:pt x="4168" y="2258"/>
                    <a:pt x="4155" y="2291"/>
                    <a:pt x="4143" y="2291"/>
                  </a:cubicBezTo>
                  <a:cubicBezTo>
                    <a:pt x="4132" y="2291"/>
                    <a:pt x="4123" y="2248"/>
                    <a:pt x="4117" y="2158"/>
                  </a:cubicBezTo>
                  <a:cubicBezTo>
                    <a:pt x="4111" y="2067"/>
                    <a:pt x="4107" y="1933"/>
                    <a:pt x="4107" y="1758"/>
                  </a:cubicBezTo>
                  <a:lnTo>
                    <a:pt x="4184" y="1758"/>
                  </a:lnTo>
                  <a:lnTo>
                    <a:pt x="4184" y="1616"/>
                  </a:lnTo>
                  <a:cubicBezTo>
                    <a:pt x="4184" y="1415"/>
                    <a:pt x="4180" y="1248"/>
                    <a:pt x="4172" y="1125"/>
                  </a:cubicBezTo>
                  <a:cubicBezTo>
                    <a:pt x="4164" y="1002"/>
                    <a:pt x="4152" y="942"/>
                    <a:pt x="4138" y="942"/>
                  </a:cubicBezTo>
                  <a:close/>
                  <a:moveTo>
                    <a:pt x="4196" y="942"/>
                  </a:moveTo>
                  <a:lnTo>
                    <a:pt x="4226" y="2433"/>
                  </a:lnTo>
                  <a:lnTo>
                    <a:pt x="4246" y="2433"/>
                  </a:lnTo>
                  <a:lnTo>
                    <a:pt x="4267" y="1558"/>
                  </a:lnTo>
                  <a:cubicBezTo>
                    <a:pt x="4269" y="1472"/>
                    <a:pt x="4272" y="1350"/>
                    <a:pt x="4275" y="1192"/>
                  </a:cubicBezTo>
                  <a:lnTo>
                    <a:pt x="4275" y="1192"/>
                  </a:lnTo>
                  <a:cubicBezTo>
                    <a:pt x="4279" y="1381"/>
                    <a:pt x="4282" y="1505"/>
                    <a:pt x="4283" y="1558"/>
                  </a:cubicBezTo>
                  <a:lnTo>
                    <a:pt x="4303" y="2433"/>
                  </a:lnTo>
                  <a:cubicBezTo>
                    <a:pt x="4303" y="2433"/>
                    <a:pt x="4324" y="2433"/>
                    <a:pt x="4324" y="2433"/>
                  </a:cubicBezTo>
                  <a:lnTo>
                    <a:pt x="4354" y="942"/>
                  </a:lnTo>
                  <a:lnTo>
                    <a:pt x="4337" y="942"/>
                  </a:lnTo>
                  <a:cubicBezTo>
                    <a:pt x="4324" y="1605"/>
                    <a:pt x="4317" y="1973"/>
                    <a:pt x="4315" y="2041"/>
                  </a:cubicBezTo>
                  <a:cubicBezTo>
                    <a:pt x="4314" y="2109"/>
                    <a:pt x="4313" y="2158"/>
                    <a:pt x="4313" y="2191"/>
                  </a:cubicBezTo>
                  <a:lnTo>
                    <a:pt x="4312" y="2191"/>
                  </a:lnTo>
                  <a:cubicBezTo>
                    <a:pt x="4311" y="2085"/>
                    <a:pt x="4309" y="1956"/>
                    <a:pt x="4305" y="1800"/>
                  </a:cubicBezTo>
                  <a:lnTo>
                    <a:pt x="4285" y="942"/>
                  </a:lnTo>
                  <a:lnTo>
                    <a:pt x="4266" y="942"/>
                  </a:lnTo>
                  <a:lnTo>
                    <a:pt x="4245" y="1800"/>
                  </a:lnTo>
                  <a:cubicBezTo>
                    <a:pt x="4244" y="1848"/>
                    <a:pt x="4243" y="1909"/>
                    <a:pt x="4241" y="1991"/>
                  </a:cubicBezTo>
                  <a:cubicBezTo>
                    <a:pt x="4240" y="2073"/>
                    <a:pt x="4238" y="2139"/>
                    <a:pt x="4238" y="2191"/>
                  </a:cubicBezTo>
                  <a:lnTo>
                    <a:pt x="4236" y="2191"/>
                  </a:lnTo>
                  <a:cubicBezTo>
                    <a:pt x="4236" y="2123"/>
                    <a:pt x="4234" y="1996"/>
                    <a:pt x="4230" y="1800"/>
                  </a:cubicBezTo>
                  <a:cubicBezTo>
                    <a:pt x="4226" y="1604"/>
                    <a:pt x="4221" y="1316"/>
                    <a:pt x="4214" y="942"/>
                  </a:cubicBezTo>
                  <a:lnTo>
                    <a:pt x="4196" y="942"/>
                  </a:lnTo>
                  <a:close/>
                  <a:moveTo>
                    <a:pt x="4578" y="942"/>
                  </a:moveTo>
                  <a:cubicBezTo>
                    <a:pt x="4572" y="942"/>
                    <a:pt x="4565" y="952"/>
                    <a:pt x="4558" y="975"/>
                  </a:cubicBezTo>
                  <a:cubicBezTo>
                    <a:pt x="4552" y="997"/>
                    <a:pt x="4546" y="1035"/>
                    <a:pt x="4540" y="1075"/>
                  </a:cubicBezTo>
                  <a:lnTo>
                    <a:pt x="4546" y="1242"/>
                  </a:lnTo>
                  <a:cubicBezTo>
                    <a:pt x="4558" y="1165"/>
                    <a:pt x="4568" y="1133"/>
                    <a:pt x="4577" y="1133"/>
                  </a:cubicBezTo>
                  <a:cubicBezTo>
                    <a:pt x="4585" y="1133"/>
                    <a:pt x="4591" y="1161"/>
                    <a:pt x="4595" y="1217"/>
                  </a:cubicBezTo>
                  <a:cubicBezTo>
                    <a:pt x="4599" y="1272"/>
                    <a:pt x="4601" y="1358"/>
                    <a:pt x="4601" y="1475"/>
                  </a:cubicBezTo>
                  <a:lnTo>
                    <a:pt x="4601" y="1566"/>
                  </a:lnTo>
                  <a:lnTo>
                    <a:pt x="4582" y="1575"/>
                  </a:lnTo>
                  <a:cubicBezTo>
                    <a:pt x="4546" y="1589"/>
                    <a:pt x="4528" y="1748"/>
                    <a:pt x="4528" y="2049"/>
                  </a:cubicBezTo>
                  <a:cubicBezTo>
                    <a:pt x="4528" y="2190"/>
                    <a:pt x="4531" y="2298"/>
                    <a:pt x="4537" y="2374"/>
                  </a:cubicBezTo>
                  <a:cubicBezTo>
                    <a:pt x="4543" y="2450"/>
                    <a:pt x="4552" y="2483"/>
                    <a:pt x="4563" y="2483"/>
                  </a:cubicBezTo>
                  <a:cubicBezTo>
                    <a:pt x="4572" y="2483"/>
                    <a:pt x="4578" y="2466"/>
                    <a:pt x="4584" y="2433"/>
                  </a:cubicBezTo>
                  <a:cubicBezTo>
                    <a:pt x="4590" y="2400"/>
                    <a:pt x="4595" y="2343"/>
                    <a:pt x="4601" y="2249"/>
                  </a:cubicBezTo>
                  <a:lnTo>
                    <a:pt x="4602" y="2249"/>
                  </a:lnTo>
                  <a:lnTo>
                    <a:pt x="4605" y="2458"/>
                  </a:lnTo>
                  <a:cubicBezTo>
                    <a:pt x="4605" y="2458"/>
                    <a:pt x="4618" y="2458"/>
                    <a:pt x="4618" y="2458"/>
                  </a:cubicBezTo>
                  <a:lnTo>
                    <a:pt x="4618" y="1441"/>
                  </a:lnTo>
                  <a:cubicBezTo>
                    <a:pt x="4618" y="1267"/>
                    <a:pt x="4614" y="1137"/>
                    <a:pt x="4608" y="1058"/>
                  </a:cubicBezTo>
                  <a:cubicBezTo>
                    <a:pt x="4601" y="979"/>
                    <a:pt x="4592" y="942"/>
                    <a:pt x="4578" y="942"/>
                  </a:cubicBezTo>
                  <a:close/>
                  <a:moveTo>
                    <a:pt x="1543" y="967"/>
                  </a:moveTo>
                  <a:cubicBezTo>
                    <a:pt x="1540" y="1001"/>
                    <a:pt x="1540" y="1056"/>
                    <a:pt x="1543" y="1092"/>
                  </a:cubicBezTo>
                  <a:lnTo>
                    <a:pt x="1573" y="1533"/>
                  </a:lnTo>
                  <a:cubicBezTo>
                    <a:pt x="1573" y="1533"/>
                    <a:pt x="1543" y="1975"/>
                    <a:pt x="1543" y="1975"/>
                  </a:cubicBezTo>
                  <a:cubicBezTo>
                    <a:pt x="1540" y="2009"/>
                    <a:pt x="1540" y="2064"/>
                    <a:pt x="1543" y="2099"/>
                  </a:cubicBezTo>
                  <a:cubicBezTo>
                    <a:pt x="1545" y="2135"/>
                    <a:pt x="1550" y="2135"/>
                    <a:pt x="1552" y="2099"/>
                  </a:cubicBezTo>
                  <a:lnTo>
                    <a:pt x="1589" y="1600"/>
                  </a:lnTo>
                  <a:cubicBezTo>
                    <a:pt x="1592" y="1565"/>
                    <a:pt x="1592" y="1509"/>
                    <a:pt x="1589" y="1475"/>
                  </a:cubicBezTo>
                  <a:lnTo>
                    <a:pt x="1552" y="967"/>
                  </a:lnTo>
                  <a:cubicBezTo>
                    <a:pt x="1550" y="932"/>
                    <a:pt x="1545" y="932"/>
                    <a:pt x="1543" y="967"/>
                  </a:cubicBezTo>
                  <a:close/>
                  <a:moveTo>
                    <a:pt x="1590" y="967"/>
                  </a:moveTo>
                  <a:cubicBezTo>
                    <a:pt x="1588" y="1001"/>
                    <a:pt x="1588" y="1056"/>
                    <a:pt x="1590" y="1092"/>
                  </a:cubicBezTo>
                  <a:lnTo>
                    <a:pt x="1620" y="1533"/>
                  </a:lnTo>
                  <a:cubicBezTo>
                    <a:pt x="1620" y="1533"/>
                    <a:pt x="1590" y="1975"/>
                    <a:pt x="1590" y="1975"/>
                  </a:cubicBezTo>
                  <a:cubicBezTo>
                    <a:pt x="1588" y="2009"/>
                    <a:pt x="1588" y="2064"/>
                    <a:pt x="1590" y="2099"/>
                  </a:cubicBezTo>
                  <a:cubicBezTo>
                    <a:pt x="1593" y="2134"/>
                    <a:pt x="1597" y="2134"/>
                    <a:pt x="1600" y="2099"/>
                  </a:cubicBezTo>
                  <a:lnTo>
                    <a:pt x="1637" y="1600"/>
                  </a:lnTo>
                  <a:cubicBezTo>
                    <a:pt x="1639" y="1565"/>
                    <a:pt x="1639" y="1509"/>
                    <a:pt x="1637" y="1475"/>
                  </a:cubicBezTo>
                  <a:lnTo>
                    <a:pt x="1600" y="967"/>
                  </a:lnTo>
                  <a:cubicBezTo>
                    <a:pt x="1597" y="932"/>
                    <a:pt x="1593" y="932"/>
                    <a:pt x="1590" y="967"/>
                  </a:cubicBezTo>
                  <a:close/>
                  <a:moveTo>
                    <a:pt x="1284" y="975"/>
                  </a:moveTo>
                  <a:cubicBezTo>
                    <a:pt x="1295" y="975"/>
                    <a:pt x="1304" y="1026"/>
                    <a:pt x="1309" y="1125"/>
                  </a:cubicBezTo>
                  <a:cubicBezTo>
                    <a:pt x="1315" y="1223"/>
                    <a:pt x="1318" y="1369"/>
                    <a:pt x="1318" y="1558"/>
                  </a:cubicBezTo>
                  <a:cubicBezTo>
                    <a:pt x="1318" y="1749"/>
                    <a:pt x="1315" y="1892"/>
                    <a:pt x="1309" y="1991"/>
                  </a:cubicBezTo>
                  <a:cubicBezTo>
                    <a:pt x="1303" y="2090"/>
                    <a:pt x="1295" y="2141"/>
                    <a:pt x="1284" y="2141"/>
                  </a:cubicBezTo>
                  <a:cubicBezTo>
                    <a:pt x="1273" y="2141"/>
                    <a:pt x="1265" y="2091"/>
                    <a:pt x="1259" y="1991"/>
                  </a:cubicBezTo>
                  <a:cubicBezTo>
                    <a:pt x="1253" y="1891"/>
                    <a:pt x="1250" y="1748"/>
                    <a:pt x="1250" y="1558"/>
                  </a:cubicBezTo>
                  <a:cubicBezTo>
                    <a:pt x="1250" y="1366"/>
                    <a:pt x="1253" y="1222"/>
                    <a:pt x="1259" y="1125"/>
                  </a:cubicBezTo>
                  <a:cubicBezTo>
                    <a:pt x="1264" y="1028"/>
                    <a:pt x="1273" y="975"/>
                    <a:pt x="1284" y="975"/>
                  </a:cubicBezTo>
                  <a:close/>
                  <a:moveTo>
                    <a:pt x="1969" y="975"/>
                  </a:moveTo>
                  <a:cubicBezTo>
                    <a:pt x="1978" y="975"/>
                    <a:pt x="1985" y="1016"/>
                    <a:pt x="1990" y="1092"/>
                  </a:cubicBezTo>
                  <a:cubicBezTo>
                    <a:pt x="1995" y="1167"/>
                    <a:pt x="1997" y="1274"/>
                    <a:pt x="1997" y="1416"/>
                  </a:cubicBezTo>
                  <a:lnTo>
                    <a:pt x="1938" y="1416"/>
                  </a:lnTo>
                  <a:cubicBezTo>
                    <a:pt x="1939" y="1279"/>
                    <a:pt x="1943" y="1169"/>
                    <a:pt x="1948" y="1092"/>
                  </a:cubicBezTo>
                  <a:cubicBezTo>
                    <a:pt x="1953" y="1013"/>
                    <a:pt x="1960" y="975"/>
                    <a:pt x="1969" y="975"/>
                  </a:cubicBezTo>
                  <a:close/>
                  <a:moveTo>
                    <a:pt x="2088" y="1100"/>
                  </a:moveTo>
                  <a:cubicBezTo>
                    <a:pt x="2099" y="1100"/>
                    <a:pt x="2107" y="1146"/>
                    <a:pt x="2112" y="1242"/>
                  </a:cubicBezTo>
                  <a:cubicBezTo>
                    <a:pt x="2117" y="1337"/>
                    <a:pt x="2119" y="1489"/>
                    <a:pt x="2119" y="1683"/>
                  </a:cubicBezTo>
                  <a:cubicBezTo>
                    <a:pt x="2119" y="1873"/>
                    <a:pt x="2117" y="2015"/>
                    <a:pt x="2112" y="2116"/>
                  </a:cubicBezTo>
                  <a:cubicBezTo>
                    <a:pt x="2107" y="2217"/>
                    <a:pt x="2099" y="2266"/>
                    <a:pt x="2089" y="2266"/>
                  </a:cubicBezTo>
                  <a:cubicBezTo>
                    <a:pt x="2077" y="2266"/>
                    <a:pt x="2069" y="2223"/>
                    <a:pt x="2064" y="2133"/>
                  </a:cubicBezTo>
                  <a:cubicBezTo>
                    <a:pt x="2059" y="2042"/>
                    <a:pt x="2056" y="1892"/>
                    <a:pt x="2056" y="1683"/>
                  </a:cubicBezTo>
                  <a:cubicBezTo>
                    <a:pt x="2056" y="1474"/>
                    <a:pt x="2058" y="1322"/>
                    <a:pt x="2063" y="1233"/>
                  </a:cubicBezTo>
                  <a:cubicBezTo>
                    <a:pt x="2068" y="1145"/>
                    <a:pt x="2077" y="1100"/>
                    <a:pt x="2088" y="1100"/>
                  </a:cubicBezTo>
                  <a:close/>
                  <a:moveTo>
                    <a:pt x="4708" y="1100"/>
                  </a:moveTo>
                  <a:cubicBezTo>
                    <a:pt x="4719" y="1100"/>
                    <a:pt x="4727" y="1146"/>
                    <a:pt x="4732" y="1242"/>
                  </a:cubicBezTo>
                  <a:cubicBezTo>
                    <a:pt x="4737" y="1337"/>
                    <a:pt x="4739" y="1489"/>
                    <a:pt x="4739" y="1683"/>
                  </a:cubicBezTo>
                  <a:cubicBezTo>
                    <a:pt x="4739" y="1873"/>
                    <a:pt x="4737" y="2015"/>
                    <a:pt x="4732" y="2116"/>
                  </a:cubicBezTo>
                  <a:cubicBezTo>
                    <a:pt x="4727" y="2217"/>
                    <a:pt x="4719" y="2266"/>
                    <a:pt x="4709" y="2266"/>
                  </a:cubicBezTo>
                  <a:cubicBezTo>
                    <a:pt x="4697" y="2266"/>
                    <a:pt x="4688" y="2223"/>
                    <a:pt x="4683" y="2133"/>
                  </a:cubicBezTo>
                  <a:cubicBezTo>
                    <a:pt x="4678" y="2042"/>
                    <a:pt x="4675" y="1892"/>
                    <a:pt x="4675" y="1683"/>
                  </a:cubicBezTo>
                  <a:cubicBezTo>
                    <a:pt x="4675" y="1474"/>
                    <a:pt x="4678" y="1322"/>
                    <a:pt x="4683" y="1233"/>
                  </a:cubicBezTo>
                  <a:cubicBezTo>
                    <a:pt x="4688" y="1145"/>
                    <a:pt x="4696" y="1100"/>
                    <a:pt x="4708" y="1100"/>
                  </a:cubicBezTo>
                  <a:close/>
                  <a:moveTo>
                    <a:pt x="4138" y="1133"/>
                  </a:moveTo>
                  <a:cubicBezTo>
                    <a:pt x="4147" y="1133"/>
                    <a:pt x="4154" y="1174"/>
                    <a:pt x="4159" y="1250"/>
                  </a:cubicBezTo>
                  <a:cubicBezTo>
                    <a:pt x="4164" y="1326"/>
                    <a:pt x="4166" y="1432"/>
                    <a:pt x="4166" y="1575"/>
                  </a:cubicBezTo>
                  <a:lnTo>
                    <a:pt x="4107" y="1575"/>
                  </a:lnTo>
                  <a:cubicBezTo>
                    <a:pt x="4108" y="1437"/>
                    <a:pt x="4112" y="1328"/>
                    <a:pt x="4117" y="1250"/>
                  </a:cubicBezTo>
                  <a:cubicBezTo>
                    <a:pt x="4122" y="1172"/>
                    <a:pt x="4129" y="1133"/>
                    <a:pt x="4138" y="1133"/>
                  </a:cubicBezTo>
                  <a:close/>
                  <a:moveTo>
                    <a:pt x="4601" y="1725"/>
                  </a:moveTo>
                  <a:lnTo>
                    <a:pt x="4601" y="1858"/>
                  </a:lnTo>
                  <a:cubicBezTo>
                    <a:pt x="4601" y="1997"/>
                    <a:pt x="4598" y="2106"/>
                    <a:pt x="4591" y="2183"/>
                  </a:cubicBezTo>
                  <a:cubicBezTo>
                    <a:pt x="4585" y="2260"/>
                    <a:pt x="4578" y="2299"/>
                    <a:pt x="4567" y="2299"/>
                  </a:cubicBezTo>
                  <a:cubicBezTo>
                    <a:pt x="4560" y="2299"/>
                    <a:pt x="4555" y="2275"/>
                    <a:pt x="4551" y="2233"/>
                  </a:cubicBezTo>
                  <a:cubicBezTo>
                    <a:pt x="4548" y="2190"/>
                    <a:pt x="4546" y="2131"/>
                    <a:pt x="4546" y="2049"/>
                  </a:cubicBezTo>
                  <a:cubicBezTo>
                    <a:pt x="4546" y="1945"/>
                    <a:pt x="4549" y="1866"/>
                    <a:pt x="4555" y="1816"/>
                  </a:cubicBezTo>
                  <a:cubicBezTo>
                    <a:pt x="4561" y="1767"/>
                    <a:pt x="4570" y="1739"/>
                    <a:pt x="4584" y="1733"/>
                  </a:cubicBezTo>
                  <a:lnTo>
                    <a:pt x="4601" y="1725"/>
                  </a:lnTo>
                  <a:close/>
                  <a:moveTo>
                    <a:pt x="2012" y="14343"/>
                  </a:moveTo>
                  <a:cubicBezTo>
                    <a:pt x="1889" y="14343"/>
                    <a:pt x="1790" y="15671"/>
                    <a:pt x="1790" y="17308"/>
                  </a:cubicBezTo>
                  <a:cubicBezTo>
                    <a:pt x="1790" y="18948"/>
                    <a:pt x="1889" y="20282"/>
                    <a:pt x="2012" y="20282"/>
                  </a:cubicBezTo>
                  <a:cubicBezTo>
                    <a:pt x="2063" y="20282"/>
                    <a:pt x="2111" y="20043"/>
                    <a:pt x="2149" y="19649"/>
                  </a:cubicBezTo>
                  <a:lnTo>
                    <a:pt x="2111" y="19108"/>
                  </a:lnTo>
                  <a:cubicBezTo>
                    <a:pt x="2083" y="19378"/>
                    <a:pt x="2049" y="19541"/>
                    <a:pt x="2012" y="19541"/>
                  </a:cubicBezTo>
                  <a:cubicBezTo>
                    <a:pt x="1920" y="19541"/>
                    <a:pt x="1845" y="18538"/>
                    <a:pt x="1845" y="17308"/>
                  </a:cubicBezTo>
                  <a:cubicBezTo>
                    <a:pt x="1845" y="16080"/>
                    <a:pt x="1920" y="15085"/>
                    <a:pt x="2012" y="15085"/>
                  </a:cubicBezTo>
                  <a:cubicBezTo>
                    <a:pt x="2102" y="15085"/>
                    <a:pt x="2176" y="16047"/>
                    <a:pt x="2179" y="17242"/>
                  </a:cubicBezTo>
                  <a:lnTo>
                    <a:pt x="2101" y="17242"/>
                  </a:lnTo>
                  <a:lnTo>
                    <a:pt x="2201" y="18724"/>
                  </a:lnTo>
                  <a:lnTo>
                    <a:pt x="2301" y="17242"/>
                  </a:lnTo>
                  <a:lnTo>
                    <a:pt x="2234" y="17242"/>
                  </a:lnTo>
                  <a:cubicBezTo>
                    <a:pt x="2231" y="15638"/>
                    <a:pt x="2133" y="14343"/>
                    <a:pt x="2012" y="14343"/>
                  </a:cubicBezTo>
                  <a:close/>
                  <a:moveTo>
                    <a:pt x="229" y="14502"/>
                  </a:moveTo>
                  <a:cubicBezTo>
                    <a:pt x="217" y="14503"/>
                    <a:pt x="205" y="14566"/>
                    <a:pt x="197" y="14676"/>
                  </a:cubicBezTo>
                  <a:cubicBezTo>
                    <a:pt x="180" y="14897"/>
                    <a:pt x="14" y="17217"/>
                    <a:pt x="14" y="17217"/>
                  </a:cubicBezTo>
                  <a:cubicBezTo>
                    <a:pt x="5" y="17334"/>
                    <a:pt x="0" y="17487"/>
                    <a:pt x="0" y="17642"/>
                  </a:cubicBezTo>
                  <a:cubicBezTo>
                    <a:pt x="0" y="17796"/>
                    <a:pt x="5" y="17948"/>
                    <a:pt x="14" y="18066"/>
                  </a:cubicBezTo>
                  <a:cubicBezTo>
                    <a:pt x="14" y="18066"/>
                    <a:pt x="180" y="20386"/>
                    <a:pt x="197" y="20607"/>
                  </a:cubicBezTo>
                  <a:cubicBezTo>
                    <a:pt x="214" y="20827"/>
                    <a:pt x="244" y="20842"/>
                    <a:pt x="262" y="20607"/>
                  </a:cubicBezTo>
                  <a:cubicBezTo>
                    <a:pt x="280" y="20372"/>
                    <a:pt x="282" y="20038"/>
                    <a:pt x="262" y="19749"/>
                  </a:cubicBezTo>
                  <a:lnTo>
                    <a:pt x="110" y="17642"/>
                  </a:lnTo>
                  <a:lnTo>
                    <a:pt x="262" y="15526"/>
                  </a:lnTo>
                  <a:cubicBezTo>
                    <a:pt x="282" y="15237"/>
                    <a:pt x="280" y="14912"/>
                    <a:pt x="262" y="14676"/>
                  </a:cubicBezTo>
                  <a:cubicBezTo>
                    <a:pt x="253" y="14559"/>
                    <a:pt x="241" y="14500"/>
                    <a:pt x="229" y="14502"/>
                  </a:cubicBezTo>
                  <a:close/>
                  <a:moveTo>
                    <a:pt x="936" y="14502"/>
                  </a:moveTo>
                  <a:cubicBezTo>
                    <a:pt x="924" y="14500"/>
                    <a:pt x="912" y="14559"/>
                    <a:pt x="903" y="14676"/>
                  </a:cubicBezTo>
                  <a:cubicBezTo>
                    <a:pt x="885" y="14911"/>
                    <a:pt x="883" y="15238"/>
                    <a:pt x="903" y="15526"/>
                  </a:cubicBezTo>
                  <a:lnTo>
                    <a:pt x="1056" y="17642"/>
                  </a:lnTo>
                  <a:lnTo>
                    <a:pt x="903" y="19749"/>
                  </a:lnTo>
                  <a:cubicBezTo>
                    <a:pt x="883" y="20037"/>
                    <a:pt x="885" y="20372"/>
                    <a:pt x="903" y="20607"/>
                  </a:cubicBezTo>
                  <a:cubicBezTo>
                    <a:pt x="921" y="20841"/>
                    <a:pt x="952" y="20827"/>
                    <a:pt x="969" y="20607"/>
                  </a:cubicBezTo>
                  <a:cubicBezTo>
                    <a:pt x="986" y="20386"/>
                    <a:pt x="1151" y="18066"/>
                    <a:pt x="1151" y="18066"/>
                  </a:cubicBezTo>
                  <a:cubicBezTo>
                    <a:pt x="1160" y="17949"/>
                    <a:pt x="1165" y="17795"/>
                    <a:pt x="1165" y="17642"/>
                  </a:cubicBezTo>
                  <a:cubicBezTo>
                    <a:pt x="1165" y="17487"/>
                    <a:pt x="1160" y="17334"/>
                    <a:pt x="1151" y="17217"/>
                  </a:cubicBezTo>
                  <a:cubicBezTo>
                    <a:pt x="1151" y="17217"/>
                    <a:pt x="986" y="14897"/>
                    <a:pt x="969" y="14676"/>
                  </a:cubicBezTo>
                  <a:cubicBezTo>
                    <a:pt x="960" y="14566"/>
                    <a:pt x="948" y="14503"/>
                    <a:pt x="936" y="14502"/>
                  </a:cubicBezTo>
                  <a:close/>
                  <a:moveTo>
                    <a:pt x="21068" y="15135"/>
                  </a:moveTo>
                  <a:cubicBezTo>
                    <a:pt x="21046" y="15135"/>
                    <a:pt x="21028" y="15420"/>
                    <a:pt x="21028" y="15776"/>
                  </a:cubicBezTo>
                  <a:cubicBezTo>
                    <a:pt x="21028" y="16132"/>
                    <a:pt x="21046" y="16426"/>
                    <a:pt x="21068" y="16426"/>
                  </a:cubicBezTo>
                  <a:lnTo>
                    <a:pt x="21559" y="16426"/>
                  </a:lnTo>
                  <a:cubicBezTo>
                    <a:pt x="21581" y="16426"/>
                    <a:pt x="21600" y="16132"/>
                    <a:pt x="21600" y="15776"/>
                  </a:cubicBezTo>
                  <a:cubicBezTo>
                    <a:pt x="21600" y="15420"/>
                    <a:pt x="21581" y="15135"/>
                    <a:pt x="21559" y="15135"/>
                  </a:cubicBezTo>
                  <a:lnTo>
                    <a:pt x="21068" y="15135"/>
                  </a:lnTo>
                  <a:close/>
                  <a:moveTo>
                    <a:pt x="21068" y="17708"/>
                  </a:moveTo>
                  <a:cubicBezTo>
                    <a:pt x="21046" y="17708"/>
                    <a:pt x="21028" y="18003"/>
                    <a:pt x="21028" y="18358"/>
                  </a:cubicBezTo>
                  <a:cubicBezTo>
                    <a:pt x="21028" y="18714"/>
                    <a:pt x="21046" y="18999"/>
                    <a:pt x="21068" y="18999"/>
                  </a:cubicBezTo>
                  <a:lnTo>
                    <a:pt x="21559" y="18999"/>
                  </a:lnTo>
                  <a:cubicBezTo>
                    <a:pt x="21581" y="18999"/>
                    <a:pt x="21600" y="18714"/>
                    <a:pt x="21600" y="18358"/>
                  </a:cubicBezTo>
                  <a:cubicBezTo>
                    <a:pt x="21600" y="18003"/>
                    <a:pt x="21581" y="17708"/>
                    <a:pt x="21559" y="17708"/>
                  </a:cubicBezTo>
                  <a:lnTo>
                    <a:pt x="21068" y="17708"/>
                  </a:lnTo>
                  <a:close/>
                  <a:moveTo>
                    <a:pt x="21068" y="20290"/>
                  </a:moveTo>
                  <a:cubicBezTo>
                    <a:pt x="21046" y="20290"/>
                    <a:pt x="21028" y="20576"/>
                    <a:pt x="21028" y="20932"/>
                  </a:cubicBezTo>
                  <a:cubicBezTo>
                    <a:pt x="21028" y="21288"/>
                    <a:pt x="21046" y="21573"/>
                    <a:pt x="21068" y="21573"/>
                  </a:cubicBezTo>
                  <a:lnTo>
                    <a:pt x="21559" y="21573"/>
                  </a:lnTo>
                  <a:cubicBezTo>
                    <a:pt x="21581" y="21573"/>
                    <a:pt x="21600" y="21288"/>
                    <a:pt x="21600" y="20932"/>
                  </a:cubicBezTo>
                  <a:cubicBezTo>
                    <a:pt x="21600" y="20576"/>
                    <a:pt x="21581" y="20290"/>
                    <a:pt x="21559" y="20290"/>
                  </a:cubicBezTo>
                  <a:lnTo>
                    <a:pt x="21068" y="20290"/>
                  </a:lnTo>
                  <a:close/>
                </a:path>
              </a:pathLst>
            </a:custGeom>
            <a:solidFill>
              <a:srgbClr val="A9AFBA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</p:grpSp>
      <p:pic>
        <p:nvPicPr>
          <p:cNvPr id="13" name="Bildplatzhalter 12"/>
          <p:cNvPicPr>
            <a:picLocks noGrp="1" noChangeAspect="1"/>
          </p:cNvPicPr>
          <p:nvPr>
            <p:ph type="pic" idx="14"/>
          </p:nvPr>
        </p:nvPicPr>
        <p:blipFill>
          <a:blip r:embed="rId2" cstate="hqprint"/>
          <a:srcRect/>
          <a:stretch>
            <a:fillRect/>
          </a:stretch>
        </p:blipFill>
        <p:spPr>
          <a:xfrm rot="20479966">
            <a:off x="448164" y="2622512"/>
            <a:ext cx="7605899" cy="2836419"/>
          </a:xfrm>
        </p:spPr>
      </p:pic>
      <p:sp>
        <p:nvSpPr>
          <p:cNvPr id="41" name="Shape 28714"/>
          <p:cNvSpPr/>
          <p:nvPr/>
        </p:nvSpPr>
        <p:spPr>
          <a:xfrm>
            <a:off x="7949260" y="902534"/>
            <a:ext cx="4065879" cy="54292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>
            <a:lvl1pPr algn="l">
              <a:defRPr sz="16000">
                <a:solidFill>
                  <a:srgbClr val="4C6077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AT" sz="1600" b="1" dirty="0"/>
              <a:t>Önértékelő kérdőív a digitalizáció témájában</a:t>
            </a:r>
            <a:endParaRPr lang="de-AT" sz="1600" b="1" dirty="0"/>
          </a:p>
        </p:txBody>
      </p:sp>
      <p:sp>
        <p:nvSpPr>
          <p:cNvPr id="31" name="Foliennummernplatzhalter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7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pc="-50" dirty="0">
                <a:solidFill>
                  <a:schemeClr val="bg1"/>
                </a:solidFill>
              </a:rPr>
              <a:t>© bab</a:t>
            </a:r>
            <a:endParaRPr lang="de-AT" spc="-5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99" y="1795243"/>
            <a:ext cx="1932009" cy="2693831"/>
          </a:xfrm>
          <a:prstGeom prst="rect">
            <a:avLst/>
          </a:prstGeom>
        </p:spPr>
      </p:pic>
      <p:sp>
        <p:nvSpPr>
          <p:cNvPr id="6" name="Sprechblase: rechteckig mit abgerundeten Ecken 5"/>
          <p:cNvSpPr/>
          <p:nvPr/>
        </p:nvSpPr>
        <p:spPr>
          <a:xfrm>
            <a:off x="7718902" y="1924863"/>
            <a:ext cx="2222489" cy="2300445"/>
          </a:xfrm>
          <a:prstGeom prst="wedgeRoundRectCallout">
            <a:avLst>
              <a:gd name="adj1" fmla="val -80796"/>
              <a:gd name="adj2" fmla="val 93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/>
              <a:t>Az eredmény a kérdőív kitöltése után azonnal elérhető, és az eszköztárban található eszközökhöz kapcsolódik.</a:t>
            </a:r>
            <a:endParaRPr lang="de-DE" sz="1200" dirty="0"/>
          </a:p>
          <a:p>
            <a:r>
              <a:rPr lang="de-DE" sz="1200" dirty="0"/>
              <a:t>Használhatóság: A kérdőív minden digitális eszközön (PC, laptop, táblagép, mobiltelefon) használható lesz.</a:t>
            </a:r>
            <a:endParaRPr lang="de-DE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4" grpId="0" animBg="1"/>
      <p:bldP spid="4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1" name="Shape 25501"/>
          <p:cNvSpPr/>
          <p:nvPr/>
        </p:nvSpPr>
        <p:spPr>
          <a:xfrm flipH="1">
            <a:off x="7365804" y="2278255"/>
            <a:ext cx="1204075" cy="769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309" y="21600"/>
                </a:lnTo>
              </a:path>
            </a:pathLst>
          </a:custGeom>
          <a:ln w="25400">
            <a:solidFill>
              <a:schemeClr val="accent4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02" name="Shape 25502"/>
          <p:cNvSpPr/>
          <p:nvPr/>
        </p:nvSpPr>
        <p:spPr>
          <a:xfrm flipV="1">
            <a:off x="3639448" y="2281175"/>
            <a:ext cx="2281817" cy="0"/>
          </a:xfrm>
          <a:prstGeom prst="line">
            <a:avLst/>
          </a:prstGeom>
          <a:ln w="25400">
            <a:solidFill>
              <a:schemeClr val="accent3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18" name="Shape 25518"/>
          <p:cNvSpPr>
            <a:spLocks noGrp="1"/>
          </p:cNvSpPr>
          <p:nvPr>
            <p:ph type="title"/>
          </p:nvPr>
        </p:nvSpPr>
        <p:spPr>
          <a:xfrm>
            <a:off x="609006" y="547694"/>
            <a:ext cx="9652023" cy="3636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AT" dirty="0"/>
              <a:t>Tevékenységi terület: Szervezés - Eszközök kiválasztása</a:t>
            </a:r>
            <a:endParaRPr lang="de-AT" dirty="0"/>
          </a:p>
        </p:txBody>
      </p:sp>
      <p:sp>
        <p:nvSpPr>
          <p:cNvPr id="25532" name="Shape 25532"/>
          <p:cNvSpPr/>
          <p:nvPr/>
        </p:nvSpPr>
        <p:spPr>
          <a:xfrm>
            <a:off x="199224" y="1818747"/>
            <a:ext cx="2520000" cy="78930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95C348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Impulzus a mesterséges intelligenciához és példák a toborzásban</a:t>
            </a:r>
            <a:endParaRPr lang="de-DE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3" name="Shape 25533"/>
          <p:cNvSpPr/>
          <p:nvPr/>
        </p:nvSpPr>
        <p:spPr>
          <a:xfrm>
            <a:off x="199224" y="3286988"/>
            <a:ext cx="2520000" cy="29654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00B18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Impulzus a megatrendekhez</a:t>
            </a:r>
            <a:endParaRPr lang="hu-HU" altLang="de-DE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4" name="Shape 25534"/>
          <p:cNvSpPr/>
          <p:nvPr/>
        </p:nvSpPr>
        <p:spPr>
          <a:xfrm>
            <a:off x="199224" y="4798218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lIns="25401" tIns="25401" rIns="25401" bIns="25401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0085A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DE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Umpulzus a digitalizációs stratégiához</a:t>
            </a:r>
            <a:endParaRPr lang="hu-HU" altLang="de-DE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5" name="Shape 25535"/>
          <p:cNvSpPr/>
          <p:nvPr/>
        </p:nvSpPr>
        <p:spPr>
          <a:xfrm>
            <a:off x="9519723" y="180880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 sz="4000">
                <a:solidFill>
                  <a:srgbClr val="FFA300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Impul</a:t>
            </a: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zus az</a:t>
            </a: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AT" sz="1600" kern="0" spc="-5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Employer</a:t>
            </a:r>
            <a:r>
              <a:rPr 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Branding</a:t>
            </a: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-hez</a:t>
            </a:r>
            <a:endParaRPr lang="hu-HU" altLang="de-AT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6" name="Shape 25536"/>
          <p:cNvSpPr/>
          <p:nvPr/>
        </p:nvSpPr>
        <p:spPr>
          <a:xfrm>
            <a:off x="9519723" y="3277047"/>
            <a:ext cx="2520000" cy="54292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defRPr sz="4000">
                <a:solidFill>
                  <a:srgbClr val="C83B1E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Impulzus a munkavállalók részvételéhez</a:t>
            </a:r>
            <a:endParaRPr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37" name="Shape 25537"/>
          <p:cNvSpPr/>
          <p:nvPr/>
        </p:nvSpPr>
        <p:spPr>
          <a:xfrm>
            <a:off x="9519723" y="4745287"/>
            <a:ext cx="2520000" cy="296545"/>
          </a:xfrm>
          <a:prstGeom prst="rect">
            <a:avLst/>
          </a:prstGeom>
          <a:ln w="12700">
            <a:miter lim="400000"/>
          </a:ln>
        </p:spPr>
        <p:txBody>
          <a:bodyPr wrap="square" lIns="25401" tIns="25401" rIns="25401" bIns="2540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 sz="4000">
                <a:solidFill>
                  <a:srgbClr val="82165D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pPr>
            <a:r>
              <a:rPr lang="hu-HU" altLang="de-AT" sz="1600" kern="0" spc="-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Részvételi módszerek</a:t>
            </a:r>
            <a:endParaRPr lang="hu-HU" altLang="de-AT" sz="1600" kern="0" spc="-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0" name="Group 25540"/>
          <p:cNvGrpSpPr/>
          <p:nvPr/>
        </p:nvGrpSpPr>
        <p:grpSpPr>
          <a:xfrm>
            <a:off x="3883941" y="2081114"/>
            <a:ext cx="404295" cy="363563"/>
            <a:chOff x="185095" y="-42422"/>
            <a:chExt cx="808590" cy="727125"/>
          </a:xfrm>
        </p:grpSpPr>
        <p:sp>
          <p:nvSpPr>
            <p:cNvPr id="25538" name="Shape 25538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39" name="Shape 25539"/>
            <p:cNvSpPr/>
            <p:nvPr/>
          </p:nvSpPr>
          <p:spPr>
            <a:xfrm>
              <a:off x="317131" y="-42422"/>
              <a:ext cx="67655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95C348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sz="2000" kern="0" spc="-5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41" name="Shape 25541"/>
          <p:cNvSpPr/>
          <p:nvPr/>
        </p:nvSpPr>
        <p:spPr>
          <a:xfrm>
            <a:off x="3649122" y="3385529"/>
            <a:ext cx="1533529" cy="371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577" y="2160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2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4" name="Group 25544"/>
          <p:cNvGrpSpPr/>
          <p:nvPr/>
        </p:nvGrpSpPr>
        <p:grpSpPr>
          <a:xfrm>
            <a:off x="3963755" y="3613850"/>
            <a:ext cx="570325" cy="363563"/>
            <a:chOff x="231675" y="52908"/>
            <a:chExt cx="1140648" cy="727125"/>
          </a:xfrm>
        </p:grpSpPr>
        <p:sp>
          <p:nvSpPr>
            <p:cNvPr id="25542" name="Shape 25542"/>
            <p:cNvSpPr/>
            <p:nvPr/>
          </p:nvSpPr>
          <p:spPr>
            <a:xfrm>
              <a:off x="231675" y="75038"/>
              <a:ext cx="676555" cy="67655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43" name="Shape 25543"/>
            <p:cNvSpPr/>
            <p:nvPr/>
          </p:nvSpPr>
          <p:spPr>
            <a:xfrm>
              <a:off x="350979" y="52908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FFFF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sz="20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45" name="Shape 25545"/>
          <p:cNvSpPr/>
          <p:nvPr/>
        </p:nvSpPr>
        <p:spPr>
          <a:xfrm>
            <a:off x="3649123" y="4697142"/>
            <a:ext cx="1669748" cy="523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015" y="2160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1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48" name="Group 25548"/>
          <p:cNvGrpSpPr/>
          <p:nvPr/>
        </p:nvGrpSpPr>
        <p:grpSpPr>
          <a:xfrm>
            <a:off x="3883941" y="5015383"/>
            <a:ext cx="583876" cy="363563"/>
            <a:chOff x="185095" y="-50572"/>
            <a:chExt cx="1167750" cy="727125"/>
          </a:xfrm>
        </p:grpSpPr>
        <p:sp>
          <p:nvSpPr>
            <p:cNvPr id="25546" name="Shape 25546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47" name="Shape 25547"/>
            <p:cNvSpPr/>
            <p:nvPr/>
          </p:nvSpPr>
          <p:spPr>
            <a:xfrm>
              <a:off x="331501" y="-50572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0085AD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sz="2000" kern="0" spc="-5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551" name="Group 25551"/>
          <p:cNvGrpSpPr/>
          <p:nvPr/>
        </p:nvGrpSpPr>
        <p:grpSpPr>
          <a:xfrm>
            <a:off x="7988720" y="2081113"/>
            <a:ext cx="586448" cy="363563"/>
            <a:chOff x="185095" y="-42424"/>
            <a:chExt cx="1172894" cy="727125"/>
          </a:xfrm>
        </p:grpSpPr>
        <p:sp>
          <p:nvSpPr>
            <p:cNvPr id="25549" name="Shape 25549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0" name="Shape 25550"/>
            <p:cNvSpPr/>
            <p:nvPr/>
          </p:nvSpPr>
          <p:spPr>
            <a:xfrm>
              <a:off x="336645" y="-42424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A300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sz="2000" kern="0" spc="-5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52" name="Shape 25552"/>
          <p:cNvSpPr/>
          <p:nvPr/>
        </p:nvSpPr>
        <p:spPr>
          <a:xfrm flipH="1">
            <a:off x="7382057" y="3757343"/>
            <a:ext cx="1187828" cy="555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159" y="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55" name="Group 25555"/>
          <p:cNvGrpSpPr/>
          <p:nvPr/>
        </p:nvGrpSpPr>
        <p:grpSpPr>
          <a:xfrm>
            <a:off x="7820136" y="3598986"/>
            <a:ext cx="586709" cy="364206"/>
            <a:chOff x="-152072" y="44142"/>
            <a:chExt cx="1173417" cy="728411"/>
          </a:xfrm>
        </p:grpSpPr>
        <p:sp>
          <p:nvSpPr>
            <p:cNvPr id="25553" name="Shape 25553"/>
            <p:cNvSpPr/>
            <p:nvPr/>
          </p:nvSpPr>
          <p:spPr>
            <a:xfrm>
              <a:off x="-152072" y="44142"/>
              <a:ext cx="676553" cy="67655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4" name="Shape 25554"/>
            <p:cNvSpPr/>
            <p:nvPr/>
          </p:nvSpPr>
          <p:spPr>
            <a:xfrm>
              <a:off x="0" y="45428"/>
              <a:ext cx="1021345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FFFFFF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sz="20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556" name="Shape 25556"/>
          <p:cNvSpPr/>
          <p:nvPr/>
        </p:nvSpPr>
        <p:spPr>
          <a:xfrm flipH="1">
            <a:off x="7260722" y="5221090"/>
            <a:ext cx="1331076" cy="98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549" y="21600"/>
                </a:lnTo>
              </a:path>
            </a:pathLst>
          </a:custGeom>
          <a:ln w="25400">
            <a:solidFill>
              <a:schemeClr val="accent6"/>
            </a:solidFill>
            <a:miter lim="400000"/>
          </a:ln>
        </p:spPr>
        <p:txBody>
          <a:bodyPr lIns="25401" tIns="25401" rIns="25401" bIns="25401" anchor="ctr"/>
          <a:lstStyle/>
          <a:p>
            <a:pPr>
              <a:spcBef>
                <a:spcPts val="300"/>
              </a:spcBef>
              <a:spcAft>
                <a:spcPts val="300"/>
              </a:spcAft>
              <a:defRPr sz="3200"/>
            </a:pPr>
            <a:endParaRPr sz="1600" kern="0" spc="-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559" name="Group 25559"/>
          <p:cNvGrpSpPr/>
          <p:nvPr/>
        </p:nvGrpSpPr>
        <p:grpSpPr>
          <a:xfrm>
            <a:off x="7988720" y="5006429"/>
            <a:ext cx="590056" cy="372517"/>
            <a:chOff x="185095" y="-68480"/>
            <a:chExt cx="1180110" cy="745033"/>
          </a:xfrm>
        </p:grpSpPr>
        <p:sp>
          <p:nvSpPr>
            <p:cNvPr id="25557" name="Shape 25557"/>
            <p:cNvSpPr/>
            <p:nvPr/>
          </p:nvSpPr>
          <p:spPr>
            <a:xfrm>
              <a:off x="185095" y="0"/>
              <a:ext cx="676554" cy="6765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25401" tIns="25401" rIns="25401" bIns="25401" numCol="1" anchor="ctr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 sz="3200">
                  <a:solidFill>
                    <a:srgbClr val="FFFFFF"/>
                  </a:solidFill>
                </a:defRPr>
              </a:pPr>
              <a:endParaRPr sz="3600" kern="0" spc="-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58" name="Shape 25558"/>
            <p:cNvSpPr/>
            <p:nvPr/>
          </p:nvSpPr>
          <p:spPr>
            <a:xfrm>
              <a:off x="343861" y="-68480"/>
              <a:ext cx="1021344" cy="727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1" tIns="25401" rIns="25401" bIns="25401" numCol="1" anchor="t">
              <a:spAutoFit/>
            </a:bodyPr>
            <a:lstStyle>
              <a:lvl1pPr>
                <a:lnSpc>
                  <a:spcPct val="110000"/>
                </a:lnSpc>
                <a:defRPr sz="3200">
                  <a:solidFill>
                    <a:srgbClr val="82165D"/>
                  </a:solidFill>
                  <a:latin typeface="Geomanist Bold"/>
                  <a:ea typeface="Geomanist Bold"/>
                  <a:cs typeface="Geomanist Bold"/>
                  <a:sym typeface="Geomanist 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sz="2000" kern="0" spc="-50" dirty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endParaRPr sz="2000" kern="0" spc="-5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456479" y="1208514"/>
            <a:ext cx="3643086" cy="6119678"/>
          </a:xfrm>
          <a:prstGeom prst="rect">
            <a:avLst/>
          </a:prstGeom>
        </p:spPr>
      </p:pic>
      <p:grpSp>
        <p:nvGrpSpPr>
          <p:cNvPr id="64" name="Gruppieren 63"/>
          <p:cNvGrpSpPr>
            <a:grpSpLocks noChangeAspect="1"/>
          </p:cNvGrpSpPr>
          <p:nvPr/>
        </p:nvGrpSpPr>
        <p:grpSpPr>
          <a:xfrm>
            <a:off x="2820673" y="1849433"/>
            <a:ext cx="828000" cy="828000"/>
            <a:chOff x="4916110" y="1290424"/>
            <a:chExt cx="828000" cy="828000"/>
          </a:xfrm>
        </p:grpSpPr>
        <p:sp>
          <p:nvSpPr>
            <p:cNvPr id="65" name="Ellipse 64"/>
            <p:cNvSpPr/>
            <p:nvPr/>
          </p:nvSpPr>
          <p:spPr>
            <a:xfrm>
              <a:off x="4916110" y="1290424"/>
              <a:ext cx="828000" cy="828000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70110" y="1344424"/>
              <a:ext cx="720000" cy="720000"/>
            </a:xfrm>
            <a:prstGeom prst="rect">
              <a:avLst/>
            </a:prstGeom>
          </p:spPr>
        </p:pic>
      </p:grpSp>
      <p:grpSp>
        <p:nvGrpSpPr>
          <p:cNvPr id="73" name="Gruppieren 72"/>
          <p:cNvGrpSpPr>
            <a:grpSpLocks noChangeAspect="1"/>
          </p:cNvGrpSpPr>
          <p:nvPr/>
        </p:nvGrpSpPr>
        <p:grpSpPr>
          <a:xfrm>
            <a:off x="8567463" y="1841970"/>
            <a:ext cx="828000" cy="828000"/>
            <a:chOff x="8146438" y="1290424"/>
            <a:chExt cx="828000" cy="828000"/>
          </a:xfrm>
        </p:grpSpPr>
        <p:sp>
          <p:nvSpPr>
            <p:cNvPr id="74" name="Ellipse 73"/>
            <p:cNvSpPr/>
            <p:nvPr/>
          </p:nvSpPr>
          <p:spPr>
            <a:xfrm>
              <a:off x="8146438" y="1290424"/>
              <a:ext cx="828000" cy="828000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200438" y="1344424"/>
              <a:ext cx="720000" cy="720000"/>
            </a:xfrm>
            <a:prstGeom prst="rect">
              <a:avLst/>
            </a:prstGeom>
          </p:spPr>
        </p:pic>
      </p:grpSp>
      <p:grpSp>
        <p:nvGrpSpPr>
          <p:cNvPr id="76" name="Gruppieren 75"/>
          <p:cNvGrpSpPr>
            <a:grpSpLocks noChangeAspect="1"/>
          </p:cNvGrpSpPr>
          <p:nvPr/>
        </p:nvGrpSpPr>
        <p:grpSpPr>
          <a:xfrm>
            <a:off x="2822514" y="4783164"/>
            <a:ext cx="828000" cy="828000"/>
            <a:chOff x="1685782" y="2339621"/>
            <a:chExt cx="828000" cy="828000"/>
          </a:xfrm>
        </p:grpSpPr>
        <p:sp>
          <p:nvSpPr>
            <p:cNvPr id="77" name="Ellipse 76"/>
            <p:cNvSpPr/>
            <p:nvPr/>
          </p:nvSpPr>
          <p:spPr>
            <a:xfrm>
              <a:off x="1685782" y="2339621"/>
              <a:ext cx="828000" cy="8280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43016" y="2393621"/>
              <a:ext cx="720000" cy="720000"/>
            </a:xfrm>
            <a:prstGeom prst="rect">
              <a:avLst/>
            </a:prstGeom>
          </p:spPr>
        </p:pic>
      </p:grpSp>
      <p:grpSp>
        <p:nvGrpSpPr>
          <p:cNvPr id="79" name="Gruppieren 78"/>
          <p:cNvGrpSpPr>
            <a:grpSpLocks noChangeAspect="1"/>
          </p:cNvGrpSpPr>
          <p:nvPr/>
        </p:nvGrpSpPr>
        <p:grpSpPr>
          <a:xfrm>
            <a:off x="8568000" y="4837164"/>
            <a:ext cx="828000" cy="828000"/>
            <a:chOff x="7069662" y="3388283"/>
            <a:chExt cx="828000" cy="828000"/>
          </a:xfrm>
        </p:grpSpPr>
        <p:sp>
          <p:nvSpPr>
            <p:cNvPr id="80" name="Ellipse 79"/>
            <p:cNvSpPr/>
            <p:nvPr/>
          </p:nvSpPr>
          <p:spPr>
            <a:xfrm>
              <a:off x="7069662" y="3388283"/>
              <a:ext cx="828000" cy="828000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1" name="Grafik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23662" y="3442283"/>
              <a:ext cx="720000" cy="720000"/>
            </a:xfrm>
            <a:prstGeom prst="rect">
              <a:avLst/>
            </a:prstGeom>
          </p:spPr>
        </p:pic>
      </p:grpSp>
      <p:grpSp>
        <p:nvGrpSpPr>
          <p:cNvPr id="82" name="Gruppieren 81"/>
          <p:cNvGrpSpPr>
            <a:grpSpLocks noChangeAspect="1"/>
          </p:cNvGrpSpPr>
          <p:nvPr/>
        </p:nvGrpSpPr>
        <p:grpSpPr>
          <a:xfrm>
            <a:off x="2822514" y="3343343"/>
            <a:ext cx="828000" cy="828000"/>
            <a:chOff x="4916110" y="3388283"/>
            <a:chExt cx="828000" cy="828000"/>
          </a:xfrm>
        </p:grpSpPr>
        <p:sp>
          <p:nvSpPr>
            <p:cNvPr id="83" name="Ellipse 82"/>
            <p:cNvSpPr/>
            <p:nvPr/>
          </p:nvSpPr>
          <p:spPr>
            <a:xfrm>
              <a:off x="4916110" y="3388283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4" name="Grafik 8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970110" y="3442283"/>
              <a:ext cx="720000" cy="72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5" name="Gruppieren 84"/>
          <p:cNvGrpSpPr>
            <a:grpSpLocks noChangeAspect="1"/>
          </p:cNvGrpSpPr>
          <p:nvPr/>
        </p:nvGrpSpPr>
        <p:grpSpPr>
          <a:xfrm>
            <a:off x="8568000" y="3354163"/>
            <a:ext cx="828000" cy="828000"/>
            <a:chOff x="609006" y="3388283"/>
            <a:chExt cx="828000" cy="828000"/>
          </a:xfrm>
        </p:grpSpPr>
        <p:sp>
          <p:nvSpPr>
            <p:cNvPr id="86" name="Ellipse 85"/>
            <p:cNvSpPr/>
            <p:nvPr/>
          </p:nvSpPr>
          <p:spPr>
            <a:xfrm>
              <a:off x="609006" y="3388283"/>
              <a:ext cx="828000" cy="828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de-DE" kern="0" spc="-50" dirty="0"/>
            </a:p>
          </p:txBody>
        </p:sp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3006" y="3442283"/>
              <a:ext cx="720000" cy="72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2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2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2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2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2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 fill="hold"/>
                                        <p:tgtEl>
                                          <p:spTgt spid="2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2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2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2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1" grpId="0" animBg="1" advAuto="0"/>
      <p:bldP spid="25502" grpId="0" animBg="1" advAuto="0"/>
      <p:bldP spid="25532" grpId="0" animBg="1"/>
      <p:bldP spid="25533" grpId="0" animBg="1"/>
      <p:bldP spid="25534" grpId="0" animBg="1"/>
      <p:bldP spid="25535" grpId="0" animBg="1"/>
      <p:bldP spid="25536" grpId="0" animBg="1"/>
      <p:bldP spid="25537" grpId="0" animBg="1"/>
      <p:bldP spid="25540" grpId="0" animBg="1" advAuto="0"/>
      <p:bldP spid="25541" grpId="0" animBg="1" advAuto="0"/>
      <p:bldP spid="25544" grpId="0" animBg="1" advAuto="0"/>
      <p:bldP spid="25545" grpId="0" animBg="1" advAuto="0"/>
      <p:bldP spid="25548" grpId="0" animBg="1" advAuto="0"/>
      <p:bldP spid="25551" grpId="0" animBg="1" advAuto="0"/>
      <p:bldP spid="25552" grpId="0" animBg="1" advAuto="0"/>
      <p:bldP spid="25555" grpId="0" animBg="1" advAuto="0"/>
      <p:bldP spid="25556" grpId="0" animBg="1" advAuto="0"/>
      <p:bldP spid="2555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de-AT" dirty="0"/>
              <a:t>Részvétel</a:t>
            </a:r>
            <a:r>
              <a:rPr lang="de-AT" dirty="0"/>
              <a:t>: </a:t>
            </a:r>
            <a:r>
              <a:rPr lang="hu-HU" altLang="de-AT" dirty="0"/>
              <a:t>Gyakorlati példa - </a:t>
            </a:r>
            <a:r>
              <a:rPr lang="de-AT" dirty="0" err="1"/>
              <a:t>Conversation</a:t>
            </a:r>
            <a:r>
              <a:rPr lang="de-AT" dirty="0"/>
              <a:t> Café</a:t>
            </a:r>
            <a:endParaRPr lang="de-AT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8247" y="911370"/>
            <a:ext cx="3463527" cy="5998984"/>
          </a:xfrm>
        </p:spPr>
      </p:pic>
      <p:sp>
        <p:nvSpPr>
          <p:cNvPr id="6" name="Inhaltsplatzhalter 1"/>
          <p:cNvSpPr txBox="1"/>
          <p:nvPr/>
        </p:nvSpPr>
        <p:spPr>
          <a:xfrm>
            <a:off x="7539484" y="1610013"/>
            <a:ext cx="4137892" cy="4553527"/>
          </a:xfrm>
          <a:prstGeom prst="roundRect">
            <a:avLst/>
          </a:prstGeom>
          <a:solidFill>
            <a:schemeClr val="bg2"/>
          </a:solidFill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altLang="de-DE" sz="4300" b="1" dirty="0">
                <a:solidFill>
                  <a:schemeClr val="accent1"/>
                </a:solidFill>
              </a:rPr>
              <a:t>Struktúra</a:t>
            </a:r>
            <a:endParaRPr lang="de-DE" sz="43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hu-HU" altLang="de-DE" sz="4300" dirty="0"/>
              <a:t>Tisztázzátok előre</a:t>
            </a:r>
            <a:endParaRPr lang="de-DE" sz="4300" dirty="0"/>
          </a:p>
          <a:p>
            <a:pPr marL="285750" indent="-285750"/>
            <a:r>
              <a:rPr lang="de-DE" sz="4300" dirty="0"/>
              <a:t>egy moderátor, aki átadja a szót és megállítja az időt, és </a:t>
            </a:r>
            <a:endParaRPr lang="de-DE" sz="4300" dirty="0"/>
          </a:p>
          <a:p>
            <a:pPr marL="285750" indent="-285750"/>
            <a:r>
              <a:rPr lang="de-DE" sz="4300" dirty="0"/>
              <a:t>egy személy, aki jegyzetel</a:t>
            </a:r>
            <a:endParaRPr lang="de-DE" sz="4300" dirty="0"/>
          </a:p>
          <a:p>
            <a:endParaRPr lang="de-DE" sz="4300" dirty="0"/>
          </a:p>
          <a:p>
            <a:pPr marL="0" indent="0">
              <a:buNone/>
            </a:pPr>
            <a:r>
              <a:rPr lang="hu-HU" altLang="de-DE" sz="4300" dirty="0">
                <a:sym typeface="+mn-ea"/>
              </a:rPr>
              <a:t>A </a:t>
            </a:r>
            <a:r>
              <a:rPr lang="de-DE" sz="4300" dirty="0" err="1">
                <a:sym typeface="+mn-ea"/>
              </a:rPr>
              <a:t>Conversation</a:t>
            </a:r>
            <a:r>
              <a:rPr lang="de-DE" sz="4300" dirty="0">
                <a:sym typeface="+mn-ea"/>
              </a:rPr>
              <a:t> Café</a:t>
            </a:r>
            <a:r>
              <a:rPr lang="hu-HU" altLang="de-DE" sz="4300" dirty="0">
                <a:sym typeface="+mn-ea"/>
              </a:rPr>
              <a:t> </a:t>
            </a:r>
            <a:r>
              <a:rPr lang="hu-HU" altLang="de-DE" sz="4300" b="1" dirty="0">
                <a:solidFill>
                  <a:schemeClr val="accent1"/>
                </a:solidFill>
              </a:rPr>
              <a:t>hat szabálya</a:t>
            </a:r>
            <a:r>
              <a:rPr lang="de-DE" sz="4300" dirty="0"/>
              <a:t> </a:t>
            </a:r>
            <a:endParaRPr lang="de-DE" sz="4300" dirty="0"/>
          </a:p>
          <a:p>
            <a:pPr marL="0" indent="0">
              <a:buNone/>
            </a:pPr>
            <a:r>
              <a:rPr lang="hu-HU" altLang="de-DE" sz="4300" dirty="0"/>
              <a:t>Próbáljátok meg, amennyire csak lehet, az elhangzottakat nem értékelni</a:t>
            </a:r>
            <a:endParaRPr lang="de-DE" sz="4300" dirty="0"/>
          </a:p>
          <a:p>
            <a:pPr marL="285750" indent="-285750"/>
            <a:r>
              <a:rPr lang="de-DE" sz="4300" dirty="0"/>
              <a:t>Tisztelj</a:t>
            </a:r>
            <a:r>
              <a:rPr lang="hu-HU" altLang="de-DE" sz="4300" dirty="0"/>
              <a:t>étek</a:t>
            </a:r>
            <a:r>
              <a:rPr lang="de-DE" sz="4300" dirty="0"/>
              <a:t> egymást</a:t>
            </a:r>
            <a:endParaRPr lang="de-DE" sz="4300" dirty="0"/>
          </a:p>
          <a:p>
            <a:pPr marL="285750" indent="-285750"/>
            <a:r>
              <a:rPr lang="hu-HU" altLang="de-DE" sz="4300" dirty="0"/>
              <a:t>Próbáld inkább</a:t>
            </a:r>
            <a:r>
              <a:rPr lang="de-DE" sz="4300" dirty="0"/>
              <a:t> megérteni, mint meggyőzni</a:t>
            </a:r>
            <a:endParaRPr lang="de-DE" sz="4300" dirty="0"/>
          </a:p>
          <a:p>
            <a:pPr marL="285750" indent="-285750"/>
            <a:r>
              <a:rPr lang="de-DE" sz="4300" dirty="0"/>
              <a:t>Üdvözölj</a:t>
            </a:r>
            <a:r>
              <a:rPr lang="hu-HU" altLang="de-DE" sz="4300" dirty="0"/>
              <a:t>étek</a:t>
            </a:r>
            <a:r>
              <a:rPr lang="de-DE" sz="4300" dirty="0"/>
              <a:t> és értékelj</a:t>
            </a:r>
            <a:r>
              <a:rPr lang="hu-HU" altLang="de-DE" sz="4300" dirty="0"/>
              <a:t>étek</a:t>
            </a:r>
            <a:r>
              <a:rPr lang="de-DE" sz="4300" dirty="0"/>
              <a:t> a különböző véleményeket</a:t>
            </a:r>
            <a:endParaRPr lang="de-DE" sz="4300" dirty="0"/>
          </a:p>
          <a:p>
            <a:pPr marL="285750" indent="-285750"/>
            <a:r>
              <a:rPr lang="de-DE" sz="4300" dirty="0"/>
              <a:t>Beszélj olyan dolgokról, amelyek megérintenek és jelentenek neked valamit.</a:t>
            </a:r>
            <a:endParaRPr lang="de-DE" sz="4300" dirty="0"/>
          </a:p>
          <a:p>
            <a:pPr marL="285750" indent="-285750"/>
            <a:r>
              <a:rPr lang="de-DE" sz="4300" dirty="0"/>
              <a:t>Inkább az őszinteségre és a mélységre összpontosít</a:t>
            </a:r>
            <a:r>
              <a:rPr lang="hu-HU" altLang="de-DE" sz="4300" dirty="0"/>
              <a:t>satok</a:t>
            </a:r>
            <a:r>
              <a:rPr lang="de-DE" sz="4300" dirty="0"/>
              <a:t>, mint a hosszú, elkalandozó beszédre</a:t>
            </a:r>
            <a:endParaRPr lang="de-DE" sz="4300" dirty="0"/>
          </a:p>
        </p:txBody>
      </p:sp>
      <p:sp>
        <p:nvSpPr>
          <p:cNvPr id="7" name="Inhaltsplatzhalter 3"/>
          <p:cNvSpPr txBox="1"/>
          <p:nvPr/>
        </p:nvSpPr>
        <p:spPr>
          <a:xfrm>
            <a:off x="3731492" y="1603952"/>
            <a:ext cx="3221780" cy="3845503"/>
          </a:xfrm>
          <a:prstGeom prst="wedgeRoundRectCallout">
            <a:avLst>
              <a:gd name="adj1" fmla="val 49888"/>
              <a:gd name="adj2" fmla="val 63634"/>
              <a:gd name="adj3" fmla="val 16667"/>
            </a:avLst>
          </a:prstGeom>
          <a:solidFill>
            <a:schemeClr val="bg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altLang="de-AT" sz="1500" b="1" dirty="0">
                <a:solidFill>
                  <a:schemeClr val="accent1"/>
                </a:solidFill>
              </a:rPr>
              <a:t>A téma felállítása</a:t>
            </a:r>
            <a:endParaRPr lang="de-AT" sz="15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AT" sz="1500" dirty="0"/>
              <a:t>A digitális transzformáció nagymértékben meg fogja változtatni a tanulás és a munka módját...</a:t>
            </a:r>
            <a:endParaRPr lang="de-AT" sz="1500" dirty="0"/>
          </a:p>
          <a:p>
            <a:endParaRPr lang="de-AT" sz="1500" dirty="0"/>
          </a:p>
          <a:p>
            <a:pPr marL="285750" indent="-285750"/>
            <a:r>
              <a:rPr lang="de-AT" sz="1500" dirty="0"/>
              <a:t>Hogyan befolyásolja a digitális transzformáció a munkaterületemet? </a:t>
            </a:r>
            <a:endParaRPr lang="de-AT" sz="1500" dirty="0"/>
          </a:p>
          <a:p>
            <a:pPr marL="285750" indent="-285750"/>
            <a:r>
              <a:rPr lang="de-AT" sz="1500" dirty="0"/>
              <a:t>Mire van szükségem ahhoz, hogy jól felkészüljek rá?</a:t>
            </a:r>
            <a:endParaRPr lang="de-AT" sz="1500" dirty="0"/>
          </a:p>
          <a:p>
            <a:pPr marL="285750" indent="-285750"/>
            <a:r>
              <a:rPr lang="de-AT" sz="1500" dirty="0"/>
              <a:t>Milyen tevékenységek támogattak téged eddig?</a:t>
            </a:r>
            <a:endParaRPr lang="de-AT" sz="1500" dirty="0"/>
          </a:p>
          <a:p>
            <a:pPr marL="285750" indent="-285750"/>
            <a:r>
              <a:rPr lang="de-AT" sz="1500" dirty="0"/>
              <a:t>Mi hiányzik?</a:t>
            </a:r>
            <a:endParaRPr lang="de-AT" sz="1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2020">
      <a:dk1>
        <a:srgbClr val="595959"/>
      </a:dk1>
      <a:lt1>
        <a:sysClr val="window" lastClr="FFFFFF"/>
      </a:lt1>
      <a:dk2>
        <a:srgbClr val="4B4B4B"/>
      </a:dk2>
      <a:lt2>
        <a:srgbClr val="D9D9D9"/>
      </a:lt2>
      <a:accent1>
        <a:srgbClr val="F5821E"/>
      </a:accent1>
      <a:accent2>
        <a:srgbClr val="82A546"/>
      </a:accent2>
      <a:accent3>
        <a:srgbClr val="0078A0"/>
      </a:accent3>
      <a:accent4>
        <a:srgbClr val="CD640A"/>
      </a:accent4>
      <a:accent5>
        <a:srgbClr val="7F7F7F"/>
      </a:accent5>
      <a:accent6>
        <a:srgbClr val="50692D"/>
      </a:accent6>
      <a:hlink>
        <a:srgbClr val="0078A0"/>
      </a:hlink>
      <a:folHlink>
        <a:srgbClr val="CD640A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pc="-50"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IBB_Start_Schlussfolien</Template>
  <TotalTime>0</TotalTime>
  <Words>10920</Words>
  <Application>WPS Presentation</Application>
  <PresentationFormat>Breitbild</PresentationFormat>
  <Paragraphs>380</Paragraphs>
  <Slides>23</Slides>
  <Notes>9</Notes>
  <HiddenSlides>7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SimSun</vt:lpstr>
      <vt:lpstr>Wingdings</vt:lpstr>
      <vt:lpstr>Geomanist Bold</vt:lpstr>
      <vt:lpstr>Segoe Print</vt:lpstr>
      <vt:lpstr>Cambria</vt:lpstr>
      <vt:lpstr>Gill Sans</vt:lpstr>
      <vt:lpstr>Cambria</vt:lpstr>
      <vt:lpstr>Geomanist Light</vt:lpstr>
      <vt:lpstr>Lato Light</vt:lpstr>
      <vt:lpstr>Arial</vt:lpstr>
      <vt:lpstr>Microsoft YaHei</vt:lpstr>
      <vt:lpstr>Arial Unicode MS</vt:lpstr>
      <vt:lpstr>Calibri</vt:lpstr>
      <vt:lpstr>Geomanist Regular</vt:lpstr>
      <vt:lpstr>Gill Sans MT</vt:lpstr>
      <vt:lpstr>Times New Roman</vt:lpstr>
      <vt:lpstr>Office</vt:lpstr>
      <vt:lpstr>PowerPoint 演示文稿</vt:lpstr>
      <vt:lpstr>Zielsetzung des Projektes</vt:lpstr>
      <vt:lpstr>PowerPoint 演示文稿</vt:lpstr>
      <vt:lpstr>Auswirkungen der Entwicklung </vt:lpstr>
      <vt:lpstr>Handlungsfelder in der Beratung</vt:lpstr>
      <vt:lpstr>PowerPoint 演示文稿</vt:lpstr>
      <vt:lpstr>DIGI-Quick Check</vt:lpstr>
      <vt:lpstr>Handlungsfeld Organisation – Auswahl Tools</vt:lpstr>
      <vt:lpstr>Partizipation: Praxisbeispiel Conversation Café</vt:lpstr>
      <vt:lpstr>Partizipation: Praxisbeispiel Conversation Café Ablauf </vt:lpstr>
      <vt:lpstr>Handlungsfeld Kompetenzen – Auswahl Tools</vt:lpstr>
      <vt:lpstr>Auszug digitale Kompetenzen: DigComp 2.2 AT - Digital  Competence Areas</vt:lpstr>
      <vt:lpstr>Handlungsfeld Arbeitsumwelt – Auswahl Tools</vt:lpstr>
      <vt:lpstr>Beispiel Kollaboration online Lernboard</vt:lpstr>
      <vt:lpstr>Handlungsfeld Führung – Auswahl Tools</vt:lpstr>
      <vt:lpstr>Auszug Kurzinfo - die drei wesentlichen Erfolgsfaktoren in der Führung</vt:lpstr>
      <vt:lpstr>PowerPoint 演示文稿</vt:lpstr>
      <vt:lpstr>Dialog mit Verantwortlichen in de Betrieben</vt:lpstr>
      <vt:lpstr>Kontaktdaten</vt:lpstr>
      <vt:lpstr>Handlungsfelder in der Beratung - Organisation</vt:lpstr>
      <vt:lpstr>Handlungsfelder in der Beratung - Kompetenzen</vt:lpstr>
      <vt:lpstr>Handlungsfelder in der Beratung - Arbeitsumwelt</vt:lpstr>
      <vt:lpstr>Handlungsfelder in der Beratung - Führung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Helene Kurucz</dc:creator>
  <cp:lastModifiedBy>bojtor.ildiko.mail</cp:lastModifiedBy>
  <cp:revision>75</cp:revision>
  <cp:lastPrinted>2022-05-24T10:33:00Z</cp:lastPrinted>
  <dcterms:created xsi:type="dcterms:W3CDTF">2021-08-06T12:09:00Z</dcterms:created>
  <dcterms:modified xsi:type="dcterms:W3CDTF">2022-12-13T22:31:00Z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D3DD38B111464543AF9F8E22FC29AA44</vt:lpwstr>
  </property>
  <property fmtid="{D5CDD505-2E9C-101B-9397-08002B2CF9AE}" pid="3" name="KSOProductBuildVer">
    <vt:lpwstr>1033-11.2.0.11417</vt:lpwstr>
  </property>
</Properties>
</file>