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90" r:id="rId2"/>
    <p:sldMasterId id="2147483695" r:id="rId3"/>
  </p:sldMasterIdLst>
  <p:notesMasterIdLst>
    <p:notesMasterId r:id="rId10"/>
  </p:notesMasterIdLst>
  <p:sldIdLst>
    <p:sldId id="318" r:id="rId4"/>
    <p:sldId id="384" r:id="rId5"/>
    <p:sldId id="385" r:id="rId6"/>
    <p:sldId id="386" r:id="rId7"/>
    <p:sldId id="387" r:id="rId8"/>
    <p:sldId id="377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159961"/>
    <a:srgbClr val="1CB8CF"/>
    <a:srgbClr val="21B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3979" autoAdjust="0"/>
  </p:normalViewPr>
  <p:slideViewPr>
    <p:cSldViewPr>
      <p:cViewPr varScale="1">
        <p:scale>
          <a:sx n="111" d="100"/>
          <a:sy n="111" d="100"/>
        </p:scale>
        <p:origin x="51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645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BCC57-04AA-4404-8BAD-6DB0D3B48556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BECE1-868B-4983-9655-ECCB303A16B6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5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Edit </a:t>
            </a:r>
            <a:r>
              <a:rPr lang="fr-FR" dirty="0" err="1"/>
              <a:t>subtitle</a:t>
            </a:r>
            <a:r>
              <a:rPr lang="fr-FR" dirty="0"/>
              <a:t> styles du masque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22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Blue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0" y="1093029"/>
            <a:ext cx="8204911" cy="564833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Dark Green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0" y="1093028"/>
            <a:ext cx="8204911" cy="564833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999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page Image squar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112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7" y="1649415"/>
            <a:ext cx="10972800" cy="2852737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5417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No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219456"/>
            <a:ext cx="10972800" cy="41148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and Content – No Rule Layout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E6A5BD-C011-4A45-AA3A-201790FB7F2B}" type="slidenum">
              <a:rPr lang="en-CA" smtClean="0"/>
              <a:pPr/>
              <a:t>‹Nr.›</a:t>
            </a:fld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58368" y="620237"/>
            <a:ext cx="10972800" cy="555955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99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up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2192001" cy="681337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19403" y="4653136"/>
            <a:ext cx="10972800" cy="1143000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340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1" y="1340769"/>
            <a:ext cx="12192001" cy="5472608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19403" y="0"/>
            <a:ext cx="10972800" cy="1143000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524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10943167" cy="518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255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Edit </a:t>
            </a:r>
            <a:r>
              <a:rPr lang="fr-FR" dirty="0" err="1"/>
              <a:t>title</a:t>
            </a:r>
            <a:r>
              <a:rPr lang="fr-FR" dirty="0"/>
              <a:t>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5471583" cy="504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>
          <a:xfrm>
            <a:off x="6288021" y="1368000"/>
            <a:ext cx="5472000" cy="5040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23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page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20393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10943167" cy="518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407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OCK pag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1CB8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algn="l" defTabSz="914400" rtl="0" eaLnBrk="1" latinLnBrk="0" hangingPunct="1">
              <a:spcBef>
                <a:spcPct val="0"/>
              </a:spcBef>
              <a:buNone/>
            </a:pP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693453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page Light gr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426135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page Dark gr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159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  <a:endParaRPr lang="en-GB" sz="1800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2057400" indent="-228600"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609600" y="432000"/>
            <a:ext cx="109728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title style</a:t>
            </a:r>
            <a:endParaRPr lang="fr-F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texte 2"/>
          <p:cNvSpPr txBox="1">
            <a:spLocks/>
          </p:cNvSpPr>
          <p:nvPr userDrawn="1"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91327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/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10943167" cy="518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774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7" y="1649415"/>
            <a:ext cx="10972800" cy="2852737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35682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No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219456"/>
            <a:ext cx="10972800" cy="41148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and Content – No Rule Layout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E6A5BD-C011-4A45-AA3A-201790FB7F2B}" type="slidenum">
              <a:rPr lang="en-CA" smtClean="0"/>
              <a:pPr/>
              <a:t>‹Nr.›</a:t>
            </a:fld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58368" y="620237"/>
            <a:ext cx="10972800" cy="555955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4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1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432000"/>
            <a:ext cx="10972800" cy="5620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Edit </a:t>
            </a:r>
            <a:r>
              <a:rPr lang="fr-FR" dirty="0" err="1"/>
              <a:t>title</a:t>
            </a:r>
            <a:r>
              <a:rPr lang="fr-FR" dirty="0"/>
              <a:t>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609601" y="1368000"/>
            <a:ext cx="5471583" cy="504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>
          <a:xfrm>
            <a:off x="6288021" y="1368000"/>
            <a:ext cx="5472000" cy="5040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2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RANSI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035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ab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623392" y="432000"/>
            <a:ext cx="10972800" cy="634082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719403" y="1340768"/>
            <a:ext cx="1084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800" dirty="0"/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10"/>
          </p:nvPr>
        </p:nvSpPr>
        <p:spPr>
          <a:xfrm>
            <a:off x="623392" y="1196975"/>
            <a:ext cx="10944192" cy="38163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623392" y="5157788"/>
            <a:ext cx="10944192" cy="122354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err="1"/>
              <a:t>Legend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09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878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Light Green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1" y="1093028"/>
            <a:ext cx="8204912" cy="564834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4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Yellow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0971" y="1093029"/>
            <a:ext cx="8204912" cy="564833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1196752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492897"/>
            <a:ext cx="4011084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1205803"/>
            <a:ext cx="6815667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15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3680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Edit </a:t>
            </a:r>
            <a:r>
              <a:rPr lang="fr-FR" dirty="0" err="1"/>
              <a:t>text</a:t>
            </a:r>
            <a:r>
              <a:rPr lang="fr-FR" dirty="0"/>
              <a:t> styles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99871"/>
              </p:ext>
            </p:extLst>
          </p:nvPr>
        </p:nvGraphicFramePr>
        <p:xfrm>
          <a:off x="0" y="6807656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4000" y="432000"/>
            <a:ext cx="109728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Espace réservé du texte 2"/>
          <p:cNvSpPr txBox="1">
            <a:spLocks/>
          </p:cNvSpPr>
          <p:nvPr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358" y="0"/>
            <a:ext cx="2130881" cy="87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03" r:id="rId2"/>
    <p:sldLayoutId id="2147483704" r:id="rId3"/>
    <p:sldLayoutId id="2147483671" r:id="rId4"/>
    <p:sldLayoutId id="2147483670" r:id="rId5"/>
    <p:sldLayoutId id="2147483684" r:id="rId6"/>
    <p:sldLayoutId id="2147483675" r:id="rId7"/>
    <p:sldLayoutId id="2147483686" r:id="rId8"/>
    <p:sldLayoutId id="2147483687" r:id="rId9"/>
    <p:sldLayoutId id="2147483688" r:id="rId10"/>
    <p:sldLayoutId id="2147483689" r:id="rId11"/>
    <p:sldLayoutId id="2147483676" r:id="rId12"/>
    <p:sldLayoutId id="2147483706" r:id="rId13"/>
    <p:sldLayoutId id="2147483707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Courier New" panose="02070309020205020404" pitchFamily="49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  <a:endParaRPr lang="en-GB" noProof="0" dirty="0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9648395" y="6528636"/>
            <a:ext cx="2400300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z="900" smtClean="0"/>
              <a:pPr/>
              <a:t>‹Nr.›</a:t>
            </a:fld>
            <a:endParaRPr lang="en-GB" sz="9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17540"/>
              </p:ext>
            </p:extLst>
          </p:nvPr>
        </p:nvGraphicFramePr>
        <p:xfrm>
          <a:off x="0" y="6807656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8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711" r:id="rId3"/>
    <p:sldLayoutId id="214748371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50181"/>
              </p:ext>
            </p:extLst>
          </p:nvPr>
        </p:nvGraphicFramePr>
        <p:xfrm>
          <a:off x="0" y="6807656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317" y="0"/>
            <a:ext cx="2130881" cy="87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8" r:id="rId5"/>
    <p:sldLayoutId id="2147483709" r:id="rId6"/>
    <p:sldLayoutId id="2147483710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5400" y="1700808"/>
            <a:ext cx="10729192" cy="288032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en-US" b="1" dirty="0" smtClean="0"/>
              <a:t>HE</a:t>
            </a:r>
            <a:r>
              <a:rPr lang="hu-HU" b="1" dirty="0" smtClean="0"/>
              <a:t>A</a:t>
            </a:r>
            <a:r>
              <a:rPr lang="en-US" b="1" dirty="0" smtClean="0"/>
              <a:t>L</a:t>
            </a:r>
            <a:r>
              <a:rPr lang="hu-HU" b="1" dirty="0" smtClean="0"/>
              <a:t> NOW </a:t>
            </a:r>
            <a:r>
              <a:rPr lang="en-US" b="1" dirty="0" smtClean="0"/>
              <a:t>Project</a:t>
            </a:r>
            <a:r>
              <a:rPr lang="hu-HU" b="1" dirty="0" smtClean="0"/>
              <a:t> ”</a:t>
            </a:r>
            <a:r>
              <a:rPr lang="de-AT" b="1" dirty="0" smtClean="0"/>
              <a:t>Mid-term Konferenz“</a:t>
            </a:r>
            <a:r>
              <a:rPr lang="en-US" dirty="0"/>
              <a:t/>
            </a:r>
            <a:br>
              <a:rPr lang="en-US" dirty="0"/>
            </a:br>
            <a:r>
              <a:rPr lang="de-AT" dirty="0" smtClean="0"/>
              <a:t>Donnerstag, 24. März 2022</a:t>
            </a:r>
            <a:br>
              <a:rPr lang="de-AT" dirty="0" smtClean="0"/>
            </a:br>
            <a:r>
              <a:rPr lang="hu-HU" dirty="0" smtClean="0"/>
              <a:t>202</a:t>
            </a:r>
            <a:r>
              <a:rPr lang="de-AT" dirty="0" smtClean="0"/>
              <a:t>2</a:t>
            </a:r>
            <a:r>
              <a:rPr lang="hu-HU" dirty="0" smtClean="0"/>
              <a:t>. </a:t>
            </a:r>
            <a:r>
              <a:rPr lang="de-AT" dirty="0" err="1" smtClean="0"/>
              <a:t>március</a:t>
            </a:r>
            <a:r>
              <a:rPr lang="de-AT" dirty="0" smtClean="0"/>
              <a:t> 24</a:t>
            </a:r>
            <a:r>
              <a:rPr lang="hu-HU" dirty="0" smtClean="0"/>
              <a:t>.</a:t>
            </a:r>
            <a:r>
              <a:rPr lang="de-AT" dirty="0" smtClean="0"/>
              <a:t> </a:t>
            </a:r>
            <a:r>
              <a:rPr lang="de-AT" dirty="0" err="1" smtClean="0"/>
              <a:t>csütörtök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Florian LOCHNER &amp; Ferenc WEIGL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nl-BE" sz="2000" dirty="0"/>
              <a:t/>
            </a:r>
            <a:br>
              <a:rPr lang="nl-BE" sz="2000" dirty="0"/>
            </a:br>
            <a:endParaRPr lang="nl-NL" sz="2000" dirty="0"/>
          </a:p>
        </p:txBody>
      </p:sp>
      <p:pic>
        <p:nvPicPr>
          <p:cNvPr id="4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8" y="325289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Grafik 1" descr="image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150" y="269494"/>
            <a:ext cx="1547896" cy="121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3" descr="image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8" y="5624533"/>
            <a:ext cx="16954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4" descr="image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379" y="5229200"/>
            <a:ext cx="1547242" cy="121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182" y="5624533"/>
            <a:ext cx="1891237" cy="54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Ausgangssituation/</a:t>
            </a:r>
            <a:r>
              <a:rPr lang="hu-HU" sz="3200" b="1" dirty="0" smtClean="0"/>
              <a:t>Kiindulópont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starke europäische Zusammenarbeit im Bereich der Wirtschaft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nationalstaatliche Denkweise oftmals ein Hindernis für grenzüberschreitende Kooperationen im Gesundheitswesen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innovative Projektideen als Ausgangs-basis für Öffnung der Grenzen im Gesundheitsbereich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200" b="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b="0" dirty="0">
                <a:solidFill>
                  <a:schemeClr val="tx1"/>
                </a:solidFill>
              </a:rPr>
              <a:t>s</a:t>
            </a:r>
            <a:r>
              <a:rPr lang="de-AT" sz="2200" b="0" dirty="0" smtClean="0">
                <a:solidFill>
                  <a:schemeClr val="tx1"/>
                </a:solidFill>
              </a:rPr>
              <a:t>chnellere und wohnortnähere Versorgung der Bürgerinnen und Bürger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200" b="0" dirty="0" smtClean="0">
                <a:solidFill>
                  <a:schemeClr val="tx1"/>
                </a:solidFill>
              </a:rPr>
              <a:t>grenzüberschreitende Schaffung und Nutzung von Synergieeffekten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0" dirty="0" smtClean="0">
                <a:solidFill>
                  <a:schemeClr val="tx1"/>
                </a:solidFill>
              </a:rPr>
              <a:t>egyre </a:t>
            </a:r>
            <a:r>
              <a:rPr lang="hu-HU" sz="2200" dirty="0" smtClean="0"/>
              <a:t>mélyülő </a:t>
            </a:r>
            <a:r>
              <a:rPr lang="hu-HU" sz="2200" b="0" dirty="0" smtClean="0">
                <a:solidFill>
                  <a:schemeClr val="tx1"/>
                </a:solidFill>
              </a:rPr>
              <a:t>gazdasági integráció Európában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0" dirty="0" smtClean="0">
                <a:solidFill>
                  <a:schemeClr val="tx1"/>
                </a:solidFill>
              </a:rPr>
              <a:t>előfordul, hogy a nemzetállami keretek akadályozzák a határokon átívelő egészségügyi együttműködést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0" dirty="0" smtClean="0">
                <a:solidFill>
                  <a:schemeClr val="tx1"/>
                </a:solidFill>
              </a:rPr>
              <a:t>innovatív projektötletek képezhetik a határnyitás alapját az egészségügyi szektorban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200" b="0" dirty="0" smtClean="0">
                <a:solidFill>
                  <a:schemeClr val="tx1"/>
                </a:solidFill>
              </a:rPr>
              <a:t>gyorsabb és </a:t>
            </a:r>
            <a:r>
              <a:rPr lang="hu-HU" sz="2200" b="0" dirty="0" err="1" smtClean="0">
                <a:solidFill>
                  <a:schemeClr val="tx1"/>
                </a:solidFill>
              </a:rPr>
              <a:t>lokalizáltabb</a:t>
            </a:r>
            <a:r>
              <a:rPr lang="hu-HU" sz="2200" b="0" dirty="0" smtClean="0">
                <a:solidFill>
                  <a:schemeClr val="tx1"/>
                </a:solidFill>
              </a:rPr>
              <a:t> ellátás az egyén számára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200" b="0" dirty="0" smtClean="0">
                <a:solidFill>
                  <a:schemeClr val="tx1"/>
                </a:solidFill>
              </a:rPr>
              <a:t>határokon átívelő </a:t>
            </a:r>
            <a:r>
              <a:rPr lang="hu-HU" sz="2200" b="0" dirty="0" err="1" smtClean="0">
                <a:solidFill>
                  <a:schemeClr val="tx1"/>
                </a:solidFill>
              </a:rPr>
              <a:t>szinergikus</a:t>
            </a:r>
            <a:r>
              <a:rPr lang="hu-HU" sz="2200" b="0" dirty="0" smtClean="0">
                <a:solidFill>
                  <a:schemeClr val="tx1"/>
                </a:solidFill>
              </a:rPr>
              <a:t> hatások megteremtése és azok kiaknázása</a:t>
            </a:r>
            <a:endParaRPr lang="de-AT" sz="2200" b="0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10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Projektüberblick/</a:t>
            </a:r>
            <a:r>
              <a:rPr lang="hu-HU" sz="3200" b="1" dirty="0" smtClean="0"/>
              <a:t>projekt áttekintése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ctr"/>
            <a:r>
              <a:rPr lang="de-AT" sz="2200" b="0" i="1" dirty="0" smtClean="0">
                <a:solidFill>
                  <a:schemeClr val="tx1"/>
                </a:solidFill>
              </a:rPr>
              <a:t>„Kooperationen im Bereich der grenzüberschreitenden Gesundheitsversorgung zwischen Österreich und Ungarn“</a:t>
            </a:r>
          </a:p>
          <a:p>
            <a:pPr algn="ctr"/>
            <a:endParaRPr lang="de-AT" sz="2200" b="0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>
                <a:solidFill>
                  <a:schemeClr val="tx1"/>
                </a:solidFill>
              </a:rPr>
              <a:t>e</a:t>
            </a:r>
            <a:r>
              <a:rPr lang="de-AT" sz="2200" b="0" dirty="0" smtClean="0">
                <a:solidFill>
                  <a:schemeClr val="tx1"/>
                </a:solidFill>
              </a:rPr>
              <a:t>ingereicht im Förderprogramm „INTERREG AT-HU 2014-2020“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Laufzeit: 01. Jänner 2020 – </a:t>
            </a:r>
            <a:br>
              <a:rPr lang="de-AT" sz="2200" b="0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30. September 2022 (33 Monate)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Gesamtvolumen von 680.286,90 EUR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EU-</a:t>
            </a:r>
            <a:r>
              <a:rPr lang="de-AT" sz="2200" b="0" dirty="0" err="1">
                <a:solidFill>
                  <a:schemeClr val="tx1"/>
                </a:solidFill>
              </a:rPr>
              <a:t>K</a:t>
            </a:r>
            <a:r>
              <a:rPr lang="de-AT" sz="2200" b="0" dirty="0" err="1" smtClean="0">
                <a:solidFill>
                  <a:schemeClr val="tx1"/>
                </a:solidFill>
              </a:rPr>
              <a:t>ofinanzierungsrate</a:t>
            </a:r>
            <a:r>
              <a:rPr lang="de-AT" sz="2200" b="0" dirty="0" smtClean="0">
                <a:solidFill>
                  <a:schemeClr val="tx1"/>
                </a:solidFill>
              </a:rPr>
              <a:t> von bis zu 85% (EFRE-Mittel)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2200" b="0" i="1" dirty="0" smtClean="0">
                <a:solidFill>
                  <a:schemeClr val="tx1"/>
                </a:solidFill>
              </a:rPr>
              <a:t>„</a:t>
            </a:r>
            <a:r>
              <a:rPr lang="hu-HU" sz="2200" b="0" i="1" dirty="0" smtClean="0">
                <a:solidFill>
                  <a:schemeClr val="tx1"/>
                </a:solidFill>
              </a:rPr>
              <a:t>Osztrák-magyar határon átívelő egészségügyi együttműködés</a:t>
            </a:r>
            <a:r>
              <a:rPr lang="de-AT" sz="2200" b="0" i="1" dirty="0" smtClean="0">
                <a:solidFill>
                  <a:schemeClr val="tx1"/>
                </a:solidFill>
              </a:rPr>
              <a:t>“</a:t>
            </a:r>
            <a:r>
              <a:rPr lang="de-AT" sz="2200" b="0" i="1" dirty="0">
                <a:solidFill>
                  <a:schemeClr val="tx1"/>
                </a:solidFill>
              </a:rPr>
              <a:t/>
            </a:r>
            <a:br>
              <a:rPr lang="de-AT" sz="2200" b="0" i="1" dirty="0">
                <a:solidFill>
                  <a:schemeClr val="tx1"/>
                </a:solidFill>
              </a:rPr>
            </a:br>
            <a:r>
              <a:rPr lang="de-AT" sz="2200" b="0" i="1" dirty="0" smtClean="0">
                <a:solidFill>
                  <a:schemeClr val="tx1"/>
                </a:solidFill>
              </a:rPr>
              <a:t/>
            </a:r>
            <a:br>
              <a:rPr lang="de-AT" sz="2200" b="0" i="1" dirty="0" smtClean="0">
                <a:solidFill>
                  <a:schemeClr val="tx1"/>
                </a:solidFill>
              </a:rPr>
            </a:br>
            <a:endParaRPr lang="de-AT" sz="2200" b="0" i="1" dirty="0" smtClean="0">
              <a:solidFill>
                <a:schemeClr val="tx1"/>
              </a:solidFill>
            </a:endParaRPr>
          </a:p>
          <a:p>
            <a:pPr algn="ctr"/>
            <a:endParaRPr lang="de-AT" sz="2200" b="0" i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200" dirty="0"/>
              <a:t>t</a:t>
            </a:r>
            <a:r>
              <a:rPr lang="hu-HU" sz="2200" dirty="0" smtClean="0"/>
              <a:t>ámogatást nyújtó program:</a:t>
            </a:r>
            <a:r>
              <a:rPr lang="de-AT" sz="2200" b="0" dirty="0" smtClean="0">
                <a:solidFill>
                  <a:schemeClr val="tx1"/>
                </a:solidFill>
              </a:rPr>
              <a:t> „INTERREG AT-HU 2014-2020“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200" dirty="0"/>
              <a:t>p</a:t>
            </a:r>
            <a:r>
              <a:rPr lang="hu-HU" sz="2200" b="0" dirty="0" smtClean="0">
                <a:solidFill>
                  <a:schemeClr val="tx1"/>
                </a:solidFill>
              </a:rPr>
              <a:t>rojekt futamideje</a:t>
            </a:r>
            <a:r>
              <a:rPr lang="de-AT" sz="2200" b="0" dirty="0" smtClean="0">
                <a:solidFill>
                  <a:schemeClr val="tx1"/>
                </a:solidFill>
              </a:rPr>
              <a:t>: </a:t>
            </a:r>
            <a:r>
              <a:rPr lang="hu-HU" sz="2200" b="0" dirty="0" smtClean="0">
                <a:solidFill>
                  <a:schemeClr val="tx1"/>
                </a:solidFill>
              </a:rPr>
              <a:t>2020.</a:t>
            </a:r>
            <a:r>
              <a:rPr lang="de-AT" sz="2200" b="0" dirty="0" smtClean="0">
                <a:solidFill>
                  <a:schemeClr val="tx1"/>
                </a:solidFill>
              </a:rPr>
              <a:t> </a:t>
            </a:r>
            <a:r>
              <a:rPr lang="hu-HU" sz="2200" dirty="0"/>
              <a:t>j</a:t>
            </a:r>
            <a:r>
              <a:rPr lang="de-AT" sz="2200" b="0" dirty="0" err="1" smtClean="0">
                <a:solidFill>
                  <a:schemeClr val="tx1"/>
                </a:solidFill>
              </a:rPr>
              <a:t>anu</a:t>
            </a:r>
            <a:r>
              <a:rPr lang="hu-HU" sz="2200" b="0" dirty="0" smtClean="0">
                <a:solidFill>
                  <a:schemeClr val="tx1"/>
                </a:solidFill>
              </a:rPr>
              <a:t>ár 1.</a:t>
            </a:r>
            <a:r>
              <a:rPr lang="de-AT" sz="2200" b="0" dirty="0" smtClean="0">
                <a:solidFill>
                  <a:schemeClr val="tx1"/>
                </a:solidFill>
              </a:rPr>
              <a:t> –2022</a:t>
            </a:r>
            <a:r>
              <a:rPr lang="hu-HU" sz="2200" b="0" dirty="0" smtClean="0">
                <a:solidFill>
                  <a:schemeClr val="tx1"/>
                </a:solidFill>
              </a:rPr>
              <a:t>. </a:t>
            </a:r>
            <a:r>
              <a:rPr lang="hu-HU" sz="2200" dirty="0" err="1" smtClean="0"/>
              <a:t>sz</a:t>
            </a:r>
            <a:r>
              <a:rPr lang="de-AT" sz="2200" dirty="0" err="1"/>
              <a:t>eptember</a:t>
            </a:r>
            <a:r>
              <a:rPr lang="de-AT" sz="2200" dirty="0"/>
              <a:t> 30</a:t>
            </a:r>
            <a:r>
              <a:rPr lang="hu-HU" sz="2200" dirty="0"/>
              <a:t>. </a:t>
            </a:r>
            <a:r>
              <a:rPr lang="de-AT" sz="2200" b="0" dirty="0" smtClean="0">
                <a:solidFill>
                  <a:schemeClr val="tx1"/>
                </a:solidFill>
              </a:rPr>
              <a:t>(33 </a:t>
            </a:r>
            <a:r>
              <a:rPr lang="hu-HU" sz="2200" dirty="0" smtClean="0"/>
              <a:t>hónap</a:t>
            </a:r>
            <a:r>
              <a:rPr lang="de-AT" sz="2200" b="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200" dirty="0" smtClean="0"/>
              <a:t>teljes költségvetés: </a:t>
            </a:r>
            <a:r>
              <a:rPr lang="de-AT" sz="2200" b="0" dirty="0" smtClean="0">
                <a:solidFill>
                  <a:schemeClr val="tx1"/>
                </a:solidFill>
              </a:rPr>
              <a:t> 680.286,90 EUR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200" b="0" dirty="0" smtClean="0">
                <a:solidFill>
                  <a:schemeClr val="tx1"/>
                </a:solidFill>
              </a:rPr>
              <a:t>EU</a:t>
            </a:r>
            <a:r>
              <a:rPr lang="hu-HU" sz="2200" b="0" dirty="0" smtClean="0">
                <a:solidFill>
                  <a:schemeClr val="tx1"/>
                </a:solidFill>
              </a:rPr>
              <a:t>-s támogatási intenzitás (ERFA): 85%</a:t>
            </a:r>
            <a:endParaRPr lang="de-AT" sz="2200" b="0" dirty="0" smtClean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1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Projektpartner/</a:t>
            </a:r>
            <a:r>
              <a:rPr lang="hu-HU" sz="3200" b="1" dirty="0" smtClean="0"/>
              <a:t>p</a:t>
            </a:r>
            <a:r>
              <a:rPr lang="de-AT" sz="3200" b="1" dirty="0" smtClean="0"/>
              <a:t>roje</a:t>
            </a:r>
            <a:r>
              <a:rPr lang="hu-HU" sz="3200" b="1" dirty="0" smtClean="0"/>
              <a:t>k</a:t>
            </a:r>
            <a:r>
              <a:rPr lang="de-AT" sz="3200" b="1" dirty="0" smtClean="0"/>
              <a:t>t</a:t>
            </a:r>
            <a:r>
              <a:rPr lang="hu-HU" sz="3200" b="1" dirty="0" smtClean="0"/>
              <a:t>p</a:t>
            </a:r>
            <a:r>
              <a:rPr lang="de-AT" sz="3200" b="1" dirty="0" err="1" smtClean="0"/>
              <a:t>artner</a:t>
            </a:r>
            <a:r>
              <a:rPr lang="hu-HU" sz="3200" b="1" dirty="0" err="1" smtClean="0"/>
              <a:t>ek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u="sng" dirty="0">
                <a:solidFill>
                  <a:schemeClr val="tx1"/>
                </a:solidFill>
              </a:rPr>
              <a:t>Lead Partner: </a:t>
            </a:r>
            <a:r>
              <a:rPr lang="de-AT" sz="2200" b="0" u="sng" dirty="0" smtClean="0">
                <a:solidFill>
                  <a:schemeClr val="tx1"/>
                </a:solidFill>
              </a:rPr>
              <a:t/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NÖ Landesgesundheitsagentur (NÖ LGA) </a:t>
            </a:r>
            <a:r>
              <a:rPr lang="de-AT" sz="2200" b="0" dirty="0">
                <a:solidFill>
                  <a:schemeClr val="tx1"/>
                </a:solidFill>
              </a:rPr>
              <a:t>– Initiative Healthacross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u="sng" dirty="0">
                <a:solidFill>
                  <a:schemeClr val="tx1"/>
                </a:solidFill>
              </a:rPr>
              <a:t>Projektpartner:</a:t>
            </a:r>
            <a:r>
              <a:rPr lang="de-AT" sz="2200" b="0" dirty="0">
                <a:solidFill>
                  <a:schemeClr val="tx1"/>
                </a:solidFill>
              </a:rPr>
              <a:t> </a:t>
            </a:r>
            <a:r>
              <a:rPr lang="de-AT" sz="2200" b="0" dirty="0" smtClean="0">
                <a:solidFill>
                  <a:schemeClr val="tx1"/>
                </a:solidFill>
              </a:rPr>
              <a:t/>
            </a:r>
            <a:br>
              <a:rPr lang="de-AT" sz="2200" b="0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Nationale Generaldirektion für Krankenhäuser (OKFÖ)</a:t>
            </a:r>
            <a:endParaRPr lang="de-AT" sz="22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200" b="0" u="sng" dirty="0">
                <a:solidFill>
                  <a:schemeClr val="tx1"/>
                </a:solidFill>
              </a:rPr>
              <a:t>Strategischer Partner: </a:t>
            </a:r>
            <a:r>
              <a:rPr lang="de-AT" sz="2200" b="0" u="sng" dirty="0" smtClean="0">
                <a:solidFill>
                  <a:schemeClr val="tx1"/>
                </a:solidFill>
              </a:rPr>
              <a:t/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Land </a:t>
            </a:r>
            <a:r>
              <a:rPr lang="de-AT" sz="2200" b="0" dirty="0">
                <a:solidFill>
                  <a:schemeClr val="tx1"/>
                </a:solidFill>
              </a:rPr>
              <a:t>Burgenland (Abteilung 6</a:t>
            </a:r>
            <a:r>
              <a:rPr lang="de-AT" sz="2200" b="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AT" sz="2200" b="0" u="sng" dirty="0" smtClean="0">
                <a:solidFill>
                  <a:schemeClr val="tx1"/>
                </a:solidFill>
              </a:rPr>
              <a:t>Projektgebiet</a:t>
            </a:r>
            <a:r>
              <a:rPr lang="de-AT" sz="2200" b="0" u="sng" dirty="0">
                <a:solidFill>
                  <a:schemeClr val="tx1"/>
                </a:solidFill>
              </a:rPr>
              <a:t>: </a:t>
            </a:r>
            <a:r>
              <a:rPr lang="de-AT" sz="2200" b="0" u="sng" dirty="0" smtClean="0">
                <a:solidFill>
                  <a:schemeClr val="tx1"/>
                </a:solidFill>
              </a:rPr>
              <a:t/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de-AT" sz="2200" b="0" dirty="0" smtClean="0">
                <a:solidFill>
                  <a:schemeClr val="tx1"/>
                </a:solidFill>
              </a:rPr>
              <a:t>Niederösterreich </a:t>
            </a:r>
            <a:r>
              <a:rPr lang="de-AT" sz="2200" b="0" dirty="0">
                <a:solidFill>
                  <a:schemeClr val="tx1"/>
                </a:solidFill>
              </a:rPr>
              <a:t>– Burgenland – Westungarn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 smtClean="0"/>
              <a:t>projektkonzorciumi vezetőp</a:t>
            </a:r>
            <a:r>
              <a:rPr lang="hu-HU" sz="2200" b="0" u="sng" dirty="0" smtClean="0">
                <a:solidFill>
                  <a:schemeClr val="tx1"/>
                </a:solidFill>
              </a:rPr>
              <a:t>artner:</a:t>
            </a:r>
            <a:br>
              <a:rPr lang="hu-HU" sz="2200" b="0" u="sng" dirty="0" smtClean="0">
                <a:solidFill>
                  <a:schemeClr val="tx1"/>
                </a:solidFill>
              </a:rPr>
            </a:br>
            <a:r>
              <a:rPr lang="hu-HU" sz="2200" dirty="0" smtClean="0"/>
              <a:t>Alsó-Ausztriai Egészségügyi Ügynökség</a:t>
            </a:r>
            <a:r>
              <a:rPr lang="hu-HU" sz="2200" b="0" dirty="0" smtClean="0">
                <a:solidFill>
                  <a:schemeClr val="tx1"/>
                </a:solidFill>
              </a:rPr>
              <a:t> (NÖ LGA) – </a:t>
            </a:r>
            <a:r>
              <a:rPr lang="hu-HU" sz="2200" dirty="0" smtClean="0"/>
              <a:t>Egészség Határok Nélkül Kezdeményezés</a:t>
            </a:r>
            <a:endParaRPr lang="hu-HU" sz="2200" b="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200" u="sng" dirty="0" smtClean="0"/>
              <a:t>p</a:t>
            </a:r>
            <a:r>
              <a:rPr lang="hu-HU" sz="2200" b="0" u="sng" dirty="0" smtClean="0">
                <a:solidFill>
                  <a:schemeClr val="tx1"/>
                </a:solidFill>
              </a:rPr>
              <a:t>rojektpartner:</a:t>
            </a:r>
            <a:r>
              <a:rPr lang="hu-HU" sz="2200" b="0" dirty="0" smtClean="0">
                <a:solidFill>
                  <a:schemeClr val="tx1"/>
                </a:solidFill>
              </a:rPr>
              <a:t/>
            </a:r>
            <a:br>
              <a:rPr lang="hu-HU" sz="2200" b="0" dirty="0" smtClean="0">
                <a:solidFill>
                  <a:schemeClr val="tx1"/>
                </a:solidFill>
              </a:rPr>
            </a:br>
            <a:r>
              <a:rPr lang="hu-HU" sz="2200" dirty="0"/>
              <a:t>Országos Kórházi </a:t>
            </a:r>
            <a:r>
              <a:rPr lang="hu-HU" sz="2200" dirty="0" smtClean="0"/>
              <a:t>Főigazgatóság</a:t>
            </a:r>
            <a:r>
              <a:rPr lang="de-AT" sz="2200" dirty="0" smtClean="0"/>
              <a:t> (OKFÖ)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u-HU" sz="2200" u="sng" dirty="0" smtClean="0"/>
              <a:t>s</a:t>
            </a:r>
            <a:r>
              <a:rPr lang="hu-HU" sz="2200" b="0" u="sng" dirty="0" smtClean="0">
                <a:solidFill>
                  <a:schemeClr val="tx1"/>
                </a:solidFill>
              </a:rPr>
              <a:t>tratégiai </a:t>
            </a:r>
            <a:r>
              <a:rPr lang="hu-HU" sz="2200" u="sng" dirty="0" smtClean="0"/>
              <a:t>p</a:t>
            </a:r>
            <a:r>
              <a:rPr lang="hu-HU" sz="2200" b="0" u="sng" dirty="0" smtClean="0">
                <a:solidFill>
                  <a:schemeClr val="tx1"/>
                </a:solidFill>
              </a:rPr>
              <a:t>artner:</a:t>
            </a:r>
            <a:r>
              <a:rPr lang="hu-HU" sz="2200" b="0" dirty="0" smtClean="0">
                <a:solidFill>
                  <a:schemeClr val="tx1"/>
                </a:solidFill>
              </a:rPr>
              <a:t/>
            </a:r>
            <a:br>
              <a:rPr lang="hu-HU" sz="2200" b="0" dirty="0" smtClean="0">
                <a:solidFill>
                  <a:schemeClr val="tx1"/>
                </a:solidFill>
              </a:rPr>
            </a:br>
            <a:r>
              <a:rPr lang="hu-HU" sz="2200" b="0" dirty="0" smtClean="0">
                <a:solidFill>
                  <a:schemeClr val="tx1"/>
                </a:solidFill>
              </a:rPr>
              <a:t>Burgenland Tartomány (6. Ügyosztály)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200" u="sng" dirty="0" smtClean="0"/>
              <a:t>p</a:t>
            </a:r>
            <a:r>
              <a:rPr lang="hu-HU" sz="2200" b="0" u="sng" dirty="0" smtClean="0">
                <a:solidFill>
                  <a:schemeClr val="tx1"/>
                </a:solidFill>
              </a:rPr>
              <a:t>rojekt földrajzi lefedettsége (programterület): </a:t>
            </a:r>
            <a:br>
              <a:rPr lang="hu-HU" sz="2200" b="0" u="sng" dirty="0" smtClean="0">
                <a:solidFill>
                  <a:schemeClr val="tx1"/>
                </a:solidFill>
              </a:rPr>
            </a:br>
            <a:r>
              <a:rPr lang="hu-HU" sz="2200" dirty="0" smtClean="0"/>
              <a:t>Alsó-</a:t>
            </a:r>
            <a:r>
              <a:rPr lang="hu-HU" sz="2200" b="0" dirty="0" smtClean="0">
                <a:solidFill>
                  <a:schemeClr val="tx1"/>
                </a:solidFill>
              </a:rPr>
              <a:t>Ausztria – Burgenland – Nyugat-Magyarország</a:t>
            </a:r>
            <a:endParaRPr lang="hu-HU" sz="2200" b="0" u="sng" dirty="0" smtClean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7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3200" b="1" dirty="0" smtClean="0"/>
              <a:t>HEAL NOW – Projektziele/</a:t>
            </a:r>
            <a:r>
              <a:rPr lang="hu-HU" sz="3200" b="1" dirty="0" err="1"/>
              <a:t>p</a:t>
            </a:r>
            <a:r>
              <a:rPr lang="de-AT" sz="3200" b="1" dirty="0" smtClean="0"/>
              <a:t>roje</a:t>
            </a:r>
            <a:r>
              <a:rPr lang="hu-HU" sz="3200" b="1" dirty="0" err="1" smtClean="0"/>
              <a:t>ktcélok</a:t>
            </a:r>
            <a:endParaRPr lang="hu-HU" sz="32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>
          <a:xfrm>
            <a:off x="609601" y="1124744"/>
            <a:ext cx="5471583" cy="528325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b="0" u="sng" dirty="0">
                <a:solidFill>
                  <a:schemeClr val="tx1"/>
                </a:solidFill>
              </a:rPr>
              <a:t>Ü</a:t>
            </a:r>
            <a:r>
              <a:rPr lang="de-AT" sz="2800" b="0" u="sng" dirty="0" smtClean="0">
                <a:solidFill>
                  <a:schemeClr val="tx1"/>
                </a:solidFill>
              </a:rPr>
              <a:t>bergeordnetes Ziel: </a:t>
            </a:r>
            <a:r>
              <a:rPr lang="de-AT" sz="2800" b="0" u="sng" dirty="0">
                <a:solidFill>
                  <a:schemeClr val="tx1"/>
                </a:solidFill>
              </a:rPr>
              <a:t/>
            </a:r>
            <a:br>
              <a:rPr lang="de-AT" sz="2800" b="0" u="sng" dirty="0">
                <a:solidFill>
                  <a:schemeClr val="tx1"/>
                </a:solidFill>
              </a:rPr>
            </a:br>
            <a:r>
              <a:rPr lang="de-AT" sz="2800" b="0" dirty="0" smtClean="0">
                <a:solidFill>
                  <a:schemeClr val="tx1"/>
                </a:solidFill>
              </a:rPr>
              <a:t>besserer Zugang zur Gesundheits-versorgung für die lokale Bevölkerung durch Aufbau eines bilateralen Gesundheitsnetzwerkes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b="0" u="sng" dirty="0" smtClean="0">
                <a:solidFill>
                  <a:schemeClr val="tx1"/>
                </a:solidFill>
              </a:rPr>
              <a:t>Spezifische Projektziele: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de-AT" sz="2800" dirty="0" smtClean="0">
                <a:solidFill>
                  <a:schemeClr val="tx1"/>
                </a:solidFill>
              </a:rPr>
              <a:t>Krankenhauskooperation im Bereich der Pathologie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de-AT" sz="2800" dirty="0"/>
              <a:t>Erarbeitung einer „Kooperationsagenda 2030“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de-AT" sz="2800" dirty="0" smtClean="0"/>
              <a:t>Ausarbeitung </a:t>
            </a:r>
            <a:r>
              <a:rPr lang="de-AT" sz="2800" dirty="0"/>
              <a:t>eines bilateralen Rettungsvertrages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de-AT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AT" sz="2800" b="0" dirty="0" smtClean="0">
                <a:solidFill>
                  <a:schemeClr val="tx1"/>
                </a:solidFill>
              </a:rPr>
              <a:t>Langfristigkeit und Nachhaltigkeit des Projektes steht im Mittelpunkt</a:t>
            </a:r>
            <a:endParaRPr lang="de-AT" sz="2800" b="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AT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6288021" y="994074"/>
            <a:ext cx="5472000" cy="54139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u="sng" dirty="0"/>
              <a:t>á</a:t>
            </a:r>
            <a:r>
              <a:rPr lang="hu-HU" sz="2200" u="sng" dirty="0" smtClean="0"/>
              <a:t>tfogó célkitűzés</a:t>
            </a:r>
            <a:r>
              <a:rPr lang="de-AT" sz="2200" b="0" u="sng" dirty="0" smtClean="0">
                <a:solidFill>
                  <a:schemeClr val="tx1"/>
                </a:solidFill>
              </a:rPr>
              <a:t>:</a:t>
            </a:r>
            <a:br>
              <a:rPr lang="de-AT" sz="2200" b="0" u="sng" dirty="0" smtClean="0">
                <a:solidFill>
                  <a:schemeClr val="tx1"/>
                </a:solidFill>
              </a:rPr>
            </a:br>
            <a:r>
              <a:rPr lang="hu-HU" sz="2200" b="0" dirty="0" smtClean="0">
                <a:solidFill>
                  <a:schemeClr val="tx1"/>
                </a:solidFill>
              </a:rPr>
              <a:t>a helyi lakosság jobb hozzáférése az egészségügyi szolgáltatásokhoz bilaterális </a:t>
            </a:r>
            <a:r>
              <a:rPr lang="hu-HU" sz="2200" b="0" dirty="0" err="1" smtClean="0">
                <a:solidFill>
                  <a:schemeClr val="tx1"/>
                </a:solidFill>
              </a:rPr>
              <a:t>hálózatosodás</a:t>
            </a:r>
            <a:r>
              <a:rPr lang="hu-HU" sz="2200" b="0" dirty="0" smtClean="0">
                <a:solidFill>
                  <a:schemeClr val="tx1"/>
                </a:solidFill>
              </a:rPr>
              <a:t> révén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200" b="0" u="sng" dirty="0" err="1" smtClean="0">
                <a:solidFill>
                  <a:schemeClr val="tx1"/>
                </a:solidFill>
              </a:rPr>
              <a:t>specifi</a:t>
            </a:r>
            <a:r>
              <a:rPr lang="hu-HU" sz="2200" b="0" u="sng" dirty="0" err="1" smtClean="0">
                <a:solidFill>
                  <a:schemeClr val="tx1"/>
                </a:solidFill>
              </a:rPr>
              <a:t>kus</a:t>
            </a:r>
            <a:r>
              <a:rPr lang="de-AT" sz="2200" b="0" u="sng" dirty="0" smtClean="0">
                <a:solidFill>
                  <a:schemeClr val="tx1"/>
                </a:solidFill>
              </a:rPr>
              <a:t> </a:t>
            </a:r>
            <a:r>
              <a:rPr lang="de-AT" sz="2200" b="0" u="sng" dirty="0" err="1" smtClean="0">
                <a:solidFill>
                  <a:schemeClr val="tx1"/>
                </a:solidFill>
              </a:rPr>
              <a:t>proje</a:t>
            </a:r>
            <a:r>
              <a:rPr lang="hu-HU" sz="2200" b="0" u="sng" dirty="0" smtClean="0">
                <a:solidFill>
                  <a:schemeClr val="tx1"/>
                </a:solidFill>
              </a:rPr>
              <a:t>k</a:t>
            </a:r>
            <a:r>
              <a:rPr lang="de-AT" sz="2200" b="0" u="sng" dirty="0" smtClean="0">
                <a:solidFill>
                  <a:schemeClr val="tx1"/>
                </a:solidFill>
              </a:rPr>
              <a:t>t</a:t>
            </a:r>
            <a:r>
              <a:rPr lang="hu-HU" sz="2200" b="0" u="sng" dirty="0" smtClean="0">
                <a:solidFill>
                  <a:schemeClr val="tx1"/>
                </a:solidFill>
              </a:rPr>
              <a:t>célok</a:t>
            </a:r>
            <a:r>
              <a:rPr lang="de-AT" sz="2200" b="0" u="sng" dirty="0" smtClean="0">
                <a:solidFill>
                  <a:schemeClr val="tx1"/>
                </a:solidFill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200" dirty="0" smtClean="0"/>
              <a:t>intézményközi patológiai együttműködés</a:t>
            </a:r>
            <a:endParaRPr lang="de-AT" sz="2200" dirty="0" smtClean="0"/>
          </a:p>
          <a:p>
            <a:pPr marL="1085850" lvl="1" indent="-342900"/>
            <a:r>
              <a:rPr lang="hu-HU" sz="2200" b="0" dirty="0" smtClean="0">
                <a:solidFill>
                  <a:schemeClr val="tx1"/>
                </a:solidFill>
              </a:rPr>
              <a:t>„Együttműködési</a:t>
            </a:r>
            <a:r>
              <a:rPr lang="de-AT" sz="2200" b="0" dirty="0" smtClean="0">
                <a:solidFill>
                  <a:schemeClr val="tx1"/>
                </a:solidFill>
              </a:rPr>
              <a:t> </a:t>
            </a:r>
            <a:r>
              <a:rPr lang="hu-HU" sz="2200" dirty="0" smtClean="0"/>
              <a:t>Stratégia </a:t>
            </a:r>
            <a:r>
              <a:rPr lang="de-AT" sz="2200" b="0" dirty="0" smtClean="0">
                <a:solidFill>
                  <a:schemeClr val="tx1"/>
                </a:solidFill>
              </a:rPr>
              <a:t>2030“</a:t>
            </a:r>
            <a:r>
              <a:rPr lang="hu-HU" sz="2200" b="0" dirty="0" smtClean="0">
                <a:solidFill>
                  <a:schemeClr val="tx1"/>
                </a:solidFill>
              </a:rPr>
              <a:t> kidolgozása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hu-HU" sz="2200" dirty="0"/>
              <a:t>b</a:t>
            </a:r>
            <a:r>
              <a:rPr lang="hu-HU" sz="2200" dirty="0" smtClean="0"/>
              <a:t>ilaterális sürgősségi egyezmény tervezetének kidolgozása</a:t>
            </a:r>
            <a:endParaRPr lang="de-AT" sz="2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200" dirty="0"/>
              <a:t>k</a:t>
            </a:r>
            <a:r>
              <a:rPr lang="hu-HU" sz="2200" dirty="0" smtClean="0"/>
              <a:t>özéppontban: </a:t>
            </a:r>
            <a:r>
              <a:rPr lang="hu-HU" sz="2200" b="0" dirty="0" smtClean="0">
                <a:solidFill>
                  <a:schemeClr val="tx1"/>
                </a:solidFill>
              </a:rPr>
              <a:t>hosszú távú orientáció és fenntarthatóság</a:t>
            </a:r>
            <a:endParaRPr lang="de-AT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b="0" u="sng" dirty="0">
              <a:solidFill>
                <a:schemeClr val="tx1"/>
              </a:solidFill>
            </a:endParaRPr>
          </a:p>
        </p:txBody>
      </p:sp>
      <p:pic>
        <p:nvPicPr>
          <p:cNvPr id="5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5726502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5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360" y="2132856"/>
            <a:ext cx="11089232" cy="129614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de-AT" dirty="0" smtClean="0"/>
              <a:t>Danke für Ihre Aufmerksamkeit</a:t>
            </a:r>
            <a:r>
              <a:rPr lang="hu-HU" dirty="0" smtClean="0"/>
              <a:t>!</a:t>
            </a:r>
            <a:br>
              <a:rPr lang="hu-HU" dirty="0" smtClean="0"/>
            </a:br>
            <a:r>
              <a:rPr lang="hu-HU" dirty="0" smtClean="0"/>
              <a:t>Köszönjük a figyelmet!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nl-BE" sz="2000" dirty="0"/>
              <a:t/>
            </a:r>
            <a:br>
              <a:rPr lang="nl-BE" sz="2000" dirty="0"/>
            </a:br>
            <a:endParaRPr lang="nl-NL" sz="2000" dirty="0"/>
          </a:p>
        </p:txBody>
      </p:sp>
      <p:pic>
        <p:nvPicPr>
          <p:cNvPr id="4" name="Grafik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88" y="325289"/>
            <a:ext cx="2705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Grafik 1" descr="image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150" y="269494"/>
            <a:ext cx="1547896" cy="121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ik 3" descr="image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8" y="5624533"/>
            <a:ext cx="16954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Grafik 4" descr="image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379" y="5229200"/>
            <a:ext cx="1547242" cy="121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182" y="5624533"/>
            <a:ext cx="1891237" cy="54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8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p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ON_project" id="{D566045A-B5EE-4175-80AB-788B31C08BC2}" vid="{F84AA13F-568C-44F3-B479-C6A9A114AE49}"/>
    </a:ext>
  </a:extLst>
</a:theme>
</file>

<file path=ppt/theme/theme2.xml><?xml version="1.0" encoding="utf-8"?>
<a:theme xmlns:a="http://schemas.openxmlformats.org/drawingml/2006/main" name="IM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ON_project" id="{D566045A-B5EE-4175-80AB-788B31C08BC2}" vid="{8A8BA56D-941A-4829-984E-DE6AE4C8B7C7}"/>
    </a:ext>
  </a:extLst>
</a:theme>
</file>

<file path=ppt/theme/theme3.xml><?xml version="1.0" encoding="utf-8"?>
<a:theme xmlns:a="http://schemas.openxmlformats.org/drawingml/2006/main" name="BLOCK page 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ON_project" id="{D566045A-B5EE-4175-80AB-788B31C08BC2}" vid="{3B69396B-88D0-48A1-A56D-80135871358D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INNOVATION_project</Template>
  <TotalTime>0</TotalTime>
  <Words>440</Words>
  <Application>Microsoft Office PowerPoint</Application>
  <PresentationFormat>Breitbild</PresentationFormat>
  <Paragraphs>54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CONTENT page</vt:lpstr>
      <vt:lpstr>IMAGE</vt:lpstr>
      <vt:lpstr>BLOCK page </vt:lpstr>
      <vt:lpstr>  HEAL NOW Project ”Mid-term Konferenz“ Donnerstag, 24. März 2022 2022. március 24. csütörtök  Florian LOCHNER &amp; Ferenc WEIGL    </vt:lpstr>
      <vt:lpstr>HEAL NOW – Ausgangssituation/Kiindulópont</vt:lpstr>
      <vt:lpstr>HEAL NOW – Projektüberblick/projekt áttekintése</vt:lpstr>
      <vt:lpstr>HEAL NOW – Projektpartner/projektpartnerek</vt:lpstr>
      <vt:lpstr>HEAL NOW – Projektziele/projektcélok</vt:lpstr>
      <vt:lpstr>  Danke für Ihre Aufmerksamkeit! Köszönjük a figyelmet!   </vt:lpstr>
    </vt:vector>
  </TitlesOfParts>
  <Company>NovaData 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Joyce de Laat</dc:creator>
  <cp:lastModifiedBy>Lochner Florian, Healthacross</cp:lastModifiedBy>
  <cp:revision>274</cp:revision>
  <dcterms:created xsi:type="dcterms:W3CDTF">2016-05-31T12:48:28Z</dcterms:created>
  <dcterms:modified xsi:type="dcterms:W3CDTF">2022-03-24T12:39:13Z</dcterms:modified>
</cp:coreProperties>
</file>