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61" r:id="rId1"/>
  </p:sldMasterIdLst>
  <p:notesMasterIdLst>
    <p:notesMasterId r:id="rId4"/>
  </p:notesMasterIdLst>
  <p:sldIdLst>
    <p:sldId id="295" r:id="rId2"/>
    <p:sldId id="297" r:id="rId3"/>
  </p:sldIdLst>
  <p:sldSz cx="9144000" cy="6858000" type="screen4x3"/>
  <p:notesSz cx="6797675" cy="992663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 horzBarState="maximized">
    <p:restoredLeft sz="34587" autoAdjust="0"/>
    <p:restoredTop sz="94660" autoAdjust="0"/>
  </p:normalViewPr>
  <p:slideViewPr>
    <p:cSldViewPr snapToGrid="0">
      <p:cViewPr varScale="1">
        <p:scale>
          <a:sx n="115" d="100"/>
          <a:sy n="115" d="100"/>
        </p:scale>
        <p:origin x="1164" y="11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468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AT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79BDE10-0459-480F-9CB6-5A675161AE86}" type="datetimeFigureOut">
              <a:rPr lang="de-AT" smtClean="0"/>
              <a:pPr/>
              <a:t>06.08.2019</a:t>
            </a:fld>
            <a:endParaRPr lang="de-AT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1166813" y="1241425"/>
            <a:ext cx="4464050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AT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AT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C9C6D98-7501-44F6-937D-3DB2386DF7D9}" type="slidenum">
              <a:rPr lang="de-AT" smtClean="0"/>
              <a:pPr/>
              <a:t>‹#›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313935427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jpe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42900" y="4960137"/>
            <a:ext cx="5829300" cy="1463040"/>
          </a:xfrm>
        </p:spPr>
        <p:txBody>
          <a:bodyPr anchor="ctr">
            <a:normAutofit/>
          </a:bodyPr>
          <a:lstStyle>
            <a:lvl1pPr algn="r">
              <a:defRPr sz="4400" spc="200" baseline="0"/>
            </a:lvl1pPr>
          </a:lstStyle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457950" y="4960137"/>
            <a:ext cx="2400300" cy="1463040"/>
          </a:xfrm>
        </p:spPr>
        <p:txBody>
          <a:bodyPr lIns="91440" rIns="91440" anchor="ctr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6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 algn="ctr">
              <a:buNone/>
              <a:defRPr sz="1600"/>
            </a:lvl2pPr>
            <a:lvl3pPr marL="914400" indent="0" algn="ctr">
              <a:buNone/>
              <a:defRPr sz="16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 dirty="0"/>
              <a:t>Formatvorlage des Untertitelmasters durch Klicken bearbeiten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/>
            </a:lvl1pPr>
          </a:lstStyle>
          <a:p>
            <a:fld id="{088CD3B7-219F-4CD3-BDA7-F013F13ABE47}" type="datetime1">
              <a:rPr lang="en-US" smtClean="0"/>
              <a:pPr/>
              <a:t>8/6/2019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2" name="Straight Connector 11"/>
          <p:cNvCxnSpPr/>
          <p:nvPr/>
        </p:nvCxnSpPr>
        <p:spPr>
          <a:xfrm flipV="1">
            <a:off x="6290132" y="5264106"/>
            <a:ext cx="0" cy="914400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Grafik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6070600"/>
            <a:ext cx="3530600" cy="787400"/>
          </a:xfrm>
          <a:prstGeom prst="rect">
            <a:avLst/>
          </a:prstGeom>
        </p:spPr>
      </p:pic>
      <p:pic>
        <p:nvPicPr>
          <p:cNvPr id="10" name="Grafik 9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51865" y="92020"/>
            <a:ext cx="2296971" cy="7852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25798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B95169-BC90-46F7-9AC5-61A6536E135E}" type="datetime1">
              <a:rPr lang="en-US" smtClean="0"/>
              <a:pPr/>
              <a:t>8/6/2019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861753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762000"/>
            <a:ext cx="1971675" cy="5410200"/>
          </a:xfrm>
        </p:spPr>
        <p:txBody>
          <a:bodyPr vert="eaVert" lIns="45720" tIns="91440" rIns="45720" bIns="91440"/>
          <a:lstStyle/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42951" y="762000"/>
            <a:ext cx="5686425" cy="5410200"/>
          </a:xfrm>
        </p:spPr>
        <p:txBody>
          <a:bodyPr vert="eaVert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0466F3-D2F1-4C96-B5D2-A0B6C0C7AE6F}" type="datetime1">
              <a:rPr lang="en-US" smtClean="0"/>
              <a:pPr/>
              <a:t>8/6/2019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 rot="5400000" flipV="1">
            <a:off x="7543800" y="173563"/>
            <a:ext cx="0" cy="685800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889402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 algn="ctr">
              <a:defRPr sz="3200">
                <a:latin typeface="Calibri" panose="020F0502020204030204" pitchFamily="34" charset="0"/>
              </a:defRPr>
            </a:lvl1pPr>
          </a:lstStyle>
          <a:p>
            <a:r>
              <a:rPr lang="de-DE" dirty="0"/>
              <a:t>Titelmasterformat durch Klicken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  <a:lvl2pPr>
              <a:defRPr>
                <a:latin typeface="Calibri" panose="020F0502020204030204" pitchFamily="34" charset="0"/>
              </a:defRPr>
            </a:lvl2pPr>
            <a:lvl3pPr>
              <a:defRPr>
                <a:latin typeface="Calibri" panose="020F0502020204030204" pitchFamily="34" charset="0"/>
              </a:defRPr>
            </a:lvl3pPr>
            <a:lvl4pPr>
              <a:defRPr>
                <a:latin typeface="Calibri" panose="020F0502020204030204" pitchFamily="34" charset="0"/>
              </a:defRPr>
            </a:lvl4pPr>
            <a:lvl5pPr>
              <a:defRPr>
                <a:latin typeface="Calibri" panose="020F0502020204030204" pitchFamily="34" charset="0"/>
              </a:defRPr>
            </a:lvl5pPr>
          </a:lstStyle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AD62EA-FBC9-4112-A365-2517D2120E8B}" type="datetime1">
              <a:rPr lang="en-US" smtClean="0"/>
              <a:pPr/>
              <a:t>8/6/2019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8" name="Grafik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6070600"/>
            <a:ext cx="3530600" cy="787400"/>
          </a:xfrm>
          <a:prstGeom prst="rect">
            <a:avLst/>
          </a:prstGeom>
        </p:spPr>
      </p:pic>
      <p:pic>
        <p:nvPicPr>
          <p:cNvPr id="9" name="Grafik 8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20739"/>
            <a:ext cx="2158409" cy="2265261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Grafik 9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51865" y="92020"/>
            <a:ext cx="2296971" cy="7852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51423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4960137"/>
            <a:ext cx="5829300" cy="1463040"/>
          </a:xfrm>
        </p:spPr>
        <p:txBody>
          <a:bodyPr anchor="ctr">
            <a:normAutofit/>
          </a:bodyPr>
          <a:lstStyle>
            <a:lvl1pPr algn="r">
              <a:defRPr sz="4400" b="0" spc="200" baseline="0"/>
            </a:lvl1pPr>
          </a:lstStyle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457950" y="4960137"/>
            <a:ext cx="24003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6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3C63EE-D73A-4C2D-8F2B-4C936340AE6A}" type="datetime1">
              <a:rPr lang="en-US" smtClean="0"/>
              <a:pPr/>
              <a:t>8/6/2019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0"/>
            <a:ext cx="9144000" cy="4572000"/>
          </a:xfrm>
          <a:prstGeom prst="rect">
            <a:avLst/>
          </a:prstGeom>
          <a:blipFill dpi="0" rotWithShape="1">
            <a:blip r:embed="rId2" cstate="print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tile tx="-165100" ty="-76200" sx="35000" sy="35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12" name="Straight Connector 11"/>
          <p:cNvCxnSpPr/>
          <p:nvPr/>
        </p:nvCxnSpPr>
        <p:spPr>
          <a:xfrm flipV="1">
            <a:off x="6290132" y="5264106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Grafik 12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51865" y="92020"/>
            <a:ext cx="2296971" cy="7852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81416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8096" y="585216"/>
            <a:ext cx="7290054" cy="1499616"/>
          </a:xfrm>
        </p:spPr>
        <p:txBody>
          <a:bodyPr/>
          <a:lstStyle/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8096" y="2286000"/>
            <a:ext cx="3566160" cy="4023360"/>
          </a:xfrm>
        </p:spPr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91990" y="2286000"/>
            <a:ext cx="3566160" cy="4023360"/>
          </a:xfrm>
        </p:spPr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84392E-CAA6-406D-8C68-7BE3D38A63A6}" type="datetime1">
              <a:rPr lang="en-US" smtClean="0"/>
              <a:pPr/>
              <a:t>8/6/2019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8" name="Grafik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51865" y="92020"/>
            <a:ext cx="2296971" cy="7852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16950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768096" y="585216"/>
            <a:ext cx="7290054" cy="1499616"/>
          </a:xfrm>
        </p:spPr>
        <p:txBody>
          <a:bodyPr/>
          <a:lstStyle/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8096" y="2179636"/>
            <a:ext cx="356616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2200" b="0" cap="none" baseline="0">
                <a:solidFill>
                  <a:schemeClr val="accent2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68096" y="2967788"/>
            <a:ext cx="3566160" cy="3341572"/>
          </a:xfrm>
        </p:spPr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91990" y="2179636"/>
            <a:ext cx="356616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2200" b="0" kern="1200" cap="none" baseline="0" dirty="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None/>
            </a:pPr>
            <a:r>
              <a:rPr lang="de-DE"/>
              <a:t>Textmasterformat bearbeiten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491990" y="2967788"/>
            <a:ext cx="3566160" cy="3341572"/>
          </a:xfrm>
        </p:spPr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C569D8-D85D-4C55-A50A-398CB5FE870E}" type="datetime1">
              <a:rPr lang="en-US" smtClean="0"/>
              <a:pPr/>
              <a:t>8/6/2019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1" name="Grafik 1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51865" y="92020"/>
            <a:ext cx="2296971" cy="7852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68781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257AE0-6DB7-4DEE-9204-503F5DBC705D}" type="datetime1">
              <a:rPr lang="en-US" smtClean="0"/>
              <a:pPr/>
              <a:t>8/6/2019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6" name="Grafik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51865" y="92020"/>
            <a:ext cx="2296971" cy="7852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14291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0F4081-8ADB-4F40-AF5C-1A64AB5C577B}" type="datetime1">
              <a:rPr lang="en-US" smtClean="0"/>
              <a:pPr/>
              <a:t>8/6/2019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5" name="Grafik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51865" y="92020"/>
            <a:ext cx="2296971" cy="7852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37316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768096" y="471509"/>
            <a:ext cx="3291840" cy="1737360"/>
          </a:xfrm>
        </p:spPr>
        <p:txBody>
          <a:bodyPr>
            <a:noAutofit/>
          </a:bodyPr>
          <a:lstStyle>
            <a:lvl1pPr>
              <a:lnSpc>
                <a:spcPct val="80000"/>
              </a:lnSpc>
              <a:defRPr sz="3600"/>
            </a:lvl1pPr>
          </a:lstStyle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86250" y="822960"/>
            <a:ext cx="4258818" cy="5184648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6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8096" y="2257506"/>
            <a:ext cx="3291840" cy="3762294"/>
          </a:xfrm>
        </p:spPr>
        <p:txBody>
          <a:bodyPr lIns="91440" rIns="91440">
            <a:normAutofit/>
          </a:bodyPr>
          <a:lstStyle>
            <a:lvl1pPr marL="0" indent="0">
              <a:lnSpc>
                <a:spcPct val="108000"/>
              </a:lnSpc>
              <a:spcBef>
                <a:spcPts val="6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A8FEB0-53ED-4430-9780-7CC0CECC6BDE}" type="datetime1">
              <a:rPr lang="en-US" smtClean="0"/>
              <a:pPr/>
              <a:t>8/6/2019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915780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4960138"/>
            <a:ext cx="5829300" cy="1463040"/>
          </a:xfrm>
        </p:spPr>
        <p:txBody>
          <a:bodyPr anchor="ctr">
            <a:normAutofit/>
          </a:bodyPr>
          <a:lstStyle>
            <a:lvl1pPr algn="r">
              <a:defRPr sz="4400" spc="200" baseline="0"/>
            </a:lvl1pPr>
          </a:lstStyle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-1"/>
            <a:ext cx="9141714" cy="4572000"/>
          </a:xfrm>
          <a:solidFill>
            <a:schemeClr val="accent2">
              <a:lumMod val="60000"/>
              <a:lumOff val="40000"/>
            </a:schemeClr>
          </a:solidFill>
        </p:spPr>
        <p:txBody>
          <a:bodyPr lIns="457200" tIns="365760"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de-DE"/>
              <a:t>Bild durch Klicken auf Symbol hinzufügen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457950" y="4960138"/>
            <a:ext cx="24003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6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254F26-6CF3-4E86-A4C0-0D2AF096A561}" type="datetime1">
              <a:rPr lang="en-US" smtClean="0"/>
              <a:pPr/>
              <a:t>8/6/2019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7E5644-1E61-4311-A31E-84CB9C7AA8A9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6290132" y="5264106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Grafik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51865" y="92020"/>
            <a:ext cx="2296971" cy="7852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59652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68096" y="585216"/>
            <a:ext cx="7290054" cy="14996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8096" y="2286000"/>
            <a:ext cx="7290055" cy="4023360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8097" y="6470704"/>
            <a:ext cx="1615607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0EC4B403-2944-43F1-B324-1852A436B22A}" type="datetime1">
              <a:rPr lang="en-US" smtClean="0"/>
              <a:pPr/>
              <a:t>8/6/2019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32200" y="6470704"/>
            <a:ext cx="4426094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baseline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128000" y="6470704"/>
            <a:ext cx="73025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571500" y="826324"/>
            <a:ext cx="0" cy="914400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Grafik 8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51865" y="92020"/>
            <a:ext cx="2296971" cy="7852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38647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</p:sldLayoutIdLst>
  <p:hf hdr="0" ftr="0" dt="0"/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sz="4400" kern="1200" cap="all" spc="100" baseline="0">
          <a:solidFill>
            <a:schemeClr val="tx1">
              <a:lumMod val="95000"/>
              <a:lumOff val="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2"/>
        </a:buClr>
        <a:buSzPct val="100000"/>
        <a:buFont typeface="Tw Cen MT" panose="020B0602020104020603" pitchFamily="34" charset="0"/>
        <a:buChar char=" 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26517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4480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59436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77724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91440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1060704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1216152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13624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1</a:t>
            </a:fld>
            <a:endParaRPr lang="en-US" dirty="0"/>
          </a:p>
        </p:txBody>
      </p:sp>
      <p:sp>
        <p:nvSpPr>
          <p:cNvPr id="6" name="Titel 1"/>
          <p:cNvSpPr>
            <a:spLocks noGrp="1"/>
          </p:cNvSpPr>
          <p:nvPr>
            <p:ph type="title"/>
          </p:nvPr>
        </p:nvSpPr>
        <p:spPr>
          <a:xfrm>
            <a:off x="399011" y="2294313"/>
            <a:ext cx="8459239" cy="1978429"/>
          </a:xfrm>
        </p:spPr>
        <p:txBody>
          <a:bodyPr>
            <a:normAutofit fontScale="90000"/>
          </a:bodyPr>
          <a:lstStyle/>
          <a:p>
            <a:r>
              <a:rPr lang="hu-HU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ConnReg</a:t>
            </a:r>
            <a:r>
              <a:rPr lang="hu-HU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AT-HU hálózati résztvevői </a:t>
            </a:r>
            <a:r>
              <a:rPr lang="hu-HU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térkép</a:t>
            </a:r>
            <a:br>
              <a:rPr lang="hu-HU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hu-HU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br>
              <a:rPr lang="hu-HU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hu-HU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ConnReg</a:t>
            </a:r>
            <a:r>
              <a:rPr lang="hu-HU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hu-HU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AT-HU </a:t>
            </a:r>
            <a:r>
              <a:rPr lang="hu-HU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Akteurslandkarte</a:t>
            </a:r>
            <a:endParaRPr lang="de-AT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874964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33" y="6828"/>
            <a:ext cx="2093568" cy="2261726"/>
          </a:xfrm>
          <a:prstGeom prst="rect">
            <a:avLst/>
          </a:prstGeom>
        </p:spPr>
      </p:pic>
      <p:pic>
        <p:nvPicPr>
          <p:cNvPr id="21" name="Kép 2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35012"/>
            <a:ext cx="9092435" cy="5956311"/>
          </a:xfrm>
          <a:prstGeom prst="rect">
            <a:avLst/>
          </a:prstGeom>
        </p:spPr>
      </p:pic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2</a:t>
            </a:fld>
            <a:endParaRPr lang="en-US" dirty="0"/>
          </a:p>
        </p:txBody>
      </p:sp>
      <p:sp>
        <p:nvSpPr>
          <p:cNvPr id="5" name="Folyamatábra: Bekötés 4"/>
          <p:cNvSpPr/>
          <p:nvPr/>
        </p:nvSpPr>
        <p:spPr bwMode="auto">
          <a:xfrm>
            <a:off x="4501912" y="2424157"/>
            <a:ext cx="108012" cy="108000"/>
          </a:xfrm>
          <a:prstGeom prst="flowChartConnector">
            <a:avLst/>
          </a:prstGeom>
          <a:solidFill>
            <a:srgbClr val="FFFF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8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hu-HU" sz="4000" b="1" i="0" u="none" strike="noStrike" kern="1200" cap="none" spc="0" normalizeH="0" baseline="0" noProof="0" smtClean="0">
              <a:ln>
                <a:noFill/>
              </a:ln>
              <a:solidFill>
                <a:srgbClr val="B82F04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ahoma" pitchFamily="34" charset="0"/>
              <a:ea typeface="+mn-ea"/>
              <a:cs typeface="+mn-cs"/>
            </a:endParaRPr>
          </a:p>
        </p:txBody>
      </p:sp>
      <p:sp>
        <p:nvSpPr>
          <p:cNvPr id="6" name="Folyamatábra: Bekötés 5"/>
          <p:cNvSpPr/>
          <p:nvPr/>
        </p:nvSpPr>
        <p:spPr bwMode="auto">
          <a:xfrm>
            <a:off x="4212357" y="2811476"/>
            <a:ext cx="108000" cy="108000"/>
          </a:xfrm>
          <a:prstGeom prst="flowChartConnector">
            <a:avLst/>
          </a:prstGeom>
          <a:solidFill>
            <a:srgbClr val="FFFF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8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hu-HU" sz="4000" b="1" i="0" u="none" strike="noStrike" kern="1200" cap="none" spc="0" normalizeH="0" baseline="0" noProof="0" smtClean="0">
              <a:ln>
                <a:noFill/>
              </a:ln>
              <a:solidFill>
                <a:srgbClr val="B82F04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ahoma" pitchFamily="34" charset="0"/>
              <a:ea typeface="+mn-ea"/>
              <a:cs typeface="+mn-cs"/>
            </a:endParaRPr>
          </a:p>
        </p:txBody>
      </p:sp>
      <p:sp>
        <p:nvSpPr>
          <p:cNvPr id="7" name="Folyamatábra: Bekötés 6"/>
          <p:cNvSpPr/>
          <p:nvPr/>
        </p:nvSpPr>
        <p:spPr bwMode="auto">
          <a:xfrm>
            <a:off x="4555924" y="3698561"/>
            <a:ext cx="108000" cy="108000"/>
          </a:xfrm>
          <a:prstGeom prst="flowChartConnector">
            <a:avLst/>
          </a:prstGeom>
          <a:solidFill>
            <a:srgbClr val="FFFF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8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hu-HU" sz="4000" b="1" i="0" u="none" strike="noStrike" kern="1200" cap="none" spc="0" normalizeH="0" baseline="0" noProof="0" smtClean="0">
              <a:ln>
                <a:noFill/>
              </a:ln>
              <a:solidFill>
                <a:srgbClr val="B82F04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ahoma" pitchFamily="34" charset="0"/>
              <a:ea typeface="+mn-ea"/>
              <a:cs typeface="+mn-cs"/>
            </a:endParaRPr>
          </a:p>
        </p:txBody>
      </p:sp>
      <p:sp>
        <p:nvSpPr>
          <p:cNvPr id="8" name="Folyamatábra: Bekötés 7"/>
          <p:cNvSpPr/>
          <p:nvPr/>
        </p:nvSpPr>
        <p:spPr bwMode="auto">
          <a:xfrm>
            <a:off x="3827424" y="4243010"/>
            <a:ext cx="108000" cy="108000"/>
          </a:xfrm>
          <a:prstGeom prst="flowChartConnector">
            <a:avLst/>
          </a:prstGeom>
          <a:solidFill>
            <a:srgbClr val="FFFF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8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hu-HU" sz="4000" b="1" i="0" u="none" strike="noStrike" kern="1200" cap="none" spc="0" normalizeH="0" baseline="0" noProof="0" smtClean="0">
              <a:ln>
                <a:noFill/>
              </a:ln>
              <a:solidFill>
                <a:srgbClr val="B82F04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ahoma" pitchFamily="34" charset="0"/>
              <a:ea typeface="+mn-ea"/>
              <a:cs typeface="+mn-cs"/>
            </a:endParaRPr>
          </a:p>
        </p:txBody>
      </p:sp>
      <p:sp>
        <p:nvSpPr>
          <p:cNvPr id="9" name="Folyamatábra: Bekötés 8"/>
          <p:cNvSpPr/>
          <p:nvPr/>
        </p:nvSpPr>
        <p:spPr bwMode="auto">
          <a:xfrm>
            <a:off x="7732500" y="3750194"/>
            <a:ext cx="108000" cy="108000"/>
          </a:xfrm>
          <a:prstGeom prst="flowChartConnector">
            <a:avLst/>
          </a:prstGeom>
          <a:solidFill>
            <a:srgbClr val="FFFF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8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hu-HU" sz="4000" b="1" i="0" u="none" strike="noStrike" kern="1200" cap="none" spc="0" normalizeH="0" baseline="0" noProof="0" smtClean="0">
              <a:ln>
                <a:noFill/>
              </a:ln>
              <a:solidFill>
                <a:srgbClr val="B82F04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ahoma" pitchFamily="34" charset="0"/>
              <a:ea typeface="+mn-ea"/>
              <a:cs typeface="+mn-cs"/>
            </a:endParaRPr>
          </a:p>
        </p:txBody>
      </p:sp>
      <p:sp>
        <p:nvSpPr>
          <p:cNvPr id="10" name="Folyamatábra: Bekötés 9"/>
          <p:cNvSpPr/>
          <p:nvPr/>
        </p:nvSpPr>
        <p:spPr bwMode="auto">
          <a:xfrm>
            <a:off x="5695643" y="3523861"/>
            <a:ext cx="108000" cy="108000"/>
          </a:xfrm>
          <a:prstGeom prst="flowChartConnector">
            <a:avLst/>
          </a:prstGeom>
          <a:solidFill>
            <a:srgbClr val="FFFF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8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hu-HU" sz="4000" b="1" i="0" u="none" strike="noStrike" kern="1200" cap="none" spc="0" normalizeH="0" baseline="0" noProof="0" smtClean="0">
              <a:ln>
                <a:noFill/>
              </a:ln>
              <a:solidFill>
                <a:srgbClr val="B82F04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ahoma" pitchFamily="34" charset="0"/>
              <a:ea typeface="+mn-ea"/>
              <a:cs typeface="+mn-cs"/>
            </a:endParaRPr>
          </a:p>
        </p:txBody>
      </p:sp>
      <p:sp>
        <p:nvSpPr>
          <p:cNvPr id="11" name="Folyamatábra: Bekötés 10"/>
          <p:cNvSpPr/>
          <p:nvPr/>
        </p:nvSpPr>
        <p:spPr bwMode="auto">
          <a:xfrm>
            <a:off x="4586055" y="4717355"/>
            <a:ext cx="108000" cy="108000"/>
          </a:xfrm>
          <a:prstGeom prst="flowChartConnector">
            <a:avLst/>
          </a:prstGeom>
          <a:solidFill>
            <a:srgbClr val="FFFF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8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hu-HU" sz="4000" b="1" i="0" u="none" strike="noStrike" kern="1200" cap="none" spc="0" normalizeH="0" baseline="0" noProof="0" smtClean="0">
              <a:ln>
                <a:noFill/>
              </a:ln>
              <a:solidFill>
                <a:srgbClr val="B82F04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ahoma" pitchFamily="34" charset="0"/>
              <a:ea typeface="+mn-ea"/>
              <a:cs typeface="+mn-cs"/>
            </a:endParaRPr>
          </a:p>
        </p:txBody>
      </p:sp>
      <p:sp>
        <p:nvSpPr>
          <p:cNvPr id="12" name="Folyamatábra: Bekötés 11"/>
          <p:cNvSpPr/>
          <p:nvPr/>
        </p:nvSpPr>
        <p:spPr bwMode="auto">
          <a:xfrm>
            <a:off x="5078439" y="5084127"/>
            <a:ext cx="108000" cy="108000"/>
          </a:xfrm>
          <a:prstGeom prst="flowChartConnector">
            <a:avLst/>
          </a:prstGeom>
          <a:solidFill>
            <a:srgbClr val="FFFF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8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hu-HU" sz="4000" b="1" i="0" u="none" strike="noStrike" kern="1200" cap="none" spc="0" normalizeH="0" baseline="0" noProof="0" smtClean="0">
              <a:ln>
                <a:noFill/>
              </a:ln>
              <a:solidFill>
                <a:srgbClr val="B82F04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ahoma" pitchFamily="34" charset="0"/>
              <a:ea typeface="+mn-ea"/>
              <a:cs typeface="+mn-cs"/>
            </a:endParaRPr>
          </a:p>
        </p:txBody>
      </p:sp>
      <p:sp>
        <p:nvSpPr>
          <p:cNvPr id="13" name="AutoShape 7"/>
          <p:cNvSpPr>
            <a:spLocks noChangeArrowheads="1"/>
          </p:cNvSpPr>
          <p:nvPr/>
        </p:nvSpPr>
        <p:spPr bwMode="auto">
          <a:xfrm>
            <a:off x="3844386" y="1505876"/>
            <a:ext cx="2664197" cy="2029427"/>
          </a:xfrm>
          <a:prstGeom prst="wedgeRoundRectCallout">
            <a:avLst>
              <a:gd name="adj1" fmla="val 97882"/>
              <a:gd name="adj2" fmla="val 63057"/>
              <a:gd name="adj3" fmla="val 16667"/>
            </a:avLst>
          </a:prstGeom>
          <a:solidFill>
            <a:srgbClr val="FFFFFF">
              <a:alpha val="81000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Budapest</a:t>
            </a:r>
            <a:endParaRPr kumimoji="0" lang="hu-HU" sz="18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7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- E-</a:t>
            </a:r>
            <a:r>
              <a:rPr kumimoji="0" lang="hu-HU" sz="7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Solar</a:t>
            </a:r>
            <a:r>
              <a:rPr kumimoji="0" lang="hu-HU" sz="7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 </a:t>
            </a:r>
            <a:r>
              <a:rPr kumimoji="0" lang="hu-HU" sz="7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Kft</a:t>
            </a:r>
            <a:r>
              <a:rPr kumimoji="0" lang="hu-HU" sz="7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.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7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- </a:t>
            </a:r>
            <a:r>
              <a:rPr kumimoji="0" lang="hu-HU" sz="7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Földművelésügyi </a:t>
            </a:r>
            <a:r>
              <a:rPr kumimoji="0" lang="hu-HU" sz="7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Minisztérium </a:t>
            </a:r>
            <a:endParaRPr kumimoji="0" lang="hu-HU" sz="700" b="1" i="0" u="none" strike="noStrike" kern="120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7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- Határon Átnyúló Kezdeményezések Közép-európai Segítő Szolgálata (CESCI)</a:t>
            </a:r>
            <a:endParaRPr kumimoji="0" lang="hu-HU" sz="700" b="1" i="0" u="none" strike="noStrike" kern="120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7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- </a:t>
            </a:r>
            <a:r>
              <a:rPr kumimoji="0" lang="nl-NL" sz="7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Herman Ottó Intézet Nonprofit Kft.</a:t>
            </a:r>
            <a:endParaRPr kumimoji="0" lang="hu-HU" sz="700" b="1" i="0" u="none" strike="noStrike" kern="120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7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- HÉTFA Kutatóintézet Kft.</a:t>
            </a:r>
            <a:endParaRPr kumimoji="0" lang="hu-HU" sz="700" b="1" i="0" u="none" strike="noStrike" kern="120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7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- </a:t>
            </a:r>
            <a:r>
              <a:rPr kumimoji="0" lang="hu-HU" sz="7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Katasztrófavédelmi </a:t>
            </a:r>
            <a:r>
              <a:rPr kumimoji="0" lang="hu-HU" sz="7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Műveleti Szolgálat</a:t>
            </a:r>
            <a:endParaRPr kumimoji="0" lang="hu-HU" sz="700" b="1" i="0" u="none" strike="noStrike" kern="120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7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- Kerékpáros Magyarország Szövetség</a:t>
            </a:r>
            <a:endParaRPr kumimoji="0" lang="hu-HU" sz="700" b="1" i="0" u="none" strike="noStrike" kern="120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7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- KTI Közlekedéstudományi Intézet</a:t>
            </a:r>
            <a:endParaRPr kumimoji="0" lang="hu-HU" sz="700" b="1" i="0" u="none" strike="noStrike" kern="120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7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- Külgazdasági és Külügyminisztérium</a:t>
            </a:r>
            <a:endParaRPr kumimoji="0" lang="hu-HU" sz="700" b="1" i="0" u="none" strike="noStrike" kern="120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7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- </a:t>
            </a:r>
            <a:r>
              <a:rPr kumimoji="0" lang="hu-HU" sz="7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Magyar Turisztikai Ügynökség</a:t>
            </a:r>
            <a:endParaRPr kumimoji="0" lang="hu-HU" sz="700" b="1" i="0" u="none" strike="noStrike" kern="120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7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- Nemzeti </a:t>
            </a:r>
            <a:r>
              <a:rPr kumimoji="0" lang="hu-HU" sz="7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Fejlesztési </a:t>
            </a:r>
            <a:r>
              <a:rPr kumimoji="0" lang="hu-HU" sz="7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Minisztérium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7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- </a:t>
            </a:r>
            <a:r>
              <a:rPr kumimoji="0" lang="hu-HU" sz="7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Rail</a:t>
            </a:r>
            <a:r>
              <a:rPr kumimoji="0" lang="hu-HU" sz="7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 </a:t>
            </a:r>
            <a:r>
              <a:rPr kumimoji="0" lang="hu-HU" sz="7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Cargo</a:t>
            </a:r>
            <a:r>
              <a:rPr kumimoji="0" lang="hu-HU" sz="7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 Hungária </a:t>
            </a:r>
            <a:r>
              <a:rPr kumimoji="0" lang="hu-HU" sz="7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Zrt</a:t>
            </a:r>
            <a:r>
              <a:rPr kumimoji="0" lang="hu-HU" sz="7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. </a:t>
            </a:r>
            <a:endParaRPr kumimoji="0" lang="hu-HU" sz="700" b="1" i="0" u="none" strike="noStrike" kern="120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7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- </a:t>
            </a:r>
            <a:r>
              <a:rPr kumimoji="0" lang="hu-HU" sz="7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UniCredit</a:t>
            </a:r>
            <a:r>
              <a:rPr kumimoji="0" lang="hu-HU" sz="7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 Bank Hungary </a:t>
            </a:r>
            <a:r>
              <a:rPr kumimoji="0" lang="hu-HU" sz="7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Zrt</a:t>
            </a:r>
            <a:r>
              <a:rPr kumimoji="0" lang="hu-HU" sz="7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.</a:t>
            </a:r>
            <a:endParaRPr kumimoji="0" lang="hu-HU" sz="700" b="1" i="0" u="none" strike="noStrike" kern="120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hu-HU" sz="700" b="1" i="0" u="none" strike="noStrike" kern="1200" cap="none" spc="0" normalizeH="0" baseline="0" noProof="0" dirty="0" smtClean="0">
              <a:ln>
                <a:noFill/>
              </a:ln>
              <a:solidFill>
                <a:srgbClr val="0070C0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Tahoma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hu-HU" sz="14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Tahoma" pitchFamily="34" charset="0"/>
              <a:ea typeface="+mn-ea"/>
              <a:cs typeface="+mn-cs"/>
            </a:endParaRPr>
          </a:p>
        </p:txBody>
      </p:sp>
      <p:sp>
        <p:nvSpPr>
          <p:cNvPr id="14" name="AutoShape 7"/>
          <p:cNvSpPr>
            <a:spLocks noChangeArrowheads="1"/>
          </p:cNvSpPr>
          <p:nvPr/>
        </p:nvSpPr>
        <p:spPr bwMode="auto">
          <a:xfrm>
            <a:off x="230084" y="1794532"/>
            <a:ext cx="3827424" cy="4036373"/>
          </a:xfrm>
          <a:prstGeom prst="wedgeRoundRectCallout">
            <a:avLst>
              <a:gd name="adj1" fmla="val 65328"/>
              <a:gd name="adj2" fmla="val 23316"/>
              <a:gd name="adj3" fmla="val 16667"/>
            </a:avLst>
          </a:prstGeom>
          <a:solidFill>
            <a:srgbClr val="FFFFFF">
              <a:alpha val="81000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Vas megye/Komitat Vas</a:t>
            </a:r>
            <a:endParaRPr kumimoji="0" lang="hu-HU" sz="16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7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- Bük, Bükfürdő Közhasznú Turisztikai Egyesület</a:t>
            </a:r>
            <a:endParaRPr kumimoji="0" lang="hu-HU" sz="700" b="1" i="0" u="none" strike="noStrike" kern="120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7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- Csörötnek Község Önkormányzata</a:t>
            </a:r>
            <a:endParaRPr kumimoji="0" lang="hu-HU" sz="700" b="1" i="0" u="none" strike="noStrike" kern="120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7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- Pannon Térségfejlesztő Egyesület</a:t>
            </a:r>
            <a:endParaRPr kumimoji="0" lang="hu-HU" sz="700" b="1" i="0" u="none" strike="noStrike" kern="120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7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- Felsőfokú Tanulmányok Intézete</a:t>
            </a:r>
            <a:endParaRPr kumimoji="0" lang="hu-HU" sz="700" b="1" i="0" u="none" strike="noStrike" kern="120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7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- Írottkő Natúrparkért Egyesület</a:t>
            </a:r>
            <a:endParaRPr kumimoji="0" lang="hu-HU" sz="700" b="1" i="0" u="none" strike="noStrike" kern="120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7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- Kóczián Pihenőház</a:t>
            </a:r>
            <a:endParaRPr kumimoji="0" lang="hu-HU" sz="700" b="1" i="0" u="none" strike="noStrike" kern="120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7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- </a:t>
            </a:r>
            <a:r>
              <a:rPr kumimoji="0" lang="hu-HU" sz="7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Kőszeg </a:t>
            </a:r>
            <a:r>
              <a:rPr kumimoji="0" lang="hu-HU" sz="7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Város Önkormányzata és Önkormányzati Hivatala</a:t>
            </a:r>
            <a:endParaRPr kumimoji="0" lang="hu-HU" sz="700" b="1" i="0" u="none" strike="noStrike" kern="120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7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- Posztó Nyugdíjas Klub</a:t>
            </a:r>
            <a:endParaRPr kumimoji="0" lang="hu-HU" sz="700" b="1" i="0" u="none" strike="noStrike" kern="120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7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- Sziget Vendégház</a:t>
            </a:r>
            <a:endParaRPr kumimoji="0" lang="hu-HU" sz="700" b="1" i="0" u="none" strike="noStrike" kern="120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7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- </a:t>
            </a:r>
            <a:r>
              <a:rPr kumimoji="0" lang="hu-HU" sz="7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Nyőgéri</a:t>
            </a:r>
            <a:r>
              <a:rPr kumimoji="0" lang="hu-HU" sz="7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 </a:t>
            </a:r>
            <a:r>
              <a:rPr kumimoji="0" lang="hu-HU" sz="7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Közös Önkormányzati Hivatal</a:t>
            </a:r>
            <a:endParaRPr kumimoji="0" lang="hu-HU" sz="700" b="1" i="0" u="none" strike="noStrike" kern="120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7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- Hegypásztor </a:t>
            </a:r>
            <a:r>
              <a:rPr kumimoji="0" lang="hu-HU" sz="7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Kör </a:t>
            </a:r>
            <a:endParaRPr kumimoji="0" lang="hu-HU" sz="700" b="1" i="0" u="none" strike="noStrike" kern="120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7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- Őrségi Nemzeti Park Igazgatóság</a:t>
            </a:r>
            <a:endParaRPr kumimoji="0" lang="hu-HU" sz="700" b="1" i="0" u="none" strike="noStrike" kern="120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7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- Szentgotthárd és Térsége Turisztikai Egyesület</a:t>
            </a:r>
            <a:endParaRPr kumimoji="0" lang="hu-HU" sz="700" b="1" i="0" u="none" strike="noStrike" kern="120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7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- Szentgotthárd Város Önkormányzata</a:t>
            </a:r>
            <a:endParaRPr kumimoji="0" lang="hu-HU" sz="700" b="1" i="0" u="none" strike="noStrike" kern="120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7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- Északnyugat-Magyarországi Közlekedési Központ </a:t>
            </a:r>
            <a:r>
              <a:rPr kumimoji="0" lang="hu-HU" sz="7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Zrt</a:t>
            </a:r>
            <a:r>
              <a:rPr kumimoji="0" lang="hu-HU" sz="7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.</a:t>
            </a:r>
            <a:endParaRPr kumimoji="0" lang="hu-HU" sz="700" b="1" i="0" u="none" strike="noStrike" kern="120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7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- </a:t>
            </a:r>
            <a:r>
              <a:rPr kumimoji="0" lang="hu-HU" sz="7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Kámoni</a:t>
            </a:r>
            <a:r>
              <a:rPr kumimoji="0" lang="hu-HU" sz="7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 Arborétum</a:t>
            </a:r>
            <a:endParaRPr kumimoji="0" lang="hu-HU" sz="700" b="1" i="0" u="none" strike="noStrike" kern="120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7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- KTI Északnyugat magyarországi Közlekedésszervező Iroda</a:t>
            </a:r>
            <a:endParaRPr kumimoji="0" lang="hu-HU" sz="700" b="1" i="0" u="none" strike="noStrike" kern="120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7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- </a:t>
            </a:r>
            <a:r>
              <a:rPr kumimoji="0" lang="hu-HU" sz="7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Limex</a:t>
            </a:r>
            <a:r>
              <a:rPr kumimoji="0" lang="hu-HU" sz="7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 Kft.</a:t>
            </a:r>
            <a:endParaRPr kumimoji="0" lang="hu-HU" sz="700" b="1" i="0" u="none" strike="noStrike" kern="120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7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- Magyar Szakszervezeti Szövetség Nyugat-dunántúli Regionális Képviselete</a:t>
            </a:r>
            <a:endParaRPr kumimoji="0" lang="hu-HU" sz="700" b="1" i="0" u="none" strike="noStrike" kern="120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7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- Nyugat-dunántúli Vízügyi Igazgatóság</a:t>
            </a:r>
            <a:endParaRPr kumimoji="0" lang="hu-HU" sz="700" b="1" i="0" u="none" strike="noStrike" kern="120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7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- Pannon </a:t>
            </a:r>
            <a:r>
              <a:rPr kumimoji="0" lang="hu-HU" sz="7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Novum</a:t>
            </a:r>
            <a:r>
              <a:rPr kumimoji="0" lang="hu-HU" sz="7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 Nonprofit Kft.</a:t>
            </a:r>
            <a:endParaRPr kumimoji="0" lang="hu-HU" sz="700" b="1" i="0" u="none" strike="noStrike" kern="120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7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- PIRINVEST Kft.</a:t>
            </a:r>
            <a:endParaRPr kumimoji="0" lang="hu-HU" sz="700" b="1" i="0" u="none" strike="noStrike" kern="120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7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- Régiófókusz Közhasznú Nonprofit Kft. </a:t>
            </a:r>
            <a:endParaRPr kumimoji="0" lang="hu-HU" sz="700" b="1" i="0" u="none" strike="noStrike" kern="120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7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- Savaria </a:t>
            </a:r>
            <a:r>
              <a:rPr kumimoji="0" lang="hu-HU" sz="7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Agentura</a:t>
            </a:r>
            <a:r>
              <a:rPr kumimoji="0" lang="hu-HU" sz="7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 Kft. </a:t>
            </a:r>
            <a:endParaRPr kumimoji="0" lang="hu-HU" sz="700" b="1" i="0" u="none" strike="noStrike" kern="120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7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- Savaria Urbanisztikai Nyári Egyetem </a:t>
            </a:r>
            <a:endParaRPr kumimoji="0" lang="hu-HU" sz="700" b="1" i="0" u="none" strike="noStrike" kern="120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7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- Szombathely Megyei Jogú Város Önkormányzata </a:t>
            </a:r>
            <a:endParaRPr kumimoji="0" lang="hu-HU" sz="700" b="1" i="0" u="none" strike="noStrike" kern="120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7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- Szombathelyi Turisztikai és </a:t>
            </a:r>
            <a:r>
              <a:rPr kumimoji="0" lang="hu-HU" sz="7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Tetsvérvárosi</a:t>
            </a:r>
            <a:r>
              <a:rPr kumimoji="0" lang="hu-HU" sz="7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 Egyesület </a:t>
            </a:r>
            <a:endParaRPr kumimoji="0" lang="hu-HU" sz="700" b="1" i="0" u="none" strike="noStrike" kern="120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7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- Vas Megyei Kormányhivatal</a:t>
            </a:r>
            <a:endParaRPr kumimoji="0" lang="hu-HU" sz="700" b="1" i="0" u="none" strike="noStrike" kern="120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7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- Vas Megyei Önkormányzati Hivatal</a:t>
            </a:r>
            <a:endParaRPr kumimoji="0" lang="hu-HU" sz="700" b="1" i="0" u="none" strike="noStrike" kern="120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7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- Vas Megyei Tudományos Ismeretterjesztő Egyesület</a:t>
            </a:r>
            <a:endParaRPr kumimoji="0" lang="hu-HU" sz="700" b="1" i="0" u="none" strike="noStrike" kern="120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7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- Vasvár Város Önkormányzata</a:t>
            </a:r>
            <a:endParaRPr kumimoji="0" lang="hu-HU" sz="700" b="1" i="0" u="none" strike="noStrike" kern="120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hu-HU" sz="700" b="1" i="0" u="none" strike="noStrike" kern="1200" cap="none" spc="0" normalizeH="0" baseline="0" noProof="0" dirty="0" smtClean="0">
              <a:ln>
                <a:noFill/>
              </a:ln>
              <a:solidFill>
                <a:srgbClr val="0070C0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Tahoma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hu-HU" sz="14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Tahoma" pitchFamily="34" charset="0"/>
              <a:ea typeface="+mn-ea"/>
              <a:cs typeface="+mn-cs"/>
            </a:endParaRPr>
          </a:p>
        </p:txBody>
      </p:sp>
      <p:sp>
        <p:nvSpPr>
          <p:cNvPr id="22" name="Cím 4"/>
          <p:cNvSpPr>
            <a:spLocks noGrp="1"/>
          </p:cNvSpPr>
          <p:nvPr>
            <p:ph type="title"/>
          </p:nvPr>
        </p:nvSpPr>
        <p:spPr>
          <a:xfrm>
            <a:off x="1961804" y="107601"/>
            <a:ext cx="4887883" cy="1009934"/>
          </a:xfrm>
        </p:spPr>
        <p:txBody>
          <a:bodyPr>
            <a:noAutofit/>
          </a:bodyPr>
          <a:lstStyle/>
          <a:p>
            <a:r>
              <a:rPr lang="hu-HU" sz="2000" b="1" dirty="0" err="1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ConnReg</a:t>
            </a:r>
            <a:r>
              <a:rPr lang="hu-HU" sz="2000" b="1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AT-HU hálózati résztvevői térkép / </a:t>
            </a:r>
            <a:r>
              <a:rPr lang="hu-HU" sz="2000" b="1" dirty="0" err="1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ConnReg</a:t>
            </a:r>
            <a:r>
              <a:rPr lang="hu-HU" sz="2000" b="1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AT-HU </a:t>
            </a:r>
            <a:r>
              <a:rPr lang="hu-HU" sz="2000" b="1" dirty="0" err="1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Akteurslandkarte</a:t>
            </a:r>
            <a:endParaRPr lang="hu-HU" sz="2000" b="1" dirty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5" name="AutoShape 8"/>
          <p:cNvSpPr>
            <a:spLocks noChangeArrowheads="1"/>
          </p:cNvSpPr>
          <p:nvPr/>
        </p:nvSpPr>
        <p:spPr bwMode="auto">
          <a:xfrm>
            <a:off x="71052" y="1152497"/>
            <a:ext cx="3702282" cy="4160908"/>
          </a:xfrm>
          <a:prstGeom prst="wedgeRoundRectCallout">
            <a:avLst>
              <a:gd name="adj1" fmla="val 72771"/>
              <a:gd name="adj2" fmla="val 12415"/>
              <a:gd name="adj3" fmla="val 16667"/>
            </a:avLst>
          </a:prstGeom>
          <a:solidFill>
            <a:srgbClr val="FFFFFF">
              <a:alpha val="81000"/>
            </a:srgbClr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18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itchFamily="34" charset="0"/>
              </a:rPr>
              <a:t>Burgenland</a:t>
            </a:r>
          </a:p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7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itchFamily="34" charset="0"/>
              </a:rPr>
              <a:t>- </a:t>
            </a:r>
            <a:r>
              <a:rPr kumimoji="0" lang="hu-HU" sz="7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itchFamily="34" charset="0"/>
              </a:rPr>
              <a:t>Kulturverein</a:t>
            </a:r>
            <a:r>
              <a:rPr kumimoji="0" lang="hu-HU" sz="7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itchFamily="34" charset="0"/>
              </a:rPr>
              <a:t> </a:t>
            </a:r>
            <a:r>
              <a:rPr kumimoji="0" lang="hu-HU" sz="7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itchFamily="34" charset="0"/>
              </a:rPr>
              <a:t>Grenzgänger</a:t>
            </a:r>
            <a:endParaRPr kumimoji="0" lang="hu-HU" sz="7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 pitchFamily="34" charset="0"/>
            </a:endParaRPr>
          </a:p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7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itchFamily="34" charset="0"/>
              </a:rPr>
              <a:t>- </a:t>
            </a:r>
            <a:r>
              <a:rPr kumimoji="0" lang="hu-HU" sz="7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itchFamily="34" charset="0"/>
              </a:rPr>
              <a:t>Projektberatung</a:t>
            </a:r>
            <a:r>
              <a:rPr kumimoji="0" lang="hu-HU" sz="7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itchFamily="34" charset="0"/>
              </a:rPr>
              <a:t> </a:t>
            </a:r>
            <a:r>
              <a:rPr kumimoji="0" lang="hu-HU" sz="7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itchFamily="34" charset="0"/>
              </a:rPr>
              <a:t>Schlögl</a:t>
            </a:r>
            <a:endParaRPr kumimoji="0" lang="hu-HU" sz="7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 pitchFamily="34" charset="0"/>
            </a:endParaRPr>
          </a:p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7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itchFamily="34" charset="0"/>
              </a:rPr>
              <a:t>- AMS Burgenland</a:t>
            </a:r>
            <a:endParaRPr kumimoji="0" lang="hu-HU" sz="700" b="1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 pitchFamily="34" charset="0"/>
            </a:endParaRPr>
          </a:p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7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itchFamily="34" charset="0"/>
              </a:rPr>
              <a:t>- Amt der </a:t>
            </a:r>
            <a:r>
              <a:rPr kumimoji="0" lang="hu-HU" sz="7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itchFamily="34" charset="0"/>
              </a:rPr>
              <a:t>Burgenländischen</a:t>
            </a:r>
            <a:r>
              <a:rPr kumimoji="0" lang="hu-HU" sz="7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itchFamily="34" charset="0"/>
              </a:rPr>
              <a:t> </a:t>
            </a:r>
            <a:r>
              <a:rPr kumimoji="0" lang="hu-HU" sz="7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itchFamily="34" charset="0"/>
              </a:rPr>
              <a:t>Landesregierung</a:t>
            </a:r>
            <a:r>
              <a:rPr kumimoji="0" lang="hu-HU" sz="7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itchFamily="34" charset="0"/>
              </a:rPr>
              <a:t> </a:t>
            </a:r>
            <a:endParaRPr kumimoji="0" lang="hu-HU" sz="700" b="1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 pitchFamily="34" charset="0"/>
            </a:endParaRPr>
          </a:p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7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itchFamily="34" charset="0"/>
              </a:rPr>
              <a:t>- Burgenland, </a:t>
            </a:r>
            <a:r>
              <a:rPr kumimoji="0" lang="hu-HU" sz="7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itchFamily="34" charset="0"/>
              </a:rPr>
              <a:t>Abteilung</a:t>
            </a:r>
            <a:r>
              <a:rPr kumimoji="0" lang="hu-HU" sz="7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itchFamily="34" charset="0"/>
              </a:rPr>
              <a:t> 4.</a:t>
            </a:r>
            <a:endParaRPr kumimoji="0" lang="hu-HU" sz="700" b="1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 pitchFamily="34" charset="0"/>
            </a:endParaRPr>
          </a:p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7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itchFamily="34" charset="0"/>
              </a:rPr>
              <a:t>- </a:t>
            </a:r>
            <a:r>
              <a:rPr kumimoji="0" lang="hu-HU" sz="7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itchFamily="34" charset="0"/>
              </a:rPr>
              <a:t>Burgenländische</a:t>
            </a:r>
            <a:r>
              <a:rPr kumimoji="0" lang="hu-HU" sz="7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itchFamily="34" charset="0"/>
              </a:rPr>
              <a:t> </a:t>
            </a:r>
            <a:r>
              <a:rPr kumimoji="0" lang="hu-HU" sz="7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itchFamily="34" charset="0"/>
              </a:rPr>
              <a:t>Gebietskrankenkasse</a:t>
            </a:r>
            <a:endParaRPr kumimoji="0" lang="hu-HU" sz="700" b="1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 pitchFamily="34" charset="0"/>
            </a:endParaRPr>
          </a:p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7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itchFamily="34" charset="0"/>
              </a:rPr>
              <a:t>- </a:t>
            </a:r>
            <a:r>
              <a:rPr kumimoji="0" lang="hu-HU" sz="7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itchFamily="34" charset="0"/>
              </a:rPr>
              <a:t>Energie</a:t>
            </a:r>
            <a:r>
              <a:rPr kumimoji="0" lang="hu-HU" sz="7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itchFamily="34" charset="0"/>
              </a:rPr>
              <a:t> Burgenland</a:t>
            </a:r>
            <a:endParaRPr kumimoji="0" lang="hu-HU" sz="700" b="1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 pitchFamily="34" charset="0"/>
            </a:endParaRPr>
          </a:p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7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itchFamily="34" charset="0"/>
              </a:rPr>
              <a:t>- </a:t>
            </a:r>
            <a:r>
              <a:rPr kumimoji="0" lang="hu-HU" sz="7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itchFamily="34" charset="0"/>
              </a:rPr>
              <a:t>Forschung</a:t>
            </a:r>
            <a:r>
              <a:rPr kumimoji="0" lang="hu-HU" sz="7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itchFamily="34" charset="0"/>
              </a:rPr>
              <a:t> Burgenland GmbH</a:t>
            </a:r>
            <a:endParaRPr kumimoji="0" lang="hu-HU" sz="700" b="1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 pitchFamily="34" charset="0"/>
            </a:endParaRPr>
          </a:p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7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itchFamily="34" charset="0"/>
              </a:rPr>
              <a:t>- </a:t>
            </a:r>
            <a:r>
              <a:rPr kumimoji="0" lang="hu-HU" sz="7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itchFamily="34" charset="0"/>
              </a:rPr>
              <a:t>Land</a:t>
            </a:r>
            <a:r>
              <a:rPr kumimoji="0" lang="hu-HU" sz="7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itchFamily="34" charset="0"/>
              </a:rPr>
              <a:t> Burgenland</a:t>
            </a:r>
            <a:endParaRPr kumimoji="0" lang="hu-HU" sz="700" b="1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 pitchFamily="34" charset="0"/>
            </a:endParaRPr>
          </a:p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7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itchFamily="34" charset="0"/>
              </a:rPr>
              <a:t>- </a:t>
            </a:r>
            <a:r>
              <a:rPr kumimoji="0" lang="hu-HU" sz="7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itchFamily="34" charset="0"/>
              </a:rPr>
              <a:t>Land</a:t>
            </a:r>
            <a:r>
              <a:rPr kumimoji="0" lang="hu-HU" sz="7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itchFamily="34" charset="0"/>
              </a:rPr>
              <a:t> Burgenland, </a:t>
            </a:r>
            <a:r>
              <a:rPr kumimoji="0" lang="hu-HU" sz="7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itchFamily="34" charset="0"/>
              </a:rPr>
              <a:t>Bildungsdirektion</a:t>
            </a:r>
            <a:endParaRPr kumimoji="0" lang="hu-HU" sz="700" b="1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 pitchFamily="34" charset="0"/>
            </a:endParaRPr>
          </a:p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7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itchFamily="34" charset="0"/>
              </a:rPr>
              <a:t>- </a:t>
            </a:r>
            <a:r>
              <a:rPr kumimoji="0" lang="hu-HU" sz="7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itchFamily="34" charset="0"/>
              </a:rPr>
              <a:t>Land</a:t>
            </a:r>
            <a:r>
              <a:rPr kumimoji="0" lang="hu-HU" sz="7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itchFamily="34" charset="0"/>
              </a:rPr>
              <a:t> </a:t>
            </a:r>
            <a:r>
              <a:rPr kumimoji="0" lang="hu-HU" sz="7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itchFamily="34" charset="0"/>
              </a:rPr>
              <a:t>Burgenland, </a:t>
            </a:r>
            <a:r>
              <a:rPr kumimoji="0" lang="hu-HU" sz="7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itchFamily="34" charset="0"/>
              </a:rPr>
              <a:t>Landesamtdirektion</a:t>
            </a:r>
            <a:endParaRPr kumimoji="0" lang="hu-HU" sz="700" b="1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 pitchFamily="34" charset="0"/>
            </a:endParaRPr>
          </a:p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7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itchFamily="34" charset="0"/>
              </a:rPr>
              <a:t>- LSR-</a:t>
            </a:r>
            <a:r>
              <a:rPr kumimoji="0" lang="hu-HU" sz="7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itchFamily="34" charset="0"/>
              </a:rPr>
              <a:t>Landesschulrat</a:t>
            </a:r>
            <a:r>
              <a:rPr kumimoji="0" lang="hu-HU" sz="7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itchFamily="34" charset="0"/>
              </a:rPr>
              <a:t> Burgenland </a:t>
            </a:r>
            <a:endParaRPr kumimoji="0" lang="hu-HU" sz="700" b="1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 pitchFamily="34" charset="0"/>
            </a:endParaRPr>
          </a:p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7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itchFamily="34" charset="0"/>
              </a:rPr>
              <a:t>- </a:t>
            </a:r>
            <a:r>
              <a:rPr kumimoji="0" lang="hu-HU" sz="7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itchFamily="34" charset="0"/>
              </a:rPr>
              <a:t>MiRo</a:t>
            </a:r>
            <a:r>
              <a:rPr kumimoji="0" lang="hu-HU" sz="7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itchFamily="34" charset="0"/>
              </a:rPr>
              <a:t> </a:t>
            </a:r>
            <a:r>
              <a:rPr kumimoji="0" lang="hu-HU" sz="7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itchFamily="34" charset="0"/>
              </a:rPr>
              <a:t>Mobility</a:t>
            </a:r>
            <a:r>
              <a:rPr kumimoji="0" lang="hu-HU" sz="7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itchFamily="34" charset="0"/>
              </a:rPr>
              <a:t> GmbH</a:t>
            </a:r>
            <a:endParaRPr kumimoji="0" lang="hu-HU" sz="700" b="1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 pitchFamily="34" charset="0"/>
            </a:endParaRPr>
          </a:p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7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itchFamily="34" charset="0"/>
              </a:rPr>
              <a:t>- </a:t>
            </a:r>
            <a:r>
              <a:rPr kumimoji="0" lang="hu-HU" sz="7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itchFamily="34" charset="0"/>
              </a:rPr>
              <a:t>Mobilitätszantrale</a:t>
            </a:r>
            <a:r>
              <a:rPr kumimoji="0" lang="hu-HU" sz="7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itchFamily="34" charset="0"/>
              </a:rPr>
              <a:t> Burgenland </a:t>
            </a:r>
            <a:endParaRPr kumimoji="0" lang="hu-HU" sz="700" b="1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 pitchFamily="34" charset="0"/>
            </a:endParaRPr>
          </a:p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7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itchFamily="34" charset="0"/>
              </a:rPr>
              <a:t>- </a:t>
            </a:r>
            <a:r>
              <a:rPr kumimoji="0" lang="de-DE" sz="7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itchFamily="34" charset="0"/>
              </a:rPr>
              <a:t>Österreichische Gewerkschaftsbund Landesorganisation Burgenland (ÖGB)</a:t>
            </a:r>
            <a:endParaRPr kumimoji="0" lang="hu-HU" sz="700" b="1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 pitchFamily="34" charset="0"/>
            </a:endParaRPr>
          </a:p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7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itchFamily="34" charset="0"/>
              </a:rPr>
              <a:t>- RMB </a:t>
            </a:r>
            <a:r>
              <a:rPr kumimoji="0" lang="hu-HU" sz="7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itchFamily="34" charset="0"/>
              </a:rPr>
              <a:t>Regionalmanagement</a:t>
            </a:r>
            <a:r>
              <a:rPr kumimoji="0" lang="hu-HU" sz="7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itchFamily="34" charset="0"/>
              </a:rPr>
              <a:t> Burgenland GmbH</a:t>
            </a:r>
            <a:endParaRPr kumimoji="0" lang="hu-HU" sz="700" b="1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 pitchFamily="34" charset="0"/>
            </a:endParaRPr>
          </a:p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7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itchFamily="34" charset="0"/>
              </a:rPr>
              <a:t>- RMB, </a:t>
            </a:r>
            <a:r>
              <a:rPr kumimoji="0" lang="hu-HU" sz="7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itchFamily="34" charset="0"/>
              </a:rPr>
              <a:t>Regionale</a:t>
            </a:r>
            <a:r>
              <a:rPr kumimoji="0" lang="hu-HU" sz="7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itchFamily="34" charset="0"/>
              </a:rPr>
              <a:t> </a:t>
            </a:r>
            <a:r>
              <a:rPr kumimoji="0" lang="hu-HU" sz="7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itchFamily="34" charset="0"/>
              </a:rPr>
              <a:t>Koordinierungsstelle</a:t>
            </a:r>
            <a:endParaRPr kumimoji="0" lang="hu-HU" sz="700" b="1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 pitchFamily="34" charset="0"/>
            </a:endParaRPr>
          </a:p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7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itchFamily="34" charset="0"/>
              </a:rPr>
              <a:t>- </a:t>
            </a:r>
            <a:r>
              <a:rPr kumimoji="0" lang="de-DE" sz="7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itchFamily="34" charset="0"/>
              </a:rPr>
              <a:t>Verein der </a:t>
            </a:r>
            <a:r>
              <a:rPr kumimoji="0" lang="de-DE" sz="7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itchFamily="34" charset="0"/>
              </a:rPr>
              <a:t>Bgld</a:t>
            </a:r>
            <a:r>
              <a:rPr kumimoji="0" lang="de-DE" sz="7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itchFamily="34" charset="0"/>
              </a:rPr>
              <a:t>. Naturschutzorgane (VBNO)</a:t>
            </a:r>
            <a:endParaRPr kumimoji="0" lang="hu-HU" sz="700" b="1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 pitchFamily="34" charset="0"/>
            </a:endParaRPr>
          </a:p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7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itchFamily="34" charset="0"/>
              </a:rPr>
              <a:t>- </a:t>
            </a:r>
            <a:r>
              <a:rPr kumimoji="0" lang="hu-HU" sz="7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itchFamily="34" charset="0"/>
              </a:rPr>
              <a:t>Tourismus</a:t>
            </a:r>
            <a:r>
              <a:rPr kumimoji="0" lang="hu-HU" sz="7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itchFamily="34" charset="0"/>
              </a:rPr>
              <a:t> Eisenstadt</a:t>
            </a:r>
            <a:endParaRPr kumimoji="0" lang="hu-HU" sz="700" b="1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 pitchFamily="34" charset="0"/>
            </a:endParaRPr>
          </a:p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7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itchFamily="34" charset="0"/>
              </a:rPr>
              <a:t>- </a:t>
            </a:r>
            <a:r>
              <a:rPr kumimoji="0" lang="hu-HU" sz="7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itchFamily="34" charset="0"/>
              </a:rPr>
              <a:t>Verein</a:t>
            </a:r>
            <a:r>
              <a:rPr kumimoji="0" lang="hu-HU" sz="7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itchFamily="34" charset="0"/>
              </a:rPr>
              <a:t> </a:t>
            </a:r>
            <a:r>
              <a:rPr kumimoji="0" lang="hu-HU" sz="7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itchFamily="34" charset="0"/>
              </a:rPr>
              <a:t>Pannarch</a:t>
            </a:r>
            <a:endParaRPr kumimoji="0" lang="hu-HU" sz="700" b="1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 pitchFamily="34" charset="0"/>
            </a:endParaRPr>
          </a:p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7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itchFamily="34" charset="0"/>
              </a:rPr>
              <a:t>- </a:t>
            </a:r>
            <a:r>
              <a:rPr kumimoji="0" lang="hu-HU" sz="7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itchFamily="34" charset="0"/>
              </a:rPr>
              <a:t>Wirtschaftskammer</a:t>
            </a:r>
            <a:r>
              <a:rPr kumimoji="0" lang="hu-HU" sz="7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itchFamily="34" charset="0"/>
              </a:rPr>
              <a:t> Burgenland </a:t>
            </a:r>
            <a:endParaRPr kumimoji="0" lang="hu-HU" sz="700" b="1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 pitchFamily="34" charset="0"/>
            </a:endParaRPr>
          </a:p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7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itchFamily="34" charset="0"/>
              </a:rPr>
              <a:t>- </a:t>
            </a:r>
            <a:r>
              <a:rPr kumimoji="0" lang="hu-HU" sz="7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itchFamily="34" charset="0"/>
              </a:rPr>
              <a:t>Tourismusregion</a:t>
            </a:r>
            <a:r>
              <a:rPr kumimoji="0" lang="hu-HU" sz="7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itchFamily="34" charset="0"/>
              </a:rPr>
              <a:t> </a:t>
            </a:r>
            <a:r>
              <a:rPr kumimoji="0" lang="hu-HU" sz="7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itchFamily="34" charset="0"/>
              </a:rPr>
              <a:t>Güssing</a:t>
            </a:r>
            <a:r>
              <a:rPr kumimoji="0" lang="hu-HU" sz="7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itchFamily="34" charset="0"/>
              </a:rPr>
              <a:t> </a:t>
            </a:r>
            <a:endParaRPr kumimoji="0" lang="hu-HU" sz="700" b="1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 pitchFamily="34" charset="0"/>
            </a:endParaRPr>
          </a:p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7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itchFamily="34" charset="0"/>
              </a:rPr>
              <a:t>- </a:t>
            </a:r>
            <a:r>
              <a:rPr kumimoji="0" lang="hu-HU" sz="7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itchFamily="34" charset="0"/>
              </a:rPr>
              <a:t>Naturpark</a:t>
            </a:r>
            <a:r>
              <a:rPr kumimoji="0" lang="hu-HU" sz="7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itchFamily="34" charset="0"/>
              </a:rPr>
              <a:t> in der </a:t>
            </a:r>
            <a:r>
              <a:rPr kumimoji="0" lang="hu-HU" sz="7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itchFamily="34" charset="0"/>
              </a:rPr>
              <a:t>Weinidylle</a:t>
            </a:r>
            <a:endParaRPr kumimoji="0" lang="hu-HU" sz="700" b="1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 pitchFamily="34" charset="0"/>
            </a:endParaRPr>
          </a:p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7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itchFamily="34" charset="0"/>
              </a:rPr>
              <a:t>- Nationalpark Neusiedler </a:t>
            </a:r>
            <a:r>
              <a:rPr kumimoji="0" lang="hu-HU" sz="7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itchFamily="34" charset="0"/>
              </a:rPr>
              <a:t>See-Seewinkel</a:t>
            </a:r>
            <a:r>
              <a:rPr kumimoji="0" lang="hu-HU" sz="7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itchFamily="34" charset="0"/>
              </a:rPr>
              <a:t> Nemzeti Park</a:t>
            </a:r>
            <a:endParaRPr kumimoji="0" lang="hu-HU" sz="700" b="1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 pitchFamily="34" charset="0"/>
            </a:endParaRPr>
          </a:p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7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itchFamily="34" charset="0"/>
              </a:rPr>
              <a:t>- </a:t>
            </a:r>
            <a:r>
              <a:rPr kumimoji="0" lang="hu-HU" sz="7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itchFamily="34" charset="0"/>
              </a:rPr>
              <a:t>Weinidylle</a:t>
            </a:r>
            <a:r>
              <a:rPr kumimoji="0" lang="hu-HU" sz="7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itchFamily="34" charset="0"/>
              </a:rPr>
              <a:t> </a:t>
            </a:r>
            <a:r>
              <a:rPr kumimoji="0" lang="hu-HU" sz="7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itchFamily="34" charset="0"/>
              </a:rPr>
              <a:t>Südburgenland</a:t>
            </a:r>
            <a:endParaRPr kumimoji="0" lang="hu-HU" sz="700" b="1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 pitchFamily="34" charset="0"/>
            </a:endParaRPr>
          </a:p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7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itchFamily="34" charset="0"/>
              </a:rPr>
              <a:t>- </a:t>
            </a:r>
            <a:r>
              <a:rPr kumimoji="0" lang="hu-HU" sz="7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itchFamily="34" charset="0"/>
              </a:rPr>
              <a:t>Sürburgenland</a:t>
            </a:r>
            <a:r>
              <a:rPr kumimoji="0" lang="hu-HU" sz="7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itchFamily="34" charset="0"/>
              </a:rPr>
              <a:t> </a:t>
            </a:r>
            <a:r>
              <a:rPr kumimoji="0" lang="hu-HU" sz="7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itchFamily="34" charset="0"/>
              </a:rPr>
              <a:t>Tourismus</a:t>
            </a:r>
            <a:r>
              <a:rPr kumimoji="0" lang="hu-HU" sz="7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itchFamily="34" charset="0"/>
              </a:rPr>
              <a:t>/</a:t>
            </a:r>
            <a:r>
              <a:rPr kumimoji="0" lang="hu-HU" sz="7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itchFamily="34" charset="0"/>
              </a:rPr>
              <a:t>Tourismusverband</a:t>
            </a:r>
            <a:r>
              <a:rPr kumimoji="0" lang="hu-HU" sz="7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itchFamily="34" charset="0"/>
              </a:rPr>
              <a:t> Region </a:t>
            </a:r>
            <a:r>
              <a:rPr kumimoji="0" lang="hu-HU" sz="7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itchFamily="34" charset="0"/>
              </a:rPr>
              <a:t>Oberwart</a:t>
            </a:r>
            <a:endParaRPr kumimoji="0" lang="hu-HU" sz="700" b="1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 pitchFamily="34" charset="0"/>
            </a:endParaRPr>
          </a:p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7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itchFamily="34" charset="0"/>
              </a:rPr>
              <a:t>- TV Region </a:t>
            </a:r>
            <a:r>
              <a:rPr kumimoji="0" lang="hu-HU" sz="7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itchFamily="34" charset="0"/>
              </a:rPr>
              <a:t>Oberwart</a:t>
            </a:r>
            <a:endParaRPr kumimoji="0" lang="hu-HU" sz="700" b="1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 pitchFamily="34" charset="0"/>
            </a:endParaRPr>
          </a:p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7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itchFamily="34" charset="0"/>
              </a:rPr>
              <a:t>- </a:t>
            </a:r>
            <a:r>
              <a:rPr kumimoji="0" lang="hu-HU" sz="7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itchFamily="34" charset="0"/>
              </a:rPr>
              <a:t>Tourismusregion</a:t>
            </a:r>
            <a:r>
              <a:rPr kumimoji="0" lang="hu-HU" sz="7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itchFamily="34" charset="0"/>
              </a:rPr>
              <a:t> </a:t>
            </a:r>
            <a:r>
              <a:rPr kumimoji="0" lang="hu-HU" sz="7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itchFamily="34" charset="0"/>
              </a:rPr>
              <a:t>Oberwart</a:t>
            </a:r>
            <a:endParaRPr kumimoji="0" lang="hu-HU" sz="700" b="1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 pitchFamily="34" charset="0"/>
            </a:endParaRPr>
          </a:p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7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itchFamily="34" charset="0"/>
              </a:rPr>
              <a:t>- RMB/</a:t>
            </a:r>
            <a:r>
              <a:rPr kumimoji="0" lang="hu-HU" sz="7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itchFamily="34" charset="0"/>
              </a:rPr>
              <a:t>Naturparkmanagement</a:t>
            </a:r>
            <a:r>
              <a:rPr kumimoji="0" lang="hu-HU" sz="7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itchFamily="34" charset="0"/>
              </a:rPr>
              <a:t>/ARGE </a:t>
            </a:r>
            <a:r>
              <a:rPr kumimoji="0" lang="hu-HU" sz="7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itchFamily="34" charset="0"/>
              </a:rPr>
              <a:t>Naturpark</a:t>
            </a:r>
            <a:r>
              <a:rPr kumimoji="0" lang="hu-HU" sz="7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itchFamily="34" charset="0"/>
              </a:rPr>
              <a:t> Burgenland</a:t>
            </a:r>
            <a:endParaRPr kumimoji="0" lang="hu-HU" sz="700" b="1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 pitchFamily="34" charset="0"/>
            </a:endParaRPr>
          </a:p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7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itchFamily="34" charset="0"/>
              </a:rPr>
              <a:t>- </a:t>
            </a:r>
            <a:r>
              <a:rPr kumimoji="0" lang="hu-HU" sz="7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itchFamily="34" charset="0"/>
              </a:rPr>
              <a:t>Rechnitz</a:t>
            </a:r>
            <a:r>
              <a:rPr kumimoji="0" lang="hu-HU" sz="7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itchFamily="34" charset="0"/>
              </a:rPr>
              <a:t> (</a:t>
            </a:r>
            <a:r>
              <a:rPr kumimoji="0" lang="hu-HU" sz="7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itchFamily="34" charset="0"/>
              </a:rPr>
              <a:t>Rohonc</a:t>
            </a:r>
            <a:r>
              <a:rPr kumimoji="0" lang="hu-HU" sz="7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itchFamily="34" charset="0"/>
              </a:rPr>
              <a:t>)</a:t>
            </a:r>
            <a:endParaRPr kumimoji="0" lang="hu-HU" sz="700" b="1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 pitchFamily="34" charset="0"/>
            </a:endParaRPr>
          </a:p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7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itchFamily="34" charset="0"/>
              </a:rPr>
              <a:t>- </a:t>
            </a:r>
            <a:r>
              <a:rPr kumimoji="0" lang="hu-HU" sz="7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itchFamily="34" charset="0"/>
              </a:rPr>
              <a:t>Gemeinde</a:t>
            </a:r>
            <a:r>
              <a:rPr kumimoji="0" lang="hu-HU" sz="7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itchFamily="34" charset="0"/>
              </a:rPr>
              <a:t> </a:t>
            </a:r>
            <a:r>
              <a:rPr kumimoji="0" lang="hu-HU" sz="7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itchFamily="34" charset="0"/>
              </a:rPr>
              <a:t>Schattendorf</a:t>
            </a:r>
            <a:endParaRPr kumimoji="0" lang="hu-HU" sz="700" b="1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 pitchFamily="34" charset="0"/>
            </a:endParaRPr>
          </a:p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7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itchFamily="34" charset="0"/>
              </a:rPr>
              <a:t>-</a:t>
            </a:r>
            <a:r>
              <a:rPr kumimoji="0" lang="hu-HU" sz="7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itchFamily="34" charset="0"/>
              </a:rPr>
              <a:t>Gemeinde</a:t>
            </a:r>
            <a:r>
              <a:rPr kumimoji="0" lang="hu-HU" sz="7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itchFamily="34" charset="0"/>
              </a:rPr>
              <a:t> </a:t>
            </a:r>
            <a:r>
              <a:rPr kumimoji="0" lang="hu-HU" sz="7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itchFamily="34" charset="0"/>
              </a:rPr>
              <a:t>Zillingtal</a:t>
            </a:r>
            <a:r>
              <a:rPr kumimoji="0" lang="hu-HU" sz="7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itchFamily="34" charset="0"/>
              </a:rPr>
              <a:t> </a:t>
            </a:r>
            <a:endParaRPr kumimoji="0" lang="hu-HU" sz="700" b="1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 pitchFamily="34" charset="0"/>
            </a:endParaRPr>
          </a:p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hu-HU" sz="700" b="1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 pitchFamily="34" charset="0"/>
            </a:endParaRPr>
          </a:p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hu-HU" sz="1800" b="1" i="0" u="none" strike="noStrike" kern="0" cap="none" spc="0" normalizeH="0" baseline="0" noProof="0" dirty="0">
              <a:ln>
                <a:noFill/>
              </a:ln>
              <a:solidFill>
                <a:srgbClr val="0070C0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Tahoma" pitchFamily="34" charset="0"/>
            </a:endParaRPr>
          </a:p>
        </p:txBody>
      </p:sp>
      <p:sp>
        <p:nvSpPr>
          <p:cNvPr id="24" name="AutoShape 7"/>
          <p:cNvSpPr>
            <a:spLocks noChangeArrowheads="1"/>
          </p:cNvSpPr>
          <p:nvPr/>
        </p:nvSpPr>
        <p:spPr bwMode="auto">
          <a:xfrm>
            <a:off x="640524" y="1211041"/>
            <a:ext cx="3827424" cy="5360891"/>
          </a:xfrm>
          <a:prstGeom prst="wedgeRoundRectCallout">
            <a:avLst>
              <a:gd name="adj1" fmla="val 83704"/>
              <a:gd name="adj2" fmla="val -5834"/>
              <a:gd name="adj3" fmla="val 16667"/>
            </a:avLst>
          </a:prstGeom>
          <a:solidFill>
            <a:srgbClr val="FFFFFF">
              <a:alpha val="81000"/>
            </a:srgbClr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18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itchFamily="34" charset="0"/>
              </a:rPr>
              <a:t>Győr-Moson-Sopron megye/Komitat </a:t>
            </a:r>
            <a:r>
              <a:rPr kumimoji="0" lang="hu-HU" sz="18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itchFamily="34" charset="0"/>
              </a:rPr>
              <a:t>Győr-Moson-Sopron</a:t>
            </a:r>
            <a:endParaRPr kumimoji="0" lang="hu-HU" sz="1800" b="1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 pitchFamily="34" charset="0"/>
            </a:endParaRPr>
          </a:p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7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itchFamily="34" charset="0"/>
              </a:rPr>
              <a:t>- Ágfalva Község Önkormányzata </a:t>
            </a:r>
          </a:p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7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itchFamily="34" charset="0"/>
              </a:rPr>
              <a:t>- </a:t>
            </a:r>
            <a:r>
              <a:rPr kumimoji="0" lang="hu-HU" sz="7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itchFamily="34" charset="0"/>
              </a:rPr>
              <a:t>Német Nemzetiségi Önkormányzat</a:t>
            </a:r>
            <a:endParaRPr kumimoji="0" lang="hu-HU" sz="700" b="1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 pitchFamily="34" charset="0"/>
            </a:endParaRPr>
          </a:p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7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itchFamily="34" charset="0"/>
              </a:rPr>
              <a:t>- Pisztráng Kör Egyesület</a:t>
            </a:r>
            <a:endParaRPr kumimoji="0" lang="hu-HU" sz="700" b="1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 pitchFamily="34" charset="0"/>
            </a:endParaRPr>
          </a:p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7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itchFamily="34" charset="0"/>
              </a:rPr>
              <a:t>- </a:t>
            </a:r>
            <a:r>
              <a:rPr kumimoji="0" lang="hu-HU" sz="7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itchFamily="34" charset="0"/>
              </a:rPr>
              <a:t>Arrabona</a:t>
            </a:r>
            <a:r>
              <a:rPr kumimoji="0" lang="hu-HU" sz="7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itchFamily="34" charset="0"/>
              </a:rPr>
              <a:t> EGTC</a:t>
            </a:r>
            <a:endParaRPr kumimoji="0" lang="hu-HU" sz="700" b="1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 pitchFamily="34" charset="0"/>
            </a:endParaRPr>
          </a:p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7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itchFamily="34" charset="0"/>
              </a:rPr>
              <a:t>- Egyesített Egészségügyi és Szociális Intézmény</a:t>
            </a:r>
            <a:endParaRPr kumimoji="0" lang="hu-HU" sz="700" b="1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 pitchFamily="34" charset="0"/>
            </a:endParaRPr>
          </a:p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7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itchFamily="34" charset="0"/>
              </a:rPr>
              <a:t>- Észak-dunántúli Vízügyi Igazgatóság</a:t>
            </a:r>
            <a:endParaRPr kumimoji="0" lang="hu-HU" sz="700" b="1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 pitchFamily="34" charset="0"/>
            </a:endParaRPr>
          </a:p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7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itchFamily="34" charset="0"/>
              </a:rPr>
              <a:t>- </a:t>
            </a:r>
            <a:r>
              <a:rPr kumimoji="0" lang="hu-HU" sz="7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itchFamily="34" charset="0"/>
              </a:rPr>
              <a:t>Győr-Moson-Sopron </a:t>
            </a:r>
            <a:r>
              <a:rPr kumimoji="0" lang="hu-HU" sz="7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itchFamily="34" charset="0"/>
              </a:rPr>
              <a:t>Megyei  Katasztrófavédelmi Igazgatóság </a:t>
            </a:r>
            <a:endParaRPr kumimoji="0" lang="hu-HU" sz="700" b="1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 pitchFamily="34" charset="0"/>
            </a:endParaRPr>
          </a:p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7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itchFamily="34" charset="0"/>
              </a:rPr>
              <a:t>- </a:t>
            </a:r>
            <a:r>
              <a:rPr kumimoji="0" lang="hu-HU" sz="7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itchFamily="34" charset="0"/>
              </a:rPr>
              <a:t>Győr-Moson-Sopron </a:t>
            </a:r>
            <a:r>
              <a:rPr kumimoji="0" lang="hu-HU" sz="7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itchFamily="34" charset="0"/>
              </a:rPr>
              <a:t>Megyei Önkormányzat</a:t>
            </a:r>
            <a:endParaRPr kumimoji="0" lang="hu-HU" sz="700" b="1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 pitchFamily="34" charset="0"/>
            </a:endParaRPr>
          </a:p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7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itchFamily="34" charset="0"/>
              </a:rPr>
              <a:t>- Győr Műszaki SZC Hild József Építőipari Szakgimnáziuma</a:t>
            </a:r>
            <a:endParaRPr kumimoji="0" lang="hu-HU" sz="700" b="1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 pitchFamily="34" charset="0"/>
            </a:endParaRPr>
          </a:p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7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itchFamily="34" charset="0"/>
              </a:rPr>
              <a:t>- </a:t>
            </a:r>
            <a:r>
              <a:rPr kumimoji="0" lang="hu-HU" sz="7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itchFamily="34" charset="0"/>
              </a:rPr>
              <a:t>Győri Térségfejlesztési és Projektmenedzsment Kft.</a:t>
            </a:r>
            <a:endParaRPr kumimoji="0" lang="hu-HU" sz="700" b="1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 pitchFamily="34" charset="0"/>
            </a:endParaRPr>
          </a:p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7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itchFamily="34" charset="0"/>
              </a:rPr>
              <a:t>- INNONET Nonprofit Kft. </a:t>
            </a:r>
            <a:endParaRPr kumimoji="0" lang="hu-HU" sz="700" b="1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 pitchFamily="34" charset="0"/>
            </a:endParaRPr>
          </a:p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7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itchFamily="34" charset="0"/>
              </a:rPr>
              <a:t>- Magyar </a:t>
            </a:r>
            <a:r>
              <a:rPr kumimoji="0" lang="hu-HU" sz="7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itchFamily="34" charset="0"/>
              </a:rPr>
              <a:t>Államkincstár</a:t>
            </a:r>
          </a:p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7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itchFamily="34" charset="0"/>
              </a:rPr>
              <a:t>- Magyarországi Éghajlatvédelmi Szövetség</a:t>
            </a:r>
          </a:p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7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itchFamily="34" charset="0"/>
              </a:rPr>
              <a:t>- Széchenyi István Egyetem </a:t>
            </a:r>
            <a:endParaRPr kumimoji="0" lang="hu-HU" sz="700" b="1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 pitchFamily="34" charset="0"/>
            </a:endParaRPr>
          </a:p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7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itchFamily="34" charset="0"/>
              </a:rPr>
              <a:t>- Kimle Község Önkormányzata</a:t>
            </a:r>
            <a:endParaRPr kumimoji="0" lang="hu-HU" sz="700" b="1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 pitchFamily="34" charset="0"/>
            </a:endParaRPr>
          </a:p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7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itchFamily="34" charset="0"/>
              </a:rPr>
              <a:t>- Szigetköz-Mosoni-Sík LEADER Egyesület</a:t>
            </a:r>
            <a:endParaRPr kumimoji="0" lang="hu-HU" sz="700" b="1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 pitchFamily="34" charset="0"/>
            </a:endParaRPr>
          </a:p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7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itchFamily="34" charset="0"/>
              </a:rPr>
              <a:t>- Szigetköz Turizmusáért Egyesület TDM</a:t>
            </a:r>
            <a:endParaRPr kumimoji="0" lang="hu-HU" sz="700" b="1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 pitchFamily="34" charset="0"/>
            </a:endParaRPr>
          </a:p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7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itchFamily="34" charset="0"/>
              </a:rPr>
              <a:t>- Rajkai Hármashatár Kft.</a:t>
            </a:r>
            <a:endParaRPr kumimoji="0" lang="hu-HU" sz="700" b="1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 pitchFamily="34" charset="0"/>
            </a:endParaRPr>
          </a:p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7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itchFamily="34" charset="0"/>
              </a:rPr>
              <a:t>- Rajkai Közös Önkormányzati Hivatal</a:t>
            </a:r>
            <a:endParaRPr kumimoji="0" lang="hu-HU" sz="700" b="1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 pitchFamily="34" charset="0"/>
            </a:endParaRPr>
          </a:p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7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itchFamily="34" charset="0"/>
              </a:rPr>
              <a:t>- Répceszemere Idősek otthona </a:t>
            </a:r>
            <a:endParaRPr kumimoji="0" lang="hu-HU" sz="700" b="1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 pitchFamily="34" charset="0"/>
            </a:endParaRPr>
          </a:p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7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itchFamily="34" charset="0"/>
              </a:rPr>
              <a:t>- Fertő-Hanság Nemzeti Park Igazgatóság</a:t>
            </a:r>
            <a:endParaRPr kumimoji="0" lang="hu-HU" sz="700" b="1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 pitchFamily="34" charset="0"/>
            </a:endParaRPr>
          </a:p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7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itchFamily="34" charset="0"/>
              </a:rPr>
              <a:t>- Sarród Község Önkormányzata </a:t>
            </a:r>
            <a:endParaRPr kumimoji="0" lang="hu-HU" sz="700" b="1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 pitchFamily="34" charset="0"/>
            </a:endParaRPr>
          </a:p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7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itchFamily="34" charset="0"/>
              </a:rPr>
              <a:t>- Fabricius Endre Evangélikus Szeretetotthon </a:t>
            </a:r>
            <a:endParaRPr kumimoji="0" lang="hu-HU" sz="700" b="1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 pitchFamily="34" charset="0"/>
            </a:endParaRPr>
          </a:p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7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itchFamily="34" charset="0"/>
              </a:rPr>
              <a:t>- Győr-Sopron-</a:t>
            </a:r>
            <a:r>
              <a:rPr kumimoji="0" lang="hu-HU" sz="7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itchFamily="34" charset="0"/>
              </a:rPr>
              <a:t>Ebenfurti</a:t>
            </a:r>
            <a:r>
              <a:rPr kumimoji="0" lang="hu-HU" sz="7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itchFamily="34" charset="0"/>
              </a:rPr>
              <a:t> Vasút </a:t>
            </a:r>
            <a:r>
              <a:rPr kumimoji="0" lang="hu-HU" sz="7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itchFamily="34" charset="0"/>
              </a:rPr>
              <a:t>Zrt</a:t>
            </a:r>
            <a:r>
              <a:rPr kumimoji="0" lang="hu-HU" sz="7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itchFamily="34" charset="0"/>
              </a:rPr>
              <a:t>.</a:t>
            </a:r>
            <a:endParaRPr kumimoji="0" lang="hu-HU" sz="700" b="1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 pitchFamily="34" charset="0"/>
            </a:endParaRPr>
          </a:p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7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itchFamily="34" charset="0"/>
              </a:rPr>
              <a:t>- </a:t>
            </a:r>
            <a:r>
              <a:rPr kumimoji="0" lang="hu-HU" sz="7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itchFamily="34" charset="0"/>
              </a:rPr>
              <a:t>InnoDental</a:t>
            </a:r>
            <a:r>
              <a:rPr kumimoji="0" lang="hu-HU" sz="7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itchFamily="34" charset="0"/>
              </a:rPr>
              <a:t> Fogászati -és Egészségturisztikai Klaszter </a:t>
            </a:r>
            <a:endParaRPr kumimoji="0" lang="hu-HU" sz="700" b="1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 pitchFamily="34" charset="0"/>
            </a:endParaRPr>
          </a:p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7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itchFamily="34" charset="0"/>
              </a:rPr>
              <a:t>- Kisalföldi Vállalkozásfejlesztési Alapítvány </a:t>
            </a:r>
            <a:endParaRPr kumimoji="0" lang="hu-HU" sz="700" b="1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 pitchFamily="34" charset="0"/>
            </a:endParaRPr>
          </a:p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7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itchFamily="34" charset="0"/>
              </a:rPr>
              <a:t>- </a:t>
            </a:r>
            <a:r>
              <a:rPr kumimoji="0" lang="it-IT" sz="7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itchFamily="34" charset="0"/>
              </a:rPr>
              <a:t>Pannon Fa és Bútoripari Klaszter </a:t>
            </a:r>
            <a:endParaRPr kumimoji="0" lang="hu-HU" sz="700" b="1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 pitchFamily="34" charset="0"/>
            </a:endParaRPr>
          </a:p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7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itchFamily="34" charset="0"/>
              </a:rPr>
              <a:t>- </a:t>
            </a:r>
            <a:r>
              <a:rPr kumimoji="0" lang="hu-HU" sz="7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itchFamily="34" charset="0"/>
              </a:rPr>
              <a:t>Scardobona</a:t>
            </a:r>
            <a:r>
              <a:rPr kumimoji="0" lang="hu-HU" sz="7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itchFamily="34" charset="0"/>
              </a:rPr>
              <a:t> Consulting Kft. </a:t>
            </a:r>
            <a:endParaRPr kumimoji="0" lang="hu-HU" sz="700" b="1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 pitchFamily="34" charset="0"/>
            </a:endParaRPr>
          </a:p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7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itchFamily="34" charset="0"/>
              </a:rPr>
              <a:t>- Sopron és Vidéke Ipartestület</a:t>
            </a:r>
            <a:endParaRPr kumimoji="0" lang="hu-HU" sz="700" b="1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 pitchFamily="34" charset="0"/>
            </a:endParaRPr>
          </a:p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7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itchFamily="34" charset="0"/>
              </a:rPr>
              <a:t>- Sopron Megyei Jogú Város Önkormányzata</a:t>
            </a:r>
            <a:endParaRPr kumimoji="0" lang="hu-HU" sz="700" b="1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 pitchFamily="34" charset="0"/>
            </a:endParaRPr>
          </a:p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7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itchFamily="34" charset="0"/>
              </a:rPr>
              <a:t>- Soproni Egyetem</a:t>
            </a:r>
            <a:endParaRPr kumimoji="0" lang="hu-HU" sz="700" b="1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 pitchFamily="34" charset="0"/>
            </a:endParaRPr>
          </a:p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7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itchFamily="34" charset="0"/>
              </a:rPr>
              <a:t>- Soproni Erzsébet Oktató Kórház és Rehabilitációs Intézet</a:t>
            </a:r>
            <a:endParaRPr kumimoji="0" lang="hu-HU" sz="700" b="1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 pitchFamily="34" charset="0"/>
            </a:endParaRPr>
          </a:p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7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itchFamily="34" charset="0"/>
              </a:rPr>
              <a:t>- Soproni Kereskedelmi és Iparkamara</a:t>
            </a:r>
            <a:endParaRPr kumimoji="0" lang="hu-HU" sz="700" b="1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 pitchFamily="34" charset="0"/>
            </a:endParaRPr>
          </a:p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7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itchFamily="34" charset="0"/>
              </a:rPr>
              <a:t>- Soproni Német Nemzetiségi Önkormányzat</a:t>
            </a:r>
            <a:endParaRPr kumimoji="0" lang="hu-HU" sz="700" b="1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 pitchFamily="34" charset="0"/>
            </a:endParaRPr>
          </a:p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7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itchFamily="34" charset="0"/>
              </a:rPr>
              <a:t>- Soproni Tankerületi Központ</a:t>
            </a:r>
            <a:endParaRPr kumimoji="0" lang="hu-HU" sz="700" b="1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 pitchFamily="34" charset="0"/>
            </a:endParaRPr>
          </a:p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7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itchFamily="34" charset="0"/>
              </a:rPr>
              <a:t>- Polgármesteri Hivatal Sopronkövesd</a:t>
            </a:r>
            <a:endParaRPr kumimoji="0" lang="hu-HU" sz="700" b="1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 pitchFamily="34" charset="0"/>
            </a:endParaRPr>
          </a:p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7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itchFamily="34" charset="0"/>
              </a:rPr>
              <a:t>- </a:t>
            </a:r>
            <a:r>
              <a:rPr kumimoji="0" lang="hu-HU" sz="7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itchFamily="34" charset="0"/>
              </a:rPr>
              <a:t>Sopronkövesdi</a:t>
            </a:r>
            <a:r>
              <a:rPr kumimoji="0" lang="hu-HU" sz="7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itchFamily="34" charset="0"/>
              </a:rPr>
              <a:t> Közös Önkormányzati Hivatal </a:t>
            </a:r>
            <a:endParaRPr kumimoji="0" lang="hu-HU" sz="700" b="1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 pitchFamily="34" charset="0"/>
            </a:endParaRPr>
          </a:p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7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itchFamily="34" charset="0"/>
              </a:rPr>
              <a:t>- Pannontáj-Sokoró Natúrpark</a:t>
            </a:r>
            <a:endParaRPr kumimoji="0" lang="hu-HU" sz="700" b="1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 pitchFamily="34" charset="0"/>
            </a:endParaRPr>
          </a:p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hu-HU" sz="700" b="1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 pitchFamily="34" charset="0"/>
            </a:endParaRPr>
          </a:p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hu-HU" sz="700" b="1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 pitchFamily="34" charset="0"/>
            </a:endParaRPr>
          </a:p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hu-HU" sz="1400" b="1" i="0" u="none" strike="noStrike" kern="0" cap="none" spc="0" normalizeH="0" baseline="0" noProof="0" dirty="0">
              <a:ln>
                <a:noFill/>
              </a:ln>
              <a:solidFill>
                <a:srgbClr val="0070C0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Tahoma" pitchFamily="34" charset="0"/>
            </a:endParaRPr>
          </a:p>
        </p:txBody>
      </p:sp>
      <p:sp>
        <p:nvSpPr>
          <p:cNvPr id="17" name="AutoShape 7"/>
          <p:cNvSpPr>
            <a:spLocks noChangeArrowheads="1"/>
          </p:cNvSpPr>
          <p:nvPr/>
        </p:nvSpPr>
        <p:spPr bwMode="auto">
          <a:xfrm>
            <a:off x="526836" y="1000819"/>
            <a:ext cx="2664197" cy="1954444"/>
          </a:xfrm>
          <a:prstGeom prst="wedgeRoundRectCallout">
            <a:avLst>
              <a:gd name="adj1" fmla="val 100725"/>
              <a:gd name="adj2" fmla="val 24861"/>
              <a:gd name="adj3" fmla="val 16667"/>
            </a:avLst>
          </a:prstGeom>
          <a:solidFill>
            <a:srgbClr val="FFFFFF">
              <a:alpha val="81000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Bécs/Wien</a:t>
            </a:r>
            <a:endParaRPr kumimoji="0" lang="hu-HU" sz="18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7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- </a:t>
            </a:r>
            <a:r>
              <a:rPr kumimoji="0" lang="hu-HU" sz="7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Kinderfreunde</a:t>
            </a:r>
            <a:r>
              <a:rPr kumimoji="0" lang="hu-HU" sz="7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 Wien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7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- </a:t>
            </a:r>
            <a:r>
              <a:rPr kumimoji="0" lang="hu-HU" sz="7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Magistrat</a:t>
            </a:r>
            <a:r>
              <a:rPr kumimoji="0" lang="hu-HU" sz="7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 </a:t>
            </a:r>
            <a:r>
              <a:rPr kumimoji="0" lang="hu-HU" sz="7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der </a:t>
            </a:r>
            <a:r>
              <a:rPr kumimoji="0" lang="hu-HU" sz="7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Stadt</a:t>
            </a:r>
            <a:r>
              <a:rPr kumimoji="0" lang="hu-HU" sz="7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 Wien </a:t>
            </a:r>
            <a:endParaRPr kumimoji="0" lang="hu-HU" sz="700" b="1" i="0" u="none" strike="noStrike" kern="120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7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- </a:t>
            </a:r>
            <a:r>
              <a:rPr kumimoji="0" lang="hu-HU" sz="7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Veterinärmedizinische</a:t>
            </a:r>
            <a:r>
              <a:rPr kumimoji="0" lang="hu-HU" sz="7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 </a:t>
            </a:r>
            <a:r>
              <a:rPr kumimoji="0" lang="hu-HU" sz="7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Universität</a:t>
            </a:r>
            <a:r>
              <a:rPr kumimoji="0" lang="hu-HU" sz="7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 </a:t>
            </a:r>
            <a:r>
              <a:rPr kumimoji="0" lang="hu-HU" sz="7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Wien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7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- Good </a:t>
            </a:r>
            <a:r>
              <a:rPr kumimoji="0" lang="hu-HU" sz="7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Deal</a:t>
            </a:r>
            <a:r>
              <a:rPr kumimoji="0" lang="hu-HU" sz="7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 </a:t>
            </a:r>
            <a:r>
              <a:rPr kumimoji="0" lang="hu-HU" sz="7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Consulting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7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- </a:t>
            </a:r>
            <a:r>
              <a:rPr kumimoji="0" lang="hu-HU" sz="7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Bauerbeiter</a:t>
            </a:r>
            <a:r>
              <a:rPr kumimoji="0" lang="hu-HU" sz="7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- </a:t>
            </a:r>
            <a:r>
              <a:rPr kumimoji="0" lang="hu-HU" sz="7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Urlaubs</a:t>
            </a:r>
            <a:r>
              <a:rPr kumimoji="0" lang="hu-HU" sz="7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- Und </a:t>
            </a:r>
            <a:r>
              <a:rPr kumimoji="0" lang="hu-HU" sz="7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Abfertigungskasse</a:t>
            </a:r>
            <a:endParaRPr kumimoji="0" lang="hu-HU" sz="700" b="1" i="0" u="none" strike="noStrike" kern="120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7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- </a:t>
            </a:r>
            <a:r>
              <a:rPr kumimoji="0" lang="hu-HU" sz="7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Mecca</a:t>
            </a:r>
            <a:r>
              <a:rPr kumimoji="0" lang="hu-HU" sz="7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 Consulting </a:t>
            </a:r>
            <a:endParaRPr kumimoji="0" lang="hu-HU" sz="700" b="1" i="0" u="none" strike="noStrike" kern="120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7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- ÖAR GmbH/</a:t>
            </a:r>
            <a:r>
              <a:rPr kumimoji="0" lang="hu-HU" sz="7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Beratung&amp;Entwicklung</a:t>
            </a:r>
            <a:endParaRPr kumimoji="0" lang="hu-HU" sz="700" b="1" i="0" u="none" strike="noStrike" kern="120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7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- </a:t>
            </a:r>
            <a:r>
              <a:rPr kumimoji="0" lang="de-DE" sz="7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Österreichische Bundesbahnen Personenverkehr AG Regionalmanagement Ostregion Markt Burgenland</a:t>
            </a:r>
            <a:endParaRPr kumimoji="0" lang="hu-HU" sz="700" b="1" i="0" u="none" strike="noStrike" kern="120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7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- </a:t>
            </a:r>
            <a:r>
              <a:rPr kumimoji="0" lang="hu-HU" sz="7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Raab-Oedenburg-Ebenfurter</a:t>
            </a:r>
            <a:r>
              <a:rPr kumimoji="0" lang="hu-HU" sz="7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 </a:t>
            </a:r>
            <a:r>
              <a:rPr kumimoji="0" lang="hu-HU" sz="7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Eisenbahn</a:t>
            </a:r>
            <a:r>
              <a:rPr kumimoji="0" lang="hu-HU" sz="7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 AG</a:t>
            </a:r>
            <a:endParaRPr kumimoji="0" lang="hu-HU" sz="700" b="1" i="0" u="none" strike="noStrike" kern="120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7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- </a:t>
            </a:r>
            <a:r>
              <a:rPr kumimoji="0" lang="hu-HU" sz="7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Universität</a:t>
            </a:r>
            <a:r>
              <a:rPr kumimoji="0" lang="hu-HU" sz="7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 </a:t>
            </a:r>
            <a:r>
              <a:rPr kumimoji="0" lang="hu-HU" sz="7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für</a:t>
            </a:r>
            <a:r>
              <a:rPr kumimoji="0" lang="hu-HU" sz="7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 </a:t>
            </a:r>
            <a:r>
              <a:rPr kumimoji="0" lang="hu-HU" sz="7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Bodenkultur</a:t>
            </a:r>
            <a:r>
              <a:rPr kumimoji="0" lang="hu-HU" sz="7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 </a:t>
            </a:r>
            <a:r>
              <a:rPr kumimoji="0" lang="hu-HU" sz="7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Wien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7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- </a:t>
            </a:r>
            <a:r>
              <a:rPr kumimoji="0" lang="hu-HU" sz="7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Verkehrsverbund</a:t>
            </a:r>
            <a:r>
              <a:rPr kumimoji="0" lang="hu-HU" sz="7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 </a:t>
            </a:r>
            <a:r>
              <a:rPr kumimoji="0" lang="hu-HU" sz="7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Ost</a:t>
            </a:r>
            <a:r>
              <a:rPr kumimoji="0" lang="hu-HU" sz="7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-Region (VOR) </a:t>
            </a:r>
            <a:r>
              <a:rPr kumimoji="0" lang="hu-HU" sz="7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GmbH</a:t>
            </a:r>
          </a:p>
          <a:p>
            <a:pPr lvl="0" defTabSz="9144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hu-HU" sz="700" b="1" dirty="0">
                <a:solidFill>
                  <a:srgbClr val="000000"/>
                </a:solidFill>
                <a:latin typeface="Tahoma" pitchFamily="34" charset="0"/>
              </a:rPr>
              <a:t>- </a:t>
            </a:r>
            <a:r>
              <a:rPr lang="hu-HU" sz="700" b="1" dirty="0" err="1">
                <a:solidFill>
                  <a:srgbClr val="000000"/>
                </a:solidFill>
                <a:latin typeface="Tahoma" pitchFamily="34" charset="0"/>
              </a:rPr>
              <a:t>Bundesrat</a:t>
            </a:r>
            <a:r>
              <a:rPr lang="hu-HU" sz="700" b="1" dirty="0">
                <a:solidFill>
                  <a:srgbClr val="000000"/>
                </a:solidFill>
                <a:latin typeface="Tahoma" pitchFamily="34" charset="0"/>
              </a:rPr>
              <a:t>, </a:t>
            </a:r>
            <a:r>
              <a:rPr lang="hu-HU" sz="700" b="1" dirty="0" err="1">
                <a:solidFill>
                  <a:srgbClr val="000000"/>
                </a:solidFill>
                <a:latin typeface="Tahoma" pitchFamily="34" charset="0"/>
              </a:rPr>
              <a:t>Republic</a:t>
            </a:r>
            <a:r>
              <a:rPr lang="hu-HU" sz="700" b="1" dirty="0">
                <a:solidFill>
                  <a:srgbClr val="000000"/>
                </a:solidFill>
                <a:latin typeface="Tahoma" pitchFamily="34" charset="0"/>
              </a:rPr>
              <a:t> </a:t>
            </a:r>
            <a:r>
              <a:rPr lang="hu-HU" sz="700" b="1" dirty="0" err="1" smtClean="0">
                <a:solidFill>
                  <a:srgbClr val="000000"/>
                </a:solidFill>
                <a:latin typeface="Tahoma" pitchFamily="34" charset="0"/>
              </a:rPr>
              <a:t>Österreich</a:t>
            </a:r>
            <a:endParaRPr kumimoji="0" lang="hu-HU" sz="700" b="1" i="0" u="none" strike="noStrike" kern="120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hu-HU" sz="700" b="1" i="0" u="none" strike="noStrike" kern="120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hu-HU" sz="14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Tahoma" pitchFamily="34" charset="0"/>
              <a:ea typeface="+mn-ea"/>
              <a:cs typeface="+mn-cs"/>
            </a:endParaRPr>
          </a:p>
        </p:txBody>
      </p:sp>
      <p:sp>
        <p:nvSpPr>
          <p:cNvPr id="15" name="AutoShape 11"/>
          <p:cNvSpPr>
            <a:spLocks noChangeArrowheads="1"/>
          </p:cNvSpPr>
          <p:nvPr/>
        </p:nvSpPr>
        <p:spPr bwMode="auto">
          <a:xfrm>
            <a:off x="5282945" y="4448958"/>
            <a:ext cx="3181330" cy="1077133"/>
          </a:xfrm>
          <a:prstGeom prst="wedgeRoundRectCallout">
            <a:avLst>
              <a:gd name="adj1" fmla="val -92825"/>
              <a:gd name="adj2" fmla="val -63812"/>
              <a:gd name="adj3" fmla="val 16667"/>
            </a:avLst>
          </a:prstGeom>
          <a:solidFill>
            <a:srgbClr val="FFFFFF">
              <a:alpha val="81000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Stájerország/</a:t>
            </a:r>
            <a:r>
              <a:rPr kumimoji="0" lang="hu-HU" sz="18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Steiermark</a:t>
            </a:r>
            <a:endParaRPr kumimoji="0" lang="hu-HU" sz="1800" b="1" i="0" u="none" strike="noStrike" kern="120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 pitchFamily="34" charset="0"/>
              <a:ea typeface="+mn-ea"/>
              <a:cs typeface="+mn-cs"/>
            </a:endParaRPr>
          </a:p>
          <a:p>
            <a:pPr lvl="0" defTabSz="9144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hu-HU" sz="700" b="1" dirty="0" smtClean="0">
                <a:solidFill>
                  <a:srgbClr val="000000"/>
                </a:solidFill>
                <a:latin typeface="Tahoma" pitchFamily="34" charset="0"/>
              </a:rPr>
              <a:t>- </a:t>
            </a:r>
            <a:r>
              <a:rPr lang="de-DE" sz="700" b="1" dirty="0" smtClean="0">
                <a:solidFill>
                  <a:srgbClr val="000000"/>
                </a:solidFill>
                <a:latin typeface="Tahoma" pitchFamily="34" charset="0"/>
              </a:rPr>
              <a:t>Amt </a:t>
            </a:r>
            <a:r>
              <a:rPr lang="de-DE" sz="700" b="1" dirty="0">
                <a:solidFill>
                  <a:srgbClr val="000000"/>
                </a:solidFill>
                <a:latin typeface="Tahoma" pitchFamily="34" charset="0"/>
              </a:rPr>
              <a:t>der. Steiermärkischen Landesregierung – Abteilung 14 Wasserwirtschaftliche </a:t>
            </a:r>
            <a:r>
              <a:rPr lang="de-DE" sz="700" b="1" dirty="0" smtClean="0">
                <a:solidFill>
                  <a:srgbClr val="000000"/>
                </a:solidFill>
                <a:latin typeface="Tahoma" pitchFamily="34" charset="0"/>
              </a:rPr>
              <a:t>Planung</a:t>
            </a:r>
            <a:endParaRPr lang="hu-HU" sz="700" b="1" dirty="0">
              <a:solidFill>
                <a:srgbClr val="000000"/>
              </a:solidFill>
              <a:latin typeface="Tahoma" pitchFamily="34" charset="0"/>
            </a:endParaRPr>
          </a:p>
          <a:p>
            <a:pPr lvl="0" defTabSz="9144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hu-HU" sz="700" b="1" dirty="0" smtClean="0">
                <a:solidFill>
                  <a:srgbClr val="000000"/>
                </a:solidFill>
                <a:latin typeface="Tahoma" pitchFamily="34" charset="0"/>
              </a:rPr>
              <a:t>- </a:t>
            </a:r>
            <a:r>
              <a:rPr lang="de-DE" sz="700" b="1" dirty="0" smtClean="0">
                <a:solidFill>
                  <a:srgbClr val="000000"/>
                </a:solidFill>
                <a:latin typeface="Tahoma" pitchFamily="34" charset="0"/>
              </a:rPr>
              <a:t>Amt </a:t>
            </a:r>
            <a:r>
              <a:rPr lang="de-DE" sz="700" b="1" dirty="0">
                <a:solidFill>
                  <a:srgbClr val="000000"/>
                </a:solidFill>
                <a:latin typeface="Tahoma" pitchFamily="34" charset="0"/>
              </a:rPr>
              <a:t>der Steiermärkischen Landesregierung - Abteilung 17 Landes- und Regionalentwicklung</a:t>
            </a:r>
            <a:endParaRPr kumimoji="0" lang="hu-HU" sz="7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7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- </a:t>
            </a:r>
            <a:r>
              <a:rPr kumimoji="0" lang="hu-HU" sz="7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Verband</a:t>
            </a:r>
            <a:r>
              <a:rPr kumimoji="0" lang="hu-HU" sz="7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 </a:t>
            </a:r>
            <a:r>
              <a:rPr kumimoji="0" lang="hu-HU" sz="7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der </a:t>
            </a:r>
            <a:r>
              <a:rPr kumimoji="0" lang="hu-HU" sz="7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Naturparke</a:t>
            </a:r>
            <a:r>
              <a:rPr kumimoji="0" lang="hu-HU" sz="7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 </a:t>
            </a:r>
            <a:r>
              <a:rPr kumimoji="0" lang="hu-HU" sz="7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Österreichs</a:t>
            </a:r>
            <a:r>
              <a:rPr kumimoji="0" lang="de-DE" sz="7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Regions</a:t>
            </a:r>
            <a:r>
              <a:rPr kumimoji="0" lang="de-DE" sz="7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 </a:t>
            </a:r>
            <a:endParaRPr kumimoji="0" lang="hu-HU" sz="700" b="1" i="0" u="none" strike="noStrike" kern="120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7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- </a:t>
            </a:r>
            <a:r>
              <a:rPr kumimoji="0" lang="de-DE" sz="7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Entwicklungs- </a:t>
            </a:r>
            <a:r>
              <a:rPr kumimoji="0" lang="de-DE" sz="7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und Management Oststeiermark </a:t>
            </a:r>
            <a:r>
              <a:rPr kumimoji="0" lang="de-DE" sz="7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Gmbh</a:t>
            </a:r>
            <a:r>
              <a:rPr kumimoji="0" lang="de-DE" sz="7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 (REO)</a:t>
            </a:r>
            <a:endParaRPr kumimoji="0" lang="hu-HU" sz="7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 pitchFamily="34" charset="0"/>
              <a:ea typeface="+mn-ea"/>
              <a:cs typeface="+mn-cs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hu-HU" sz="18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Tahoma" pitchFamily="34" charset="0"/>
              <a:ea typeface="+mn-ea"/>
              <a:cs typeface="+mn-cs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hu-HU" sz="14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Tahoma" pitchFamily="34" charset="0"/>
              <a:ea typeface="+mn-ea"/>
              <a:cs typeface="+mn-cs"/>
            </a:endParaRPr>
          </a:p>
        </p:txBody>
      </p:sp>
      <p:sp>
        <p:nvSpPr>
          <p:cNvPr id="18" name="AutoShape 10"/>
          <p:cNvSpPr>
            <a:spLocks noChangeArrowheads="1"/>
          </p:cNvSpPr>
          <p:nvPr/>
        </p:nvSpPr>
        <p:spPr bwMode="auto">
          <a:xfrm>
            <a:off x="5411151" y="1191154"/>
            <a:ext cx="3312368" cy="3870255"/>
          </a:xfrm>
          <a:prstGeom prst="wedgeRoundRectCallout">
            <a:avLst>
              <a:gd name="adj1" fmla="val -84728"/>
              <a:gd name="adj2" fmla="val -7164"/>
              <a:gd name="adj3" fmla="val 16667"/>
            </a:avLst>
          </a:prstGeom>
          <a:solidFill>
            <a:srgbClr val="FFFFFF">
              <a:alpha val="80392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1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Alsó-Ausztria/</a:t>
            </a:r>
            <a:r>
              <a:rPr kumimoji="0" lang="hu-HU" sz="14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Niederösterreich</a:t>
            </a:r>
            <a:endParaRPr kumimoji="0" lang="hu-HU" sz="1400" b="1" i="0" u="none" strike="noStrike" kern="120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7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- </a:t>
            </a:r>
            <a:r>
              <a:rPr kumimoji="0" lang="hu-HU" sz="7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Römerland</a:t>
            </a:r>
            <a:r>
              <a:rPr kumimoji="0" lang="hu-HU" sz="7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 </a:t>
            </a:r>
            <a:r>
              <a:rPr kumimoji="0" lang="hu-HU" sz="7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Carnuntum</a:t>
            </a:r>
            <a:endParaRPr kumimoji="0" lang="hu-HU" sz="7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7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- </a:t>
            </a:r>
            <a:r>
              <a:rPr kumimoji="0" lang="hu-HU" sz="7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Stadtgemeinde</a:t>
            </a:r>
            <a:r>
              <a:rPr kumimoji="0" lang="hu-HU" sz="7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 </a:t>
            </a:r>
            <a:r>
              <a:rPr kumimoji="0" lang="hu-HU" sz="7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Hainburg</a:t>
            </a:r>
            <a:endParaRPr kumimoji="0" lang="hu-HU" sz="700" b="1" i="0" u="none" strike="noStrike" kern="120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 pitchFamily="34" charset="0"/>
              <a:ea typeface="+mn-ea"/>
              <a:cs typeface="+mn-cs"/>
            </a:endParaRPr>
          </a:p>
          <a:p>
            <a:pPr lvl="0" defTabSz="9144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kumimoji="0" lang="hu-HU" sz="7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- </a:t>
            </a:r>
            <a:r>
              <a:rPr lang="hu-HU" sz="700" b="1" dirty="0" err="1">
                <a:solidFill>
                  <a:srgbClr val="000000"/>
                </a:solidFill>
                <a:latin typeface="Tahoma" pitchFamily="34" charset="0"/>
              </a:rPr>
              <a:t>NÖ.Regional.GmbH</a:t>
            </a:r>
            <a:endParaRPr kumimoji="0" lang="hu-HU" sz="700" b="1" i="0" u="none" strike="noStrike" kern="120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7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- </a:t>
            </a:r>
            <a:r>
              <a:rPr kumimoji="0" lang="hu-HU" sz="7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Landesschulrat</a:t>
            </a:r>
            <a:r>
              <a:rPr kumimoji="0" lang="hu-HU" sz="7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 </a:t>
            </a:r>
            <a:r>
              <a:rPr kumimoji="0" lang="hu-HU" sz="7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Niederösterreich</a:t>
            </a:r>
            <a:endParaRPr kumimoji="0" lang="hu-HU" sz="700" b="1" i="0" u="none" strike="noStrike" kern="120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7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- </a:t>
            </a:r>
            <a:r>
              <a:rPr kumimoji="0" lang="hu-HU" sz="7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Marktgemeinde</a:t>
            </a:r>
            <a:r>
              <a:rPr kumimoji="0" lang="hu-HU" sz="7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 </a:t>
            </a:r>
            <a:r>
              <a:rPr kumimoji="0" lang="hu-HU" sz="7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Lassee</a:t>
            </a:r>
            <a:endParaRPr kumimoji="0" lang="hu-HU" sz="700" b="1" i="0" u="none" strike="noStrike" kern="120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7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- </a:t>
            </a:r>
            <a:r>
              <a:rPr kumimoji="0" lang="hu-HU" sz="7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Region </a:t>
            </a:r>
            <a:r>
              <a:rPr kumimoji="0" lang="hu-HU" sz="7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Bucklige</a:t>
            </a:r>
            <a:r>
              <a:rPr kumimoji="0" lang="hu-HU" sz="7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 </a:t>
            </a:r>
            <a:r>
              <a:rPr kumimoji="0" lang="hu-HU" sz="7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Welt-</a:t>
            </a:r>
            <a:r>
              <a:rPr kumimoji="0" lang="hu-HU" sz="7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Wechselland</a:t>
            </a:r>
            <a:endParaRPr kumimoji="0" lang="hu-HU" sz="700" b="1" i="0" u="none" strike="noStrike" kern="120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7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- </a:t>
            </a:r>
            <a:r>
              <a:rPr kumimoji="0" lang="hu-HU" sz="7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Kleinregion</a:t>
            </a:r>
            <a:r>
              <a:rPr kumimoji="0" lang="hu-HU" sz="7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 </a:t>
            </a:r>
            <a:r>
              <a:rPr kumimoji="0" lang="hu-HU" sz="7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Schneebergland</a:t>
            </a:r>
            <a:endParaRPr kumimoji="0" lang="hu-HU" sz="700" b="1" i="0" u="none" strike="noStrike" kern="120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7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- </a:t>
            </a:r>
            <a:r>
              <a:rPr kumimoji="0" lang="hu-HU" sz="7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Kulturinitiative</a:t>
            </a:r>
            <a:r>
              <a:rPr kumimoji="0" lang="hu-HU" sz="7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 </a:t>
            </a:r>
            <a:r>
              <a:rPr kumimoji="0" lang="hu-HU" sz="7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Schneebergland</a:t>
            </a:r>
            <a:endParaRPr kumimoji="0" lang="hu-HU" sz="700" b="1" i="0" u="none" strike="noStrike" kern="120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7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- </a:t>
            </a:r>
            <a:r>
              <a:rPr kumimoji="0" lang="hu-HU" sz="7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LEADER Region </a:t>
            </a:r>
            <a:r>
              <a:rPr kumimoji="0" lang="hu-HU" sz="7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Niederösterreich</a:t>
            </a:r>
            <a:r>
              <a:rPr kumimoji="0" lang="hu-HU" sz="7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 </a:t>
            </a:r>
            <a:r>
              <a:rPr kumimoji="0" lang="hu-HU" sz="7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Süd</a:t>
            </a:r>
            <a:endParaRPr kumimoji="0" lang="hu-HU" sz="700" b="1" i="0" u="none" strike="noStrike" kern="120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7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- </a:t>
            </a:r>
            <a:r>
              <a:rPr kumimoji="0" lang="hu-HU" sz="7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Regionalverband</a:t>
            </a:r>
            <a:r>
              <a:rPr kumimoji="0" lang="hu-HU" sz="7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 </a:t>
            </a:r>
            <a:r>
              <a:rPr kumimoji="0" lang="hu-HU" sz="7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Industrieviertel</a:t>
            </a:r>
            <a:r>
              <a:rPr kumimoji="0" lang="hu-HU" sz="7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/</a:t>
            </a:r>
            <a:r>
              <a:rPr kumimoji="0" lang="hu-HU" sz="7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Niederösterreich</a:t>
            </a:r>
            <a:r>
              <a:rPr kumimoji="0" lang="hu-HU" sz="7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 </a:t>
            </a:r>
            <a:r>
              <a:rPr kumimoji="0" lang="hu-HU" sz="7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Landtag</a:t>
            </a:r>
            <a:r>
              <a:rPr kumimoji="0" lang="hu-HU" sz="7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 </a:t>
            </a:r>
            <a:endParaRPr kumimoji="0" lang="hu-HU" sz="700" b="1" i="0" u="none" strike="noStrike" kern="120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7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- Amt der </a:t>
            </a:r>
            <a:r>
              <a:rPr kumimoji="0" lang="hu-HU" sz="7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Niederösterreich</a:t>
            </a:r>
            <a:r>
              <a:rPr kumimoji="0" lang="hu-HU" sz="7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 </a:t>
            </a:r>
            <a:r>
              <a:rPr kumimoji="0" lang="hu-HU" sz="7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Landesregierung</a:t>
            </a:r>
            <a:endParaRPr kumimoji="0" lang="hu-HU" sz="700" b="1" i="0" u="none" strike="noStrike" kern="120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7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- </a:t>
            </a:r>
            <a:r>
              <a:rPr kumimoji="0" lang="de-DE" sz="7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Amt der Niederösterreich Landesregierung Abt. Kindergärten</a:t>
            </a:r>
            <a:endParaRPr kumimoji="0" lang="hu-HU" sz="700" b="1" i="0" u="none" strike="noStrike" kern="120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7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- </a:t>
            </a:r>
            <a:r>
              <a:rPr kumimoji="0" lang="hu-HU" sz="7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ecoplus.Cluster</a:t>
            </a:r>
            <a:r>
              <a:rPr kumimoji="0" lang="hu-HU" sz="7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 </a:t>
            </a:r>
            <a:r>
              <a:rPr kumimoji="0" lang="hu-HU" sz="7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Niederösterreich</a:t>
            </a:r>
            <a:endParaRPr kumimoji="0" lang="hu-HU" sz="700" b="1" i="0" u="none" strike="noStrike" kern="120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7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- </a:t>
            </a:r>
            <a:r>
              <a:rPr kumimoji="0" lang="hu-HU" sz="7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Niederösterreichischer</a:t>
            </a:r>
            <a:r>
              <a:rPr kumimoji="0" lang="hu-HU" sz="7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 </a:t>
            </a:r>
            <a:r>
              <a:rPr kumimoji="0" lang="hu-HU" sz="7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Gesundheits</a:t>
            </a:r>
            <a:r>
              <a:rPr kumimoji="0" lang="hu-HU" sz="7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 - und </a:t>
            </a:r>
            <a:r>
              <a:rPr kumimoji="0" lang="hu-HU" sz="7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Sozialfonds</a:t>
            </a:r>
            <a:endParaRPr kumimoji="0" lang="hu-HU" sz="700" b="1" i="0" u="none" strike="noStrike" kern="120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7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- </a:t>
            </a:r>
            <a:r>
              <a:rPr kumimoji="0" lang="hu-HU" sz="7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Wirtschaftskammer</a:t>
            </a:r>
            <a:r>
              <a:rPr kumimoji="0" lang="hu-HU" sz="7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 </a:t>
            </a:r>
            <a:r>
              <a:rPr kumimoji="0" lang="hu-HU" sz="7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Niederösterreich</a:t>
            </a:r>
            <a:endParaRPr kumimoji="0" lang="hu-HU" sz="700" b="1" i="0" u="none" strike="noStrike" kern="120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7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- </a:t>
            </a:r>
            <a:r>
              <a:rPr kumimoji="0" lang="de-DE" sz="7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Marktgemeinde </a:t>
            </a:r>
            <a:r>
              <a:rPr kumimoji="0" lang="de-DE" sz="7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Weissenbach</a:t>
            </a:r>
            <a:r>
              <a:rPr kumimoji="0" lang="de-DE" sz="7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 an der </a:t>
            </a:r>
            <a:r>
              <a:rPr kumimoji="0" lang="de-DE" sz="7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Triesting</a:t>
            </a:r>
            <a:endParaRPr kumimoji="0" lang="hu-HU" sz="700" b="1" i="0" u="none" strike="noStrike" kern="120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7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- </a:t>
            </a:r>
            <a:r>
              <a:rPr kumimoji="0" lang="hu-HU" sz="7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Corvinuskreis</a:t>
            </a:r>
            <a:r>
              <a:rPr kumimoji="0" lang="hu-HU" sz="7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 Wiener </a:t>
            </a:r>
            <a:r>
              <a:rPr kumimoji="0" lang="hu-HU" sz="7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Neustadt</a:t>
            </a:r>
            <a:endParaRPr kumimoji="0" lang="hu-HU" sz="700" b="1" i="0" u="none" strike="noStrike" kern="120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7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- </a:t>
            </a:r>
            <a:r>
              <a:rPr kumimoji="0" lang="hu-HU" sz="7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Arbeiterkammer</a:t>
            </a:r>
            <a:r>
              <a:rPr kumimoji="0" lang="hu-HU" sz="7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 </a:t>
            </a:r>
            <a:r>
              <a:rPr kumimoji="0" lang="hu-HU" sz="7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Niederösterreich</a:t>
            </a:r>
            <a:endParaRPr kumimoji="0" lang="hu-HU" sz="700" b="1" i="0" u="none" strike="noStrike" kern="120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 pitchFamily="34" charset="0"/>
              <a:ea typeface="+mn-ea"/>
              <a:cs typeface="+mn-cs"/>
            </a:endParaRPr>
          </a:p>
          <a:p>
            <a:pPr marR="0" lvl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kumimoji="0" lang="hu-HU" sz="7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- </a:t>
            </a:r>
            <a:r>
              <a:rPr kumimoji="0" lang="hu-HU" sz="7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Stadtgemeinde</a:t>
            </a:r>
            <a:r>
              <a:rPr kumimoji="0" lang="hu-HU" sz="7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 </a:t>
            </a:r>
            <a:r>
              <a:rPr kumimoji="0" lang="hu-HU" sz="7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Wiener </a:t>
            </a:r>
            <a:r>
              <a:rPr kumimoji="0" lang="hu-HU" sz="7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Neustadt</a:t>
            </a:r>
            <a:endParaRPr kumimoji="0" lang="hu-HU" sz="700" b="1" i="0" u="none" strike="noStrike" kern="120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 pitchFamily="34" charset="0"/>
              <a:ea typeface="+mn-ea"/>
              <a:cs typeface="+mn-cs"/>
            </a:endParaRPr>
          </a:p>
          <a:p>
            <a:pPr lvl="0" defTabSz="9144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hu-HU" sz="700" b="1" dirty="0">
                <a:solidFill>
                  <a:srgbClr val="000000"/>
                </a:solidFill>
                <a:latin typeface="Tahoma" pitchFamily="34" charset="0"/>
              </a:rPr>
              <a:t>- </a:t>
            </a:r>
            <a:r>
              <a:rPr lang="hu-HU" sz="700" b="1" dirty="0" err="1">
                <a:solidFill>
                  <a:srgbClr val="000000"/>
                </a:solidFill>
                <a:latin typeface="Tahoma" pitchFamily="34" charset="0"/>
              </a:rPr>
              <a:t>Gymnasium</a:t>
            </a:r>
            <a:r>
              <a:rPr lang="hu-HU" sz="700" b="1" dirty="0">
                <a:solidFill>
                  <a:srgbClr val="000000"/>
                </a:solidFill>
                <a:latin typeface="Tahoma" pitchFamily="34" charset="0"/>
              </a:rPr>
              <a:t> </a:t>
            </a:r>
            <a:r>
              <a:rPr lang="hu-HU" sz="700" b="1" dirty="0" err="1">
                <a:solidFill>
                  <a:srgbClr val="000000"/>
                </a:solidFill>
                <a:latin typeface="Tahoma" pitchFamily="34" charset="0"/>
              </a:rPr>
              <a:t>Sachsenbrunn</a:t>
            </a:r>
            <a:r>
              <a:rPr lang="hu-HU" sz="700" b="1" dirty="0">
                <a:solidFill>
                  <a:srgbClr val="000000"/>
                </a:solidFill>
                <a:latin typeface="Tahoma" pitchFamily="34" charset="0"/>
              </a:rPr>
              <a:t> (</a:t>
            </a:r>
            <a:r>
              <a:rPr lang="hu-HU" sz="700" b="1" dirty="0" err="1">
                <a:solidFill>
                  <a:srgbClr val="000000"/>
                </a:solidFill>
                <a:latin typeface="Tahoma" pitchFamily="34" charset="0"/>
              </a:rPr>
              <a:t>Gymnasium</a:t>
            </a:r>
            <a:r>
              <a:rPr lang="hu-HU" sz="700" b="1" dirty="0">
                <a:solidFill>
                  <a:srgbClr val="000000"/>
                </a:solidFill>
                <a:latin typeface="Tahoma" pitchFamily="34" charset="0"/>
              </a:rPr>
              <a:t> Apor </a:t>
            </a:r>
            <a:r>
              <a:rPr lang="hu-HU" sz="700" b="1" dirty="0" err="1">
                <a:solidFill>
                  <a:srgbClr val="000000"/>
                </a:solidFill>
                <a:latin typeface="Tahoma" pitchFamily="34" charset="0"/>
              </a:rPr>
              <a:t>vilmos</a:t>
            </a:r>
            <a:r>
              <a:rPr lang="hu-HU" sz="700" b="1" dirty="0">
                <a:solidFill>
                  <a:srgbClr val="000000"/>
                </a:solidFill>
                <a:latin typeface="Tahoma" pitchFamily="34" charset="0"/>
              </a:rPr>
              <a:t> </a:t>
            </a:r>
            <a:r>
              <a:rPr lang="hu-HU" sz="700" b="1" dirty="0" err="1">
                <a:solidFill>
                  <a:srgbClr val="000000"/>
                </a:solidFill>
                <a:latin typeface="Tahoma" pitchFamily="34" charset="0"/>
              </a:rPr>
              <a:t>School</a:t>
            </a:r>
            <a:r>
              <a:rPr lang="hu-HU" sz="700" b="1" dirty="0">
                <a:solidFill>
                  <a:srgbClr val="000000"/>
                </a:solidFill>
                <a:latin typeface="Tahoma" pitchFamily="34" charset="0"/>
              </a:rPr>
              <a:t> in </a:t>
            </a:r>
            <a:r>
              <a:rPr lang="hu-HU" sz="700" b="1" dirty="0" err="1">
                <a:solidFill>
                  <a:srgbClr val="000000"/>
                </a:solidFill>
                <a:latin typeface="Tahoma" pitchFamily="34" charset="0"/>
              </a:rPr>
              <a:t>Györ</a:t>
            </a:r>
            <a:r>
              <a:rPr lang="hu-HU" sz="700" b="1" dirty="0">
                <a:solidFill>
                  <a:srgbClr val="000000"/>
                </a:solidFill>
                <a:latin typeface="Tahoma" pitchFamily="34" charset="0"/>
              </a:rPr>
              <a:t>)</a:t>
            </a:r>
          </a:p>
          <a:p>
            <a:pPr lvl="0" defTabSz="9144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hu-HU" sz="700" b="1" dirty="0">
                <a:solidFill>
                  <a:srgbClr val="000000"/>
                </a:solidFill>
                <a:latin typeface="Tahoma" pitchFamily="34" charset="0"/>
              </a:rPr>
              <a:t>- NÖ </a:t>
            </a:r>
            <a:r>
              <a:rPr lang="hu-HU" sz="700" b="1" dirty="0" err="1">
                <a:solidFill>
                  <a:srgbClr val="000000"/>
                </a:solidFill>
                <a:latin typeface="Tahoma" pitchFamily="34" charset="0"/>
              </a:rPr>
              <a:t>Forschung</a:t>
            </a:r>
            <a:r>
              <a:rPr lang="hu-HU" sz="700" b="1" dirty="0">
                <a:solidFill>
                  <a:srgbClr val="000000"/>
                </a:solidFill>
                <a:latin typeface="Tahoma" pitchFamily="34" charset="0"/>
              </a:rPr>
              <a:t> und </a:t>
            </a:r>
            <a:r>
              <a:rPr lang="hu-HU" sz="700" b="1" dirty="0" err="1">
                <a:solidFill>
                  <a:srgbClr val="000000"/>
                </a:solidFill>
                <a:latin typeface="Tahoma" pitchFamily="34" charset="0"/>
              </a:rPr>
              <a:t>Bildung</a:t>
            </a:r>
            <a:endParaRPr lang="hu-HU" sz="700" b="1" dirty="0">
              <a:solidFill>
                <a:srgbClr val="000000"/>
              </a:solidFill>
              <a:latin typeface="Tahoma" pitchFamily="34" charset="0"/>
            </a:endParaRPr>
          </a:p>
          <a:p>
            <a:pPr lvl="0" defTabSz="9144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hu-HU" sz="700" b="1" dirty="0">
                <a:solidFill>
                  <a:srgbClr val="000000"/>
                </a:solidFill>
                <a:latin typeface="Tahoma" pitchFamily="34" charset="0"/>
              </a:rPr>
              <a:t>- </a:t>
            </a:r>
            <a:r>
              <a:rPr lang="hu-HU" sz="700" b="1" dirty="0" err="1">
                <a:solidFill>
                  <a:srgbClr val="000000"/>
                </a:solidFill>
                <a:latin typeface="Tahoma" pitchFamily="34" charset="0"/>
              </a:rPr>
              <a:t>Marktgemeinde</a:t>
            </a:r>
            <a:r>
              <a:rPr lang="hu-HU" sz="700" b="1" dirty="0">
                <a:solidFill>
                  <a:srgbClr val="000000"/>
                </a:solidFill>
                <a:latin typeface="Tahoma" pitchFamily="34" charset="0"/>
              </a:rPr>
              <a:t> </a:t>
            </a:r>
            <a:r>
              <a:rPr lang="hu-HU" sz="700" b="1" dirty="0" err="1">
                <a:solidFill>
                  <a:srgbClr val="000000"/>
                </a:solidFill>
                <a:latin typeface="Tahoma" pitchFamily="34" charset="0"/>
              </a:rPr>
              <a:t>Pitten</a:t>
            </a:r>
            <a:endParaRPr lang="hu-HU" sz="700" b="1" dirty="0">
              <a:solidFill>
                <a:srgbClr val="000000"/>
              </a:solidFill>
              <a:latin typeface="Tahoma" pitchFamily="34" charset="0"/>
            </a:endParaRPr>
          </a:p>
          <a:p>
            <a:pPr lvl="0" defTabSz="9144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hu-HU" sz="700" b="1" dirty="0">
                <a:solidFill>
                  <a:srgbClr val="000000"/>
                </a:solidFill>
                <a:latin typeface="Tahoma" pitchFamily="34" charset="0"/>
              </a:rPr>
              <a:t>- </a:t>
            </a:r>
            <a:r>
              <a:rPr lang="hu-HU" sz="700" b="1" dirty="0" err="1">
                <a:solidFill>
                  <a:srgbClr val="000000"/>
                </a:solidFill>
                <a:latin typeface="Tahoma" pitchFamily="34" charset="0"/>
              </a:rPr>
              <a:t>Marktgemeinde</a:t>
            </a:r>
            <a:r>
              <a:rPr lang="hu-HU" sz="700" b="1" dirty="0">
                <a:solidFill>
                  <a:srgbClr val="000000"/>
                </a:solidFill>
                <a:latin typeface="Tahoma" pitchFamily="34" charset="0"/>
              </a:rPr>
              <a:t> Semmering</a:t>
            </a:r>
          </a:p>
          <a:p>
            <a:pPr lvl="0" defTabSz="9144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hu-HU" sz="700" b="1" dirty="0">
                <a:solidFill>
                  <a:srgbClr val="000000"/>
                </a:solidFill>
                <a:latin typeface="Tahoma" pitchFamily="34" charset="0"/>
              </a:rPr>
              <a:t>- </a:t>
            </a:r>
            <a:r>
              <a:rPr lang="hu-HU" sz="700" b="1" dirty="0" err="1">
                <a:solidFill>
                  <a:srgbClr val="000000"/>
                </a:solidFill>
                <a:latin typeface="Tahoma" pitchFamily="34" charset="0"/>
              </a:rPr>
              <a:t>Marktgemeinde</a:t>
            </a:r>
            <a:r>
              <a:rPr lang="hu-HU" sz="700" b="1" dirty="0">
                <a:solidFill>
                  <a:srgbClr val="000000"/>
                </a:solidFill>
                <a:latin typeface="Tahoma" pitchFamily="34" charset="0"/>
              </a:rPr>
              <a:t> </a:t>
            </a:r>
            <a:r>
              <a:rPr lang="hu-HU" sz="700" b="1" dirty="0" err="1">
                <a:solidFill>
                  <a:srgbClr val="000000"/>
                </a:solidFill>
                <a:latin typeface="Tahoma" pitchFamily="34" charset="0"/>
              </a:rPr>
              <a:t>Grimmenstein</a:t>
            </a:r>
            <a:endParaRPr lang="hu-HU" sz="700" b="1" dirty="0">
              <a:solidFill>
                <a:srgbClr val="000000"/>
              </a:solidFill>
              <a:latin typeface="Tahoma" pitchFamily="34" charset="0"/>
            </a:endParaRPr>
          </a:p>
          <a:p>
            <a:pPr lvl="0" defTabSz="9144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hu-HU" sz="700" b="1" dirty="0">
                <a:solidFill>
                  <a:srgbClr val="000000"/>
                </a:solidFill>
                <a:latin typeface="Tahoma" pitchFamily="34" charset="0"/>
              </a:rPr>
              <a:t>- HTL Wiener </a:t>
            </a:r>
            <a:r>
              <a:rPr lang="hu-HU" sz="700" b="1" dirty="0" err="1">
                <a:solidFill>
                  <a:srgbClr val="000000"/>
                </a:solidFill>
                <a:latin typeface="Tahoma" pitchFamily="34" charset="0"/>
              </a:rPr>
              <a:t>Neustadt</a:t>
            </a:r>
            <a:endParaRPr lang="hu-HU" sz="700" b="1" dirty="0">
              <a:solidFill>
                <a:srgbClr val="000000"/>
              </a:solidFill>
              <a:latin typeface="Tahoma" pitchFamily="34" charset="0"/>
            </a:endParaRPr>
          </a:p>
          <a:p>
            <a:pPr lvl="0" defTabSz="9144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hu-HU" sz="700" b="1" dirty="0">
                <a:solidFill>
                  <a:srgbClr val="000000"/>
                </a:solidFill>
                <a:latin typeface="Tahoma" pitchFamily="34" charset="0"/>
              </a:rPr>
              <a:t>- </a:t>
            </a:r>
            <a:r>
              <a:rPr lang="hu-HU" sz="700" b="1" dirty="0" err="1">
                <a:solidFill>
                  <a:srgbClr val="000000"/>
                </a:solidFill>
                <a:latin typeface="Tahoma" pitchFamily="34" charset="0"/>
              </a:rPr>
              <a:t>Marktgemeinde</a:t>
            </a:r>
            <a:r>
              <a:rPr lang="hu-HU" sz="700" b="1" dirty="0">
                <a:solidFill>
                  <a:srgbClr val="000000"/>
                </a:solidFill>
                <a:latin typeface="Tahoma" pitchFamily="34" charset="0"/>
              </a:rPr>
              <a:t> </a:t>
            </a:r>
            <a:r>
              <a:rPr lang="hu-HU" sz="700" b="1" dirty="0" err="1">
                <a:solidFill>
                  <a:srgbClr val="000000"/>
                </a:solidFill>
                <a:latin typeface="Tahoma" pitchFamily="34" charset="0"/>
              </a:rPr>
              <a:t>Payerbach</a:t>
            </a:r>
            <a:endParaRPr lang="hu-HU" sz="700" b="1" dirty="0">
              <a:solidFill>
                <a:srgbClr val="000000"/>
              </a:solidFill>
              <a:latin typeface="Tahoma" pitchFamily="34" charset="0"/>
            </a:endParaRPr>
          </a:p>
          <a:p>
            <a:pPr lvl="0" defTabSz="9144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hu-HU" sz="700" b="1" dirty="0">
                <a:solidFill>
                  <a:srgbClr val="000000"/>
                </a:solidFill>
                <a:latin typeface="Tahoma" pitchFamily="34" charset="0"/>
              </a:rPr>
              <a:t>- </a:t>
            </a:r>
            <a:r>
              <a:rPr lang="hu-HU" sz="700" b="1" dirty="0" err="1">
                <a:solidFill>
                  <a:srgbClr val="000000"/>
                </a:solidFill>
                <a:latin typeface="Tahoma" pitchFamily="34" charset="0"/>
              </a:rPr>
              <a:t>Gemeinde</a:t>
            </a:r>
            <a:r>
              <a:rPr lang="hu-HU" sz="700" b="1" dirty="0">
                <a:solidFill>
                  <a:srgbClr val="000000"/>
                </a:solidFill>
                <a:latin typeface="Tahoma" pitchFamily="34" charset="0"/>
              </a:rPr>
              <a:t> </a:t>
            </a:r>
            <a:r>
              <a:rPr lang="hu-HU" sz="700" b="1" dirty="0" err="1">
                <a:solidFill>
                  <a:srgbClr val="000000"/>
                </a:solidFill>
                <a:latin typeface="Tahoma" pitchFamily="34" charset="0"/>
              </a:rPr>
              <a:t>Rohr</a:t>
            </a:r>
            <a:r>
              <a:rPr lang="hu-HU" sz="700" b="1" dirty="0">
                <a:solidFill>
                  <a:srgbClr val="000000"/>
                </a:solidFill>
                <a:latin typeface="Tahoma" pitchFamily="34" charset="0"/>
              </a:rPr>
              <a:t> </a:t>
            </a:r>
            <a:r>
              <a:rPr lang="hu-HU" sz="700" b="1" dirty="0" err="1">
                <a:solidFill>
                  <a:srgbClr val="000000"/>
                </a:solidFill>
                <a:latin typeface="Tahoma" pitchFamily="34" charset="0"/>
              </a:rPr>
              <a:t>im</a:t>
            </a:r>
            <a:r>
              <a:rPr lang="hu-HU" sz="700" b="1" dirty="0">
                <a:solidFill>
                  <a:srgbClr val="000000"/>
                </a:solidFill>
                <a:latin typeface="Tahoma" pitchFamily="34" charset="0"/>
              </a:rPr>
              <a:t> </a:t>
            </a:r>
            <a:r>
              <a:rPr lang="hu-HU" sz="700" b="1" dirty="0" err="1">
                <a:solidFill>
                  <a:srgbClr val="000000"/>
                </a:solidFill>
                <a:latin typeface="Tahoma" pitchFamily="34" charset="0"/>
              </a:rPr>
              <a:t>Gebirge</a:t>
            </a:r>
            <a:endParaRPr lang="hu-HU" sz="700" b="1" dirty="0">
              <a:solidFill>
                <a:srgbClr val="000000"/>
              </a:solidFill>
              <a:latin typeface="Tahoma" pitchFamily="34" charset="0"/>
            </a:endParaRPr>
          </a:p>
          <a:p>
            <a:pPr lvl="0" defTabSz="9144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hu-HU" sz="700" b="1" dirty="0">
                <a:solidFill>
                  <a:srgbClr val="000000"/>
                </a:solidFill>
                <a:latin typeface="Tahoma" pitchFamily="34" charset="0"/>
              </a:rPr>
              <a:t>- </a:t>
            </a:r>
            <a:r>
              <a:rPr lang="hu-HU" sz="700" b="1" dirty="0" err="1">
                <a:solidFill>
                  <a:srgbClr val="000000"/>
                </a:solidFill>
                <a:latin typeface="Tahoma" pitchFamily="34" charset="0"/>
              </a:rPr>
              <a:t>Zauberchor</a:t>
            </a:r>
            <a:r>
              <a:rPr lang="hu-HU" sz="700" b="1" dirty="0">
                <a:solidFill>
                  <a:srgbClr val="000000"/>
                </a:solidFill>
                <a:latin typeface="Tahoma" pitchFamily="34" charset="0"/>
              </a:rPr>
              <a:t> Semmering</a:t>
            </a:r>
          </a:p>
          <a:p>
            <a:pPr lvl="0" defTabSz="9144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hu-HU" sz="700" b="1" dirty="0">
                <a:solidFill>
                  <a:srgbClr val="000000"/>
                </a:solidFill>
                <a:latin typeface="Tahoma" pitchFamily="34" charset="0"/>
              </a:rPr>
              <a:t>- </a:t>
            </a:r>
            <a:r>
              <a:rPr lang="hu-HU" sz="700" b="1" dirty="0" err="1">
                <a:solidFill>
                  <a:srgbClr val="000000"/>
                </a:solidFill>
                <a:latin typeface="Tahoma" pitchFamily="34" charset="0"/>
              </a:rPr>
              <a:t>Freiwillige</a:t>
            </a:r>
            <a:r>
              <a:rPr lang="hu-HU" sz="700" b="1" dirty="0">
                <a:solidFill>
                  <a:srgbClr val="000000"/>
                </a:solidFill>
                <a:latin typeface="Tahoma" pitchFamily="34" charset="0"/>
              </a:rPr>
              <a:t> </a:t>
            </a:r>
            <a:r>
              <a:rPr lang="hu-HU" sz="700" b="1" dirty="0" err="1">
                <a:solidFill>
                  <a:srgbClr val="000000"/>
                </a:solidFill>
                <a:latin typeface="Tahoma" pitchFamily="34" charset="0"/>
              </a:rPr>
              <a:t>Feuerwehr</a:t>
            </a:r>
            <a:r>
              <a:rPr lang="hu-HU" sz="700" b="1" dirty="0">
                <a:solidFill>
                  <a:srgbClr val="000000"/>
                </a:solidFill>
                <a:latin typeface="Tahoma" pitchFamily="34" charset="0"/>
              </a:rPr>
              <a:t> Semmering</a:t>
            </a:r>
          </a:p>
          <a:p>
            <a:pPr marR="0" lvl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  <a:defRPr/>
            </a:pPr>
            <a:endParaRPr kumimoji="0" lang="hu-HU" sz="700" b="1" i="0" u="none" strike="noStrike" kern="120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 pitchFamily="34" charset="0"/>
              <a:ea typeface="+mn-ea"/>
              <a:cs typeface="+mn-cs"/>
            </a:endParaRPr>
          </a:p>
          <a:p>
            <a:pPr marL="285750" marR="0" lvl="0" indent="-285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tabLst/>
              <a:defRPr/>
            </a:pPr>
            <a:endParaRPr kumimoji="0" lang="hu-HU" sz="18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 pitchFamily="34" charset="0"/>
              <a:ea typeface="+mn-ea"/>
              <a:cs typeface="+mn-cs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hu-HU" sz="18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 pitchFamily="34" charset="0"/>
              <a:ea typeface="+mn-ea"/>
              <a:cs typeface="+mn-cs"/>
            </a:endParaRPr>
          </a:p>
        </p:txBody>
      </p:sp>
      <p:sp>
        <p:nvSpPr>
          <p:cNvPr id="16" name="AutoShape 10"/>
          <p:cNvSpPr>
            <a:spLocks noChangeArrowheads="1"/>
          </p:cNvSpPr>
          <p:nvPr/>
        </p:nvSpPr>
        <p:spPr bwMode="auto">
          <a:xfrm>
            <a:off x="5460172" y="3661315"/>
            <a:ext cx="3424145" cy="1530812"/>
          </a:xfrm>
          <a:prstGeom prst="wedgeRoundRectCallout">
            <a:avLst>
              <a:gd name="adj1" fmla="val -59596"/>
              <a:gd name="adj2" fmla="val 46088"/>
              <a:gd name="adj3" fmla="val 16667"/>
            </a:avLst>
          </a:prstGeom>
          <a:solidFill>
            <a:srgbClr val="FFFFFF">
              <a:alpha val="80392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Zala megye/Komitat Zala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7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- Zala Megyei Cigány Civil Szervezet</a:t>
            </a:r>
            <a:endParaRPr kumimoji="0" lang="hu-HU" sz="700" b="1" i="0" u="none" strike="noStrike" kern="120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7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- Keszthely és környéke Kistérségi Többcélú Társulás </a:t>
            </a:r>
            <a:endParaRPr kumimoji="0" lang="hu-HU" sz="700" b="1" i="0" u="none" strike="noStrike" kern="120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7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- Pannon Egyetem Georgikon Kar</a:t>
            </a:r>
            <a:endParaRPr kumimoji="0" lang="hu-HU" sz="700" b="1" i="0" u="none" strike="noStrike" kern="120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7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- Lenti és Vidéke Fejlesztési Ügynökség Közhasznú Nonprofit Kft.</a:t>
            </a:r>
            <a:endParaRPr kumimoji="0" lang="hu-HU" sz="700" b="1" i="0" u="none" strike="noStrike" kern="120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7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- MJ Kanizsa Consulting Kft.</a:t>
            </a:r>
            <a:endParaRPr kumimoji="0" lang="hu-HU" sz="700" b="1" i="0" u="none" strike="noStrike" kern="120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7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- Civil a civilekért Egyesület /Hangya Szociális Szövetkezet </a:t>
            </a:r>
            <a:endParaRPr kumimoji="0" lang="hu-HU" sz="700" b="1" i="0" u="none" strike="noStrike" kern="120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7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- </a:t>
            </a:r>
            <a:r>
              <a:rPr kumimoji="0" lang="hu-HU" sz="7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Közösségi Értékekért Egyesület </a:t>
            </a:r>
            <a:endParaRPr kumimoji="0" lang="hu-HU" sz="700" b="1" i="0" u="none" strike="noStrike" kern="120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7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- Zala Megyei Önkormányzat </a:t>
            </a:r>
            <a:endParaRPr kumimoji="0" lang="hu-HU" sz="700" b="1" i="0" u="none" strike="noStrike" kern="120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7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- Zalaegerszegi </a:t>
            </a:r>
            <a:r>
              <a:rPr kumimoji="0" lang="hu-HU" sz="7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Polgármesteri </a:t>
            </a:r>
            <a:r>
              <a:rPr kumimoji="0" lang="hu-HU" sz="7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Hivatal</a:t>
            </a:r>
          </a:p>
          <a:p>
            <a:pPr lvl="0" defTabSz="9144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hu-HU" sz="700" b="1" dirty="0" smtClean="0">
                <a:solidFill>
                  <a:srgbClr val="000000"/>
                </a:solidFill>
                <a:latin typeface="Tahoma" pitchFamily="34" charset="0"/>
              </a:rPr>
              <a:t>- Széchenyi </a:t>
            </a:r>
            <a:r>
              <a:rPr lang="hu-HU" sz="700" b="1" dirty="0">
                <a:solidFill>
                  <a:srgbClr val="000000"/>
                </a:solidFill>
                <a:latin typeface="Tahoma" pitchFamily="34" charset="0"/>
              </a:rPr>
              <a:t>Programiroda Nonprofit Kft.</a:t>
            </a:r>
            <a:endParaRPr kumimoji="0" lang="hu-HU" sz="700" b="1" i="0" u="none" strike="noStrike" kern="120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hu-HU" sz="700" b="1" i="0" u="none" strike="noStrike" kern="1200" cap="none" spc="0" normalizeH="0" baseline="0" noProof="0" dirty="0" smtClean="0">
              <a:ln>
                <a:noFill/>
              </a:ln>
              <a:solidFill>
                <a:srgbClr val="0070C0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Tahoma" pitchFamily="34" charset="0"/>
              <a:ea typeface="+mn-ea"/>
              <a:cs typeface="+mn-cs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hu-HU" sz="18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Tahoma" pitchFamily="34" charset="0"/>
              <a:ea typeface="+mn-ea"/>
              <a:cs typeface="+mn-cs"/>
            </a:endParaRPr>
          </a:p>
        </p:txBody>
      </p:sp>
      <p:sp>
        <p:nvSpPr>
          <p:cNvPr id="20" name="AutoShape 22"/>
          <p:cNvSpPr>
            <a:spLocks noChangeArrowheads="1"/>
          </p:cNvSpPr>
          <p:nvPr/>
        </p:nvSpPr>
        <p:spPr bwMode="auto">
          <a:xfrm>
            <a:off x="451893" y="2481240"/>
            <a:ext cx="7907704" cy="2832165"/>
          </a:xfrm>
          <a:prstGeom prst="wedgeRoundRectCallout">
            <a:avLst>
              <a:gd name="adj1" fmla="val 17887"/>
              <a:gd name="adj2" fmla="val -43093"/>
              <a:gd name="adj3" fmla="val 16667"/>
            </a:avLst>
          </a:prstGeom>
          <a:solidFill>
            <a:srgbClr val="FFFFFF">
              <a:alpha val="81000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ahoma" pitchFamily="34" charset="0"/>
                <a:ea typeface="+mn-ea"/>
                <a:cs typeface="+mn-cs"/>
              </a:rPr>
              <a:t>Összesen</a:t>
            </a:r>
            <a:r>
              <a:rPr kumimoji="0" lang="de-DE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ahoma" pitchFamily="34" charset="0"/>
                <a:ea typeface="+mn-ea"/>
                <a:cs typeface="+mn-cs"/>
              </a:rPr>
              <a:t> </a:t>
            </a:r>
            <a:r>
              <a:rPr kumimoji="0" lang="hu-HU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ahoma" pitchFamily="34" charset="0"/>
                <a:ea typeface="+mn-ea"/>
                <a:cs typeface="+mn-cs"/>
              </a:rPr>
              <a:t>185</a:t>
            </a:r>
            <a:r>
              <a:rPr kumimoji="0" lang="de-DE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ahoma" pitchFamily="34" charset="0"/>
                <a:ea typeface="+mn-ea"/>
                <a:cs typeface="+mn-cs"/>
              </a:rPr>
              <a:t> </a:t>
            </a:r>
            <a:r>
              <a:rPr kumimoji="0" lang="de-DE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ahoma" pitchFamily="34" charset="0"/>
                <a:ea typeface="+mn-ea"/>
                <a:cs typeface="+mn-cs"/>
              </a:rPr>
              <a:t>db</a:t>
            </a:r>
            <a:r>
              <a:rPr kumimoji="0" lang="de-DE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ahoma" pitchFamily="34" charset="0"/>
                <a:ea typeface="+mn-ea"/>
                <a:cs typeface="+mn-cs"/>
              </a:rPr>
              <a:t> </a:t>
            </a:r>
            <a:r>
              <a:rPr kumimoji="0" lang="de-DE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ahoma" pitchFamily="34" charset="0"/>
                <a:ea typeface="+mn-ea"/>
                <a:cs typeface="+mn-cs"/>
              </a:rPr>
              <a:t>projektben</a:t>
            </a:r>
            <a:r>
              <a:rPr kumimoji="0" lang="de-DE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ahoma" pitchFamily="34" charset="0"/>
                <a:ea typeface="+mn-ea"/>
                <a:cs typeface="+mn-cs"/>
              </a:rPr>
              <a:t> </a:t>
            </a:r>
            <a:r>
              <a:rPr kumimoji="0" lang="de-DE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ahoma" pitchFamily="34" charset="0"/>
                <a:ea typeface="+mn-ea"/>
                <a:cs typeface="+mn-cs"/>
              </a:rPr>
              <a:t>részt</a:t>
            </a:r>
            <a:r>
              <a:rPr kumimoji="0" lang="de-DE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ahoma" pitchFamily="34" charset="0"/>
                <a:ea typeface="+mn-ea"/>
                <a:cs typeface="+mn-cs"/>
              </a:rPr>
              <a:t> </a:t>
            </a:r>
            <a:r>
              <a:rPr kumimoji="0" lang="de-DE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ahoma" pitchFamily="34" charset="0"/>
                <a:ea typeface="+mn-ea"/>
                <a:cs typeface="+mn-cs"/>
              </a:rPr>
              <a:t>vett</a:t>
            </a:r>
            <a:r>
              <a:rPr kumimoji="0" lang="de-DE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ahoma" pitchFamily="34" charset="0"/>
                <a:ea typeface="+mn-ea"/>
                <a:cs typeface="+mn-cs"/>
              </a:rPr>
              <a:t> </a:t>
            </a:r>
            <a:r>
              <a:rPr kumimoji="0" lang="de-DE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ahoma" pitchFamily="34" charset="0"/>
                <a:ea typeface="+mn-ea"/>
                <a:cs typeface="+mn-cs"/>
              </a:rPr>
              <a:t>szervezet</a:t>
            </a:r>
            <a:endParaRPr kumimoji="0" lang="hu-HU" sz="3200" b="0" i="0" u="none" strike="noStrike" kern="120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Tahoma" pitchFamily="34" charset="0"/>
              <a:ea typeface="+mn-ea"/>
              <a:cs typeface="+mn-cs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hu-HU" sz="3200" dirty="0">
              <a:solidFill>
                <a:srgbClr val="00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ahoma" pitchFamily="34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ahoma" pitchFamily="34" charset="0"/>
                <a:ea typeface="+mn-ea"/>
                <a:cs typeface="+mn-cs"/>
              </a:rPr>
              <a:t>Insgesamt</a:t>
            </a:r>
            <a:r>
              <a:rPr kumimoji="0" lang="hu-HU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ahoma" pitchFamily="34" charset="0"/>
                <a:ea typeface="+mn-ea"/>
                <a:cs typeface="+mn-cs"/>
              </a:rPr>
              <a:t> 185</a:t>
            </a:r>
            <a:r>
              <a:rPr kumimoji="0" lang="de-DE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ahoma" pitchFamily="34" charset="0"/>
                <a:ea typeface="+mn-ea"/>
                <a:cs typeface="+mn-cs"/>
              </a:rPr>
              <a:t> </a:t>
            </a:r>
            <a:r>
              <a:rPr kumimoji="0" lang="de-DE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ahoma" pitchFamily="34" charset="0"/>
                <a:ea typeface="+mn-ea"/>
                <a:cs typeface="+mn-cs"/>
              </a:rPr>
              <a:t>im Projekt teilgenommenen Organisationen</a:t>
            </a:r>
            <a:endParaRPr kumimoji="0" lang="hu-HU" sz="3200" b="0" i="0" u="none" strike="noStrike" kern="120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Tahoma" pitchFamily="34" charset="0"/>
              <a:ea typeface="+mn-ea"/>
              <a:cs typeface="+mn-cs"/>
            </a:endParaRPr>
          </a:p>
        </p:txBody>
      </p:sp>
      <p:sp>
        <p:nvSpPr>
          <p:cNvPr id="19" name="AutoShape 22"/>
          <p:cNvSpPr>
            <a:spLocks noChangeArrowheads="1"/>
          </p:cNvSpPr>
          <p:nvPr/>
        </p:nvSpPr>
        <p:spPr bwMode="auto">
          <a:xfrm>
            <a:off x="2161723" y="2108633"/>
            <a:ext cx="4968551" cy="3722271"/>
          </a:xfrm>
          <a:prstGeom prst="wedgeRoundRectCallout">
            <a:avLst>
              <a:gd name="adj1" fmla="val 17887"/>
              <a:gd name="adj2" fmla="val -43093"/>
              <a:gd name="adj3" fmla="val 16667"/>
            </a:avLst>
          </a:prstGeom>
          <a:solidFill>
            <a:srgbClr val="FFFFFF">
              <a:alpha val="81000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ahoma" pitchFamily="34" charset="0"/>
                <a:ea typeface="+mn-ea"/>
                <a:cs typeface="+mn-cs"/>
              </a:rPr>
              <a:t>Programterületen</a:t>
            </a:r>
            <a:r>
              <a:rPr kumimoji="0" lang="de-DE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ahoma" pitchFamily="34" charset="0"/>
                <a:ea typeface="+mn-ea"/>
                <a:cs typeface="+mn-cs"/>
              </a:rPr>
              <a:t> </a:t>
            </a:r>
            <a:r>
              <a:rPr kumimoji="0" lang="de-DE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ahoma" pitchFamily="34" charset="0"/>
                <a:ea typeface="+mn-ea"/>
                <a:cs typeface="+mn-cs"/>
              </a:rPr>
              <a:t>kívüli</a:t>
            </a:r>
            <a:r>
              <a:rPr kumimoji="0" lang="de-DE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ahoma" pitchFamily="34" charset="0"/>
                <a:ea typeface="+mn-ea"/>
                <a:cs typeface="+mn-cs"/>
              </a:rPr>
              <a:t> </a:t>
            </a:r>
            <a:r>
              <a:rPr kumimoji="0" lang="de-DE" sz="18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ahoma" pitchFamily="34" charset="0"/>
                <a:ea typeface="+mn-ea"/>
                <a:cs typeface="+mn-cs"/>
              </a:rPr>
              <a:t>szervezetek</a:t>
            </a:r>
            <a:endParaRPr lang="hu-HU" dirty="0">
              <a:solidFill>
                <a:srgbClr val="00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ahoma" pitchFamily="34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ahoma" pitchFamily="34" charset="0"/>
                <a:ea typeface="+mn-ea"/>
                <a:cs typeface="+mn-cs"/>
              </a:rPr>
              <a:t>Organisationen </a:t>
            </a:r>
            <a:r>
              <a:rPr kumimoji="0" lang="de-DE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ahoma" pitchFamily="34" charset="0"/>
                <a:ea typeface="+mn-ea"/>
                <a:cs typeface="+mn-cs"/>
              </a:rPr>
              <a:t>von außerhalb des </a:t>
            </a:r>
            <a:r>
              <a:rPr kumimoji="0" lang="de-DE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ahoma" pitchFamily="34" charset="0"/>
                <a:ea typeface="+mn-ea"/>
                <a:cs typeface="+mn-cs"/>
              </a:rPr>
              <a:t>Programmgebiets</a:t>
            </a:r>
            <a:endParaRPr kumimoji="0" lang="hu-HU" sz="1800" b="0" i="0" u="none" strike="noStrike" kern="120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Tahoma" pitchFamily="34" charset="0"/>
              <a:ea typeface="+mn-ea"/>
              <a:cs typeface="+mn-cs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hu-HU" sz="1800" b="0" i="0" u="none" strike="noStrike" kern="120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Tahoma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7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- </a:t>
            </a:r>
            <a:r>
              <a:rPr kumimoji="0" lang="hu-HU" sz="7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Karawanken</a:t>
            </a:r>
            <a:r>
              <a:rPr kumimoji="0" lang="hu-HU" sz="7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 </a:t>
            </a:r>
            <a:r>
              <a:rPr kumimoji="0" lang="hu-HU" sz="7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Geopark</a:t>
            </a:r>
            <a:r>
              <a:rPr kumimoji="0" lang="hu-HU" sz="7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 (</a:t>
            </a:r>
            <a:r>
              <a:rPr kumimoji="0" lang="hu-HU" sz="7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Karintia/</a:t>
            </a:r>
            <a:r>
              <a:rPr kumimoji="0" lang="hu-HU" sz="7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Kärnten</a:t>
            </a:r>
            <a:r>
              <a:rPr kumimoji="0" lang="hu-HU" sz="7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)</a:t>
            </a:r>
          </a:p>
          <a:p>
            <a:pPr lvl="0" defTabSz="9144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hu-HU" sz="700" b="1" dirty="0" smtClean="0">
                <a:solidFill>
                  <a:srgbClr val="000000"/>
                </a:solidFill>
                <a:latin typeface="Tahoma" pitchFamily="34" charset="0"/>
              </a:rPr>
              <a:t>- </a:t>
            </a:r>
            <a:r>
              <a:rPr lang="hu-HU" sz="700" b="1" dirty="0" err="1" smtClean="0">
                <a:solidFill>
                  <a:srgbClr val="000000"/>
                </a:solidFill>
                <a:latin typeface="Tahoma" pitchFamily="34" charset="0"/>
              </a:rPr>
              <a:t>Leader</a:t>
            </a:r>
            <a:r>
              <a:rPr lang="hu-HU" sz="700" b="1" dirty="0" smtClean="0">
                <a:solidFill>
                  <a:srgbClr val="000000"/>
                </a:solidFill>
                <a:latin typeface="Tahoma" pitchFamily="34" charset="0"/>
              </a:rPr>
              <a:t> </a:t>
            </a:r>
            <a:r>
              <a:rPr lang="hu-HU" sz="700" b="1" dirty="0">
                <a:solidFill>
                  <a:srgbClr val="000000"/>
                </a:solidFill>
                <a:latin typeface="Tahoma" pitchFamily="34" charset="0"/>
              </a:rPr>
              <a:t>Region </a:t>
            </a:r>
            <a:r>
              <a:rPr lang="hu-HU" sz="700" b="1" dirty="0" err="1">
                <a:solidFill>
                  <a:srgbClr val="000000"/>
                </a:solidFill>
                <a:latin typeface="Tahoma" pitchFamily="34" charset="0"/>
              </a:rPr>
              <a:t>Nockregion</a:t>
            </a:r>
            <a:endParaRPr lang="hu-HU" sz="700" b="1" dirty="0">
              <a:solidFill>
                <a:srgbClr val="000000"/>
              </a:solidFill>
              <a:latin typeface="Tahoma" pitchFamily="34" charset="0"/>
            </a:endParaRPr>
          </a:p>
          <a:p>
            <a:pPr lvl="0" defTabSz="9144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hu-HU" sz="700" b="1" dirty="0" smtClean="0">
                <a:solidFill>
                  <a:srgbClr val="000000"/>
                </a:solidFill>
                <a:latin typeface="Tahoma" pitchFamily="34" charset="0"/>
              </a:rPr>
              <a:t>- </a:t>
            </a:r>
            <a:r>
              <a:rPr lang="hu-HU" sz="700" b="1" dirty="0" err="1" smtClean="0">
                <a:solidFill>
                  <a:srgbClr val="000000"/>
                </a:solidFill>
                <a:latin typeface="Tahoma" pitchFamily="34" charset="0"/>
              </a:rPr>
              <a:t>Stadtgemeinde</a:t>
            </a:r>
            <a:r>
              <a:rPr lang="hu-HU" sz="700" b="1" dirty="0" smtClean="0">
                <a:solidFill>
                  <a:srgbClr val="000000"/>
                </a:solidFill>
                <a:latin typeface="Tahoma" pitchFamily="34" charset="0"/>
              </a:rPr>
              <a:t> </a:t>
            </a:r>
            <a:r>
              <a:rPr lang="hu-HU" sz="700" b="1" dirty="0" err="1">
                <a:solidFill>
                  <a:srgbClr val="000000"/>
                </a:solidFill>
                <a:latin typeface="Tahoma" pitchFamily="34" charset="0"/>
              </a:rPr>
              <a:t>Hermagor</a:t>
            </a:r>
            <a:endParaRPr lang="hu-HU" sz="700" b="1" dirty="0">
              <a:solidFill>
                <a:srgbClr val="000000"/>
              </a:solidFill>
              <a:latin typeface="Tahoma" pitchFamily="34" charset="0"/>
            </a:endParaRPr>
          </a:p>
          <a:p>
            <a:pPr lvl="0" defTabSz="9144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hu-HU" sz="700" b="1" dirty="0" smtClean="0">
                <a:solidFill>
                  <a:srgbClr val="000000"/>
                </a:solidFill>
                <a:latin typeface="Tahoma" pitchFamily="34" charset="0"/>
              </a:rPr>
              <a:t>- </a:t>
            </a:r>
            <a:r>
              <a:rPr lang="hu-HU" sz="700" b="1" dirty="0" err="1" smtClean="0">
                <a:solidFill>
                  <a:srgbClr val="000000"/>
                </a:solidFill>
                <a:latin typeface="Tahoma" pitchFamily="34" charset="0"/>
              </a:rPr>
              <a:t>Geopark</a:t>
            </a:r>
            <a:r>
              <a:rPr lang="hu-HU" sz="700" b="1" dirty="0" smtClean="0">
                <a:solidFill>
                  <a:srgbClr val="000000"/>
                </a:solidFill>
                <a:latin typeface="Tahoma" pitchFamily="34" charset="0"/>
              </a:rPr>
              <a:t> </a:t>
            </a:r>
            <a:r>
              <a:rPr lang="hu-HU" sz="700" b="1" dirty="0" err="1">
                <a:solidFill>
                  <a:srgbClr val="000000"/>
                </a:solidFill>
                <a:latin typeface="Tahoma" pitchFamily="34" charset="0"/>
              </a:rPr>
              <a:t>Karnische</a:t>
            </a:r>
            <a:r>
              <a:rPr lang="hu-HU" sz="700" b="1" dirty="0">
                <a:solidFill>
                  <a:srgbClr val="000000"/>
                </a:solidFill>
                <a:latin typeface="Tahoma" pitchFamily="34" charset="0"/>
              </a:rPr>
              <a:t> </a:t>
            </a:r>
            <a:r>
              <a:rPr lang="hu-HU" sz="700" b="1" dirty="0" err="1">
                <a:solidFill>
                  <a:srgbClr val="000000"/>
                </a:solidFill>
                <a:latin typeface="Tahoma" pitchFamily="34" charset="0"/>
              </a:rPr>
              <a:t>Alpen</a:t>
            </a:r>
            <a:endParaRPr lang="hu-HU" sz="700" b="1" dirty="0">
              <a:solidFill>
                <a:srgbClr val="000000"/>
              </a:solidFill>
              <a:latin typeface="Tahoma" pitchFamily="34" charset="0"/>
            </a:endParaRPr>
          </a:p>
          <a:p>
            <a:pPr lvl="0" defTabSz="9144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hu-HU" sz="700" b="1" dirty="0" smtClean="0">
                <a:solidFill>
                  <a:srgbClr val="000000"/>
                </a:solidFill>
                <a:latin typeface="Tahoma" pitchFamily="34" charset="0"/>
              </a:rPr>
              <a:t>- </a:t>
            </a:r>
            <a:r>
              <a:rPr lang="hu-HU" sz="700" b="1" dirty="0" err="1" smtClean="0">
                <a:solidFill>
                  <a:srgbClr val="000000"/>
                </a:solidFill>
                <a:latin typeface="Tahoma" pitchFamily="34" charset="0"/>
              </a:rPr>
              <a:t>Tourismusinformation</a:t>
            </a:r>
            <a:r>
              <a:rPr lang="hu-HU" sz="700" b="1" dirty="0" smtClean="0">
                <a:solidFill>
                  <a:srgbClr val="000000"/>
                </a:solidFill>
                <a:latin typeface="Tahoma" pitchFamily="34" charset="0"/>
              </a:rPr>
              <a:t> </a:t>
            </a:r>
            <a:r>
              <a:rPr lang="hu-HU" sz="700" b="1" dirty="0" err="1" smtClean="0">
                <a:solidFill>
                  <a:srgbClr val="000000"/>
                </a:solidFill>
                <a:latin typeface="Tahoma" pitchFamily="34" charset="0"/>
              </a:rPr>
              <a:t>Tarvis</a:t>
            </a:r>
            <a:endParaRPr kumimoji="0" lang="hu-HU" sz="700" b="1" i="0" u="none" strike="noStrike" kern="120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7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- </a:t>
            </a:r>
            <a:r>
              <a:rPr kumimoji="0" lang="hu-HU" sz="7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Balaton-felvidéki Nemzeti Park Igazgatóság (Veszprém </a:t>
            </a:r>
            <a:r>
              <a:rPr kumimoji="0" lang="hu-HU" sz="7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megye/Komitat Veszprém)</a:t>
            </a:r>
            <a:endParaRPr kumimoji="0" lang="hu-HU" sz="7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7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- Magyar </a:t>
            </a:r>
            <a:r>
              <a:rPr kumimoji="0" lang="hu-HU" sz="7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Naturpark</a:t>
            </a:r>
            <a:r>
              <a:rPr kumimoji="0" lang="hu-HU" sz="7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 </a:t>
            </a:r>
            <a:r>
              <a:rPr kumimoji="0" lang="hu-HU" sz="7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Szövetség (</a:t>
            </a:r>
            <a:r>
              <a:rPr kumimoji="0" lang="hu-HU" sz="7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Békés </a:t>
            </a:r>
            <a:r>
              <a:rPr kumimoji="0" lang="hu-HU" sz="7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megye/Komitat Békés)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7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- </a:t>
            </a:r>
            <a:r>
              <a:rPr kumimoji="0" lang="hu-HU" sz="7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Felső-Bácska Homokhát </a:t>
            </a:r>
            <a:r>
              <a:rPr kumimoji="0" lang="hu-HU" sz="7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Natúrpark (</a:t>
            </a:r>
            <a:r>
              <a:rPr kumimoji="0" lang="hu-HU" sz="7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Bács-Kiskun </a:t>
            </a:r>
            <a:r>
              <a:rPr kumimoji="0" lang="hu-HU" sz="7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megye/Komitat Bács-Kiskun)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7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- Dombóvári Önkormányzati Hivatal (Tolna </a:t>
            </a:r>
            <a:r>
              <a:rPr kumimoji="0" lang="hu-HU" sz="7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megye/Komitat Tolna)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7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- Balatoni Integrációs Közhasznú Nonprofit Kft. </a:t>
            </a:r>
            <a:r>
              <a:rPr kumimoji="0" lang="hu-HU" sz="7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(Somogy megye/Komitat Somogy)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7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- Bükki Nemzeti Park Igazgatóság (Borsod-Abaúj-Zemplén </a:t>
            </a:r>
            <a:r>
              <a:rPr kumimoji="0" lang="hu-HU" sz="7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megye/Komitat Borsod-Abaúj-Zemplén)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7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- Szatmár-Beregi Natúrpark (Szabolcs-Szatmár-Bereg </a:t>
            </a:r>
            <a:r>
              <a:rPr kumimoji="0" lang="hu-HU" sz="7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megye/Komitat Szabolcs-Szatmár-Bereg)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7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- Cserhát Natúrpark (Nógrád </a:t>
            </a:r>
            <a:r>
              <a:rPr kumimoji="0" lang="hu-HU" sz="7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megye/Komitat Nógrád)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7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- </a:t>
            </a:r>
            <a:r>
              <a:rPr kumimoji="0" lang="hu-HU" sz="7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Budakörnyéki Natúrpark (Pest </a:t>
            </a:r>
            <a:r>
              <a:rPr kumimoji="0" lang="hu-HU" sz="7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megye/Komitat Pest)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7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- Pozsony Megyei Önkormányzat </a:t>
            </a:r>
            <a:r>
              <a:rPr kumimoji="0" lang="hu-HU" sz="7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(SLO)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7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- </a:t>
            </a:r>
            <a:r>
              <a:rPr kumimoji="0" lang="hu-HU" sz="7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Magistrat</a:t>
            </a:r>
            <a:r>
              <a:rPr kumimoji="0" lang="hu-HU" sz="7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 </a:t>
            </a:r>
            <a:r>
              <a:rPr kumimoji="0" lang="hu-HU" sz="7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Hlavného</a:t>
            </a:r>
            <a:r>
              <a:rPr kumimoji="0" lang="hu-HU" sz="7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 </a:t>
            </a:r>
            <a:r>
              <a:rPr kumimoji="0" lang="hu-HU" sz="7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mesta</a:t>
            </a:r>
            <a:r>
              <a:rPr kumimoji="0" lang="hu-HU" sz="7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 SR </a:t>
            </a:r>
            <a:r>
              <a:rPr kumimoji="0" lang="hu-HU" sz="7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Bratislavy</a:t>
            </a:r>
            <a:r>
              <a:rPr kumimoji="0" lang="hu-HU" sz="7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 (SLO)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7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- EUREGI </a:t>
            </a:r>
            <a:r>
              <a:rPr kumimoji="0" lang="hu-HU" sz="7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Bayerischer</a:t>
            </a:r>
            <a:r>
              <a:rPr kumimoji="0" lang="hu-HU" sz="7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 </a:t>
            </a:r>
            <a:r>
              <a:rPr kumimoji="0" lang="hu-HU" sz="7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Wald-Böhmerwald</a:t>
            </a:r>
            <a:r>
              <a:rPr kumimoji="0" lang="hu-HU" sz="7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 (GER)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7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- </a:t>
            </a:r>
            <a:r>
              <a:rPr kumimoji="0" lang="hu-HU" sz="7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Gemeinde</a:t>
            </a:r>
            <a:r>
              <a:rPr kumimoji="0" lang="hu-HU" sz="7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 </a:t>
            </a:r>
            <a:r>
              <a:rPr kumimoji="0" lang="hu-HU" sz="7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Buchbach</a:t>
            </a:r>
            <a:r>
              <a:rPr kumimoji="0" lang="hu-HU" sz="7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 (</a:t>
            </a:r>
            <a:r>
              <a:rPr kumimoji="0" lang="hu-HU" sz="7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Bürgermeisterin</a:t>
            </a:r>
            <a:r>
              <a:rPr kumimoji="0" lang="hu-HU" sz="7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) (GER)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hu-HU" sz="700" b="1" i="0" u="none" strike="noStrike" kern="120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 pitchFamily="34" charset="0"/>
              <a:ea typeface="+mn-ea"/>
              <a:cs typeface="+mn-cs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hu-HU" sz="1800" b="0" i="0" u="none" strike="noStrike" kern="120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Tahoma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479302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4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2" dur="10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3" dur="10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0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4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7" dur="10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8" dur="10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9" dur="10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3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2" dur="10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3" dur="10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4" dur="10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4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40000"/>
                                  </p:iterate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57" dur="10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58" dur="10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9" dur="10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6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67" dur="10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68" dur="10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9" dur="10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7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40000"/>
                                  </p:iterate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87" dur="10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8" dur="10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9" dur="10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9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40000"/>
                                  </p:iterate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02" dur="10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03" dur="10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4" dur="10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10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0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40000"/>
                                  </p:iterate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12" dur="10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13" dur="10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4" dur="10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12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5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27" dur="10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28" dur="10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9" dur="10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" fill="hold">
                      <p:stCondLst>
                        <p:cond delay="indefinite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133" dur="1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5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37" dur="2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38" dur="2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9" dur="2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0" fill="hold">
                      <p:stCondLst>
                        <p:cond delay="indefinite"/>
                      </p:stCondLst>
                      <p:childTnLst>
                        <p:par>
                          <p:cTn id="141" fill="hold">
                            <p:stCondLst>
                              <p:cond delay="0"/>
                            </p:stCondLst>
                            <p:childTnLst>
                              <p:par>
                                <p:cTn id="142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143" dur="1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3" grpId="1" animBg="1"/>
      <p:bldP spid="14" grpId="0" animBg="1"/>
      <p:bldP spid="14" grpId="1" animBg="1"/>
      <p:bldP spid="25" grpId="0" animBg="1"/>
      <p:bldP spid="25" grpId="1" animBg="1"/>
      <p:bldP spid="24" grpId="0" animBg="1"/>
      <p:bldP spid="24" grpId="1" animBg="1"/>
      <p:bldP spid="17" grpId="0" animBg="1"/>
      <p:bldP spid="17" grpId="1" animBg="1"/>
      <p:bldP spid="15" grpId="0" animBg="1"/>
      <p:bldP spid="15" grpId="1" animBg="1"/>
      <p:bldP spid="18" grpId="0" animBg="1"/>
      <p:bldP spid="18" grpId="1" animBg="1"/>
      <p:bldP spid="16" grpId="0" animBg="1"/>
      <p:bldP spid="16" grpId="1" animBg="1"/>
      <p:bldP spid="20" grpId="0" animBg="1"/>
      <p:bldP spid="20" grpId="1" animBg="1"/>
      <p:bldP spid="19" grpId="0" animBg="1"/>
      <p:bldP spid="19" grpId="1" animBg="1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ntegral">
  <a:themeElements>
    <a:clrScheme name="Integral">
      <a:dk1>
        <a:sysClr val="windowText" lastClr="000000"/>
      </a:dk1>
      <a:lt1>
        <a:sysClr val="window" lastClr="FFFFFF"/>
      </a:lt1>
      <a:dk2>
        <a:srgbClr val="373545"/>
      </a:dk2>
      <a:lt2>
        <a:srgbClr val="CEDBE6"/>
      </a:lt2>
      <a:accent1>
        <a:srgbClr val="3494BA"/>
      </a:accent1>
      <a:accent2>
        <a:srgbClr val="58B6C0"/>
      </a:accent2>
      <a:accent3>
        <a:srgbClr val="75BDA7"/>
      </a:accent3>
      <a:accent4>
        <a:srgbClr val="7A8C8E"/>
      </a:accent4>
      <a:accent5>
        <a:srgbClr val="84ACB6"/>
      </a:accent5>
      <a:accent6>
        <a:srgbClr val="2683C6"/>
      </a:accent6>
      <a:hlink>
        <a:srgbClr val="6B9F25"/>
      </a:hlink>
      <a:folHlink>
        <a:srgbClr val="B26B02"/>
      </a:folHlink>
    </a:clrScheme>
    <a:fontScheme name="Integral">
      <a:majorFont>
        <a:latin typeface="Tw Cen MT Condensed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Integral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atMod val="100000"/>
                <a:lumMod val="100000"/>
              </a:schemeClr>
            </a:gs>
            <a:gs pos="100000">
              <a:schemeClr val="phClr">
                <a:tint val="61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tint val="100000"/>
                <a:shade val="85000"/>
                <a:satMod val="100000"/>
                <a:lumMod val="100000"/>
              </a:schemeClr>
            </a:gs>
            <a:gs pos="100000">
              <a:schemeClr val="phClr"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dir="5400000" algn="ctr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76200" dist="25400" dir="5400000" algn="ct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contourW="12700" prstMaterial="flat">
            <a:bevelT w="38100" h="44450" prst="angle"/>
            <a:contourClr>
              <a:schemeClr val="phClr">
                <a:shade val="35000"/>
                <a:satMod val="16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85000"/>
            <a:satMod val="125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  <a:shade val="74000"/>
                <a:satMod val="230000"/>
              </a:schemeClr>
              <a:schemeClr val="phClr">
                <a:tint val="92000"/>
                <a:shade val="69000"/>
                <a:satMod val="250000"/>
              </a:schemeClr>
            </a:duotone>
          </a:blip>
          <a:tile tx="0" ty="0" sx="40000" sy="4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ntegral" id="{3577F8C9-A904-41D8-97D2-FD898F53F20E}" vid="{C1C93EF2-4785-427F-84A5-F1666490E9CE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Integral</Template>
  <TotalTime>78</TotalTime>
  <Words>989</Words>
  <Application>Microsoft Office PowerPoint</Application>
  <PresentationFormat>Diavetítés a képernyőre (4:3 oldalarány)</PresentationFormat>
  <Paragraphs>207</Paragraphs>
  <Slides>2</Slides>
  <Notes>0</Notes>
  <HiddenSlides>0</HiddenSlides>
  <MMClips>0</MMClips>
  <ScaleCrop>false</ScaleCrop>
  <HeadingPairs>
    <vt:vector size="6" baseType="variant">
      <vt:variant>
        <vt:lpstr>Használt betűtípusok</vt:lpstr>
      </vt:variant>
      <vt:variant>
        <vt:i4>5</vt:i4>
      </vt:variant>
      <vt:variant>
        <vt:lpstr>Téma</vt:lpstr>
      </vt:variant>
      <vt:variant>
        <vt:i4>1</vt:i4>
      </vt:variant>
      <vt:variant>
        <vt:lpstr>Diacímek</vt:lpstr>
      </vt:variant>
      <vt:variant>
        <vt:i4>2</vt:i4>
      </vt:variant>
    </vt:vector>
  </HeadingPairs>
  <TitlesOfParts>
    <vt:vector size="8" baseType="lpstr">
      <vt:lpstr>Calibri</vt:lpstr>
      <vt:lpstr>Tahoma</vt:lpstr>
      <vt:lpstr>Tw Cen MT</vt:lpstr>
      <vt:lpstr>Tw Cen MT Condensed</vt:lpstr>
      <vt:lpstr>Wingdings 3</vt:lpstr>
      <vt:lpstr>Integral</vt:lpstr>
      <vt:lpstr>ConnReg AT-HU hálózati résztvevői térkép   ConnReg AT-HU Akteurslandkarte</vt:lpstr>
      <vt:lpstr>ConnReg AT-HU hálózati résztvevői térkép / ConnReg AT-HU Akteurslandkarte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Annemarie Trojer</dc:creator>
  <cp:lastModifiedBy>Simon Zsolt</cp:lastModifiedBy>
  <cp:revision>124</cp:revision>
  <cp:lastPrinted>2019-06-14T05:41:56Z</cp:lastPrinted>
  <dcterms:created xsi:type="dcterms:W3CDTF">2017-02-09T13:51:40Z</dcterms:created>
  <dcterms:modified xsi:type="dcterms:W3CDTF">2019-08-06T12:52:52Z</dcterms:modified>
</cp:coreProperties>
</file>